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 showGuides="1">
      <p:cViewPr>
        <p:scale>
          <a:sx n="125" d="100"/>
          <a:sy n="125" d="100"/>
        </p:scale>
        <p:origin x="898" y="-380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F27A2-E917-486A-B001-BF1FB60F68C2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F1A77-D455-4D14-A4AC-93812D18F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7645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F27A2-E917-486A-B001-BF1FB60F68C2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F1A77-D455-4D14-A4AC-93812D18F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6874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F27A2-E917-486A-B001-BF1FB60F68C2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F1A77-D455-4D14-A4AC-93812D18F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1222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F27A2-E917-486A-B001-BF1FB60F68C2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F1A77-D455-4D14-A4AC-93812D18F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5847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F27A2-E917-486A-B001-BF1FB60F68C2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F1A77-D455-4D14-A4AC-93812D18F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9766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F27A2-E917-486A-B001-BF1FB60F68C2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F1A77-D455-4D14-A4AC-93812D18F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2520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F27A2-E917-486A-B001-BF1FB60F68C2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F1A77-D455-4D14-A4AC-93812D18F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9942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F27A2-E917-486A-B001-BF1FB60F68C2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F1A77-D455-4D14-A4AC-93812D18F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6566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F27A2-E917-486A-B001-BF1FB60F68C2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F1A77-D455-4D14-A4AC-93812D18F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4593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F27A2-E917-486A-B001-BF1FB60F68C2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F1A77-D455-4D14-A4AC-93812D18F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937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F27A2-E917-486A-B001-BF1FB60F68C2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F1A77-D455-4D14-A4AC-93812D18F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3850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F27A2-E917-486A-B001-BF1FB60F68C2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F1A77-D455-4D14-A4AC-93812D18F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7367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9"/>
          <p:cNvGrpSpPr>
            <a:grpSpLocks/>
          </p:cNvGrpSpPr>
          <p:nvPr/>
        </p:nvGrpSpPr>
        <p:grpSpPr bwMode="auto">
          <a:xfrm>
            <a:off x="111" y="475903"/>
            <a:ext cx="11193145" cy="9875416"/>
            <a:chOff x="345" y="-1006"/>
            <a:chExt cx="17627" cy="15624"/>
          </a:xfrm>
        </p:grpSpPr>
        <p:grpSp>
          <p:nvGrpSpPr>
            <p:cNvPr id="5" name="Group 56"/>
            <p:cNvGrpSpPr>
              <a:grpSpLocks/>
            </p:cNvGrpSpPr>
            <p:nvPr/>
          </p:nvGrpSpPr>
          <p:grpSpPr bwMode="auto">
            <a:xfrm>
              <a:off x="345" y="-1006"/>
              <a:ext cx="10857" cy="15624"/>
              <a:chOff x="345" y="-1006"/>
              <a:chExt cx="10857" cy="15624"/>
            </a:xfrm>
          </p:grpSpPr>
          <p:pic>
            <p:nvPicPr>
              <p:cNvPr id="8" name="Picture 45" descr="rose-w-gate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5" y="-394"/>
                <a:ext cx="10857" cy="150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9" name="Line 25"/>
              <p:cNvCxnSpPr>
                <a:cxnSpLocks noChangeShapeType="1"/>
              </p:cNvCxnSpPr>
              <p:nvPr/>
            </p:nvCxnSpPr>
            <p:spPr bwMode="auto">
              <a:xfrm flipV="1">
                <a:off x="2692" y="4908"/>
                <a:ext cx="5980" cy="1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0" name="WordArt 29"/>
              <p:cNvSpPr txBox="1">
                <a:spLocks noChangeArrowheads="1" noChangeShapeType="1" noTextEdit="1"/>
              </p:cNvSpPr>
              <p:nvPr/>
            </p:nvSpPr>
            <p:spPr bwMode="auto">
              <a:xfrm>
                <a:off x="1764" y="-1006"/>
                <a:ext cx="7979" cy="1066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spcFirstLastPara="1" wrap="square" numCol="1" fromWordArt="1">
                <a:prstTxWarp prst="textArchUp">
                  <a:avLst>
                    <a:gd name="adj" fmla="val 10800000"/>
                  </a:avLst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ja-JP" sz="3600" dirty="0">
                    <a:ln w="9525" cap="flat" cmpd="sng" algn="ctr">
                      <a:solidFill>
                        <a:srgbClr val="000000"/>
                      </a:solidFill>
                      <a:prstDash val="solid"/>
                      <a:round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HG創英角ﾎﾟｯﾌﾟ体" panose="040B0A09000000000000" pitchFamily="49" charset="-128"/>
                    <a:cs typeface="ＭＳ Ｐゴシック" panose="020B0600070205080204" pitchFamily="50" charset="-128"/>
                  </a:rPr>
                  <a:t>ありがとうのバラ色メール</a:t>
                </a:r>
                <a:endParaRPr lang="ja-JP" sz="1200" dirty="0"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ＭＳ Ｐゴシック" panose="020B0600070205080204" pitchFamily="50" charset="-128"/>
                </a:endParaRPr>
              </a:p>
            </p:txBody>
          </p:sp>
        </p:grpSp>
        <p:sp>
          <p:nvSpPr>
            <p:cNvPr id="6" name="Text Box 57"/>
            <p:cNvSpPr txBox="1">
              <a:spLocks noChangeArrowheads="1"/>
            </p:cNvSpPr>
            <p:nvPr/>
          </p:nvSpPr>
          <p:spPr bwMode="auto">
            <a:xfrm>
              <a:off x="13292" y="4091"/>
              <a:ext cx="4680" cy="38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74295" tIns="8890" rIns="74295" bIns="8890" anchor="t" anchorCtr="0" upright="1">
              <a:noAutofit/>
            </a:bodyPr>
            <a:lstStyle/>
            <a:p>
              <a:pPr algn="just">
                <a:lnSpc>
                  <a:spcPts val="2700"/>
                </a:lnSpc>
                <a:spcAft>
                  <a:spcPts val="0"/>
                </a:spcAft>
              </a:pPr>
              <a:r>
                <a:rPr lang="en-US" sz="1050" kern="100">
                  <a:effectLst/>
                  <a:latin typeface="HG丸ｺﾞｼｯｸM-PRO" panose="020F0600000000000000" pitchFamily="50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 </a:t>
              </a:r>
              <a:endParaRPr lang="ja-JP" sz="1050" kern="10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7" name="Text Box 58"/>
            <p:cNvSpPr txBox="1">
              <a:spLocks noChangeArrowheads="1"/>
            </p:cNvSpPr>
            <p:nvPr/>
          </p:nvSpPr>
          <p:spPr bwMode="auto">
            <a:xfrm>
              <a:off x="3848" y="2843"/>
              <a:ext cx="3850" cy="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74295" tIns="8890" rIns="74295" bIns="889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2800" kern="100" dirty="0">
                  <a:effectLst/>
                  <a:latin typeface="Century" panose="02040604050505020304" pitchFamily="18" charset="0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感謝のことば</a:t>
              </a:r>
              <a:endParaRPr lang="ja-JP" sz="28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18" name="Text Box 102"/>
          <p:cNvSpPr txBox="1">
            <a:spLocks noChangeArrowheads="1"/>
          </p:cNvSpPr>
          <p:nvPr/>
        </p:nvSpPr>
        <p:spPr bwMode="auto">
          <a:xfrm>
            <a:off x="1181217" y="7797734"/>
            <a:ext cx="4531348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>
            <a:lvl1pPr indent="10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016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記入者※どちらかに〇をつけてください</a:t>
            </a:r>
            <a:endParaRPr kumimoji="0" lang="en-US" altLang="ja-JP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anose="020B0600070205080204" pitchFamily="50" charset="-128"/>
            </a:endParaRPr>
          </a:p>
          <a:p>
            <a:pPr marL="0" marR="0" lvl="0" indent="1016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ＭＳ Ｐゴシック" panose="020B0600070205080204" pitchFamily="50" charset="-128"/>
            </a:endParaRPr>
          </a:p>
          <a:p>
            <a:pPr marL="0" marR="0" lvl="0" indent="101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　　　　　　　</a:t>
            </a:r>
            <a:r>
              <a:rPr kumimoji="0" lang="ja-JP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市</a:t>
            </a:r>
            <a:r>
              <a:rPr kumimoji="0" lang="ja-JP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　民　・　職　員</a:t>
            </a:r>
            <a:endParaRPr kumimoji="0" lang="en-US" altLang="ja-JP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anose="020B0600070205080204" pitchFamily="50" charset="-128"/>
            </a:endParaRPr>
          </a:p>
          <a:p>
            <a:pPr marL="0" marR="0" lvl="0" indent="101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1000" dirty="0">
              <a:cs typeface="ＭＳ Ｐゴシック" panose="020B0600070205080204" pitchFamily="50" charset="-128"/>
            </a:endParaRPr>
          </a:p>
          <a:p>
            <a:pPr marL="0" marR="0" lvl="0" indent="101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※メールの約束</a:t>
            </a:r>
            <a:endParaRPr kumimoji="0" lang="ja-JP" altLang="ja-JP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ＭＳ Ｐゴシック" panose="020B0600070205080204" pitchFamily="50" charset="-128"/>
            </a:endParaRPr>
          </a:p>
          <a:p>
            <a:pPr marL="0" marR="0" lvl="0" indent="101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　①このメールは、感謝の気持ちを市民や職員が伝えるものです。</a:t>
            </a:r>
            <a:endParaRPr kumimoji="0" lang="ja-JP" altLang="ja-JP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ＭＳ Ｐゴシック" panose="020B0600070205080204" pitchFamily="50" charset="-128"/>
            </a:endParaRPr>
          </a:p>
          <a:p>
            <a:pPr marL="0" marR="0" lvl="0" indent="101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　　否定的なメールを掲示することはできません。</a:t>
            </a:r>
            <a:endParaRPr kumimoji="0" lang="ja-JP" altLang="ja-JP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ＭＳ Ｐゴシック" panose="020B0600070205080204" pitchFamily="50" charset="-128"/>
            </a:endParaRPr>
          </a:p>
          <a:p>
            <a:pPr marL="0" marR="0" lvl="0" indent="101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　②掲示板は、伝言板ではありませんので、単なる伝言、会員募集、</a:t>
            </a:r>
            <a:endParaRPr kumimoji="0" lang="ja-JP" altLang="ja-JP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ＭＳ Ｐゴシック" panose="020B0600070205080204" pitchFamily="50" charset="-128"/>
            </a:endParaRPr>
          </a:p>
          <a:p>
            <a:pPr marL="0" marR="0" lvl="0" indent="101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　　</a:t>
            </a:r>
            <a:r>
              <a:rPr kumimoji="0" lang="ja-JP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イベント紹介、尋ね人などの掲示はできません。</a:t>
            </a:r>
            <a:endParaRPr kumimoji="0" lang="ja-JP" altLang="ja-JP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ＭＳ Ｐゴシック" panose="020B0600070205080204" pitchFamily="50" charset="-128"/>
            </a:endParaRPr>
          </a:p>
          <a:p>
            <a:pPr marL="0" marR="0" lvl="0" indent="101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　</a:t>
            </a:r>
            <a:r>
              <a:rPr kumimoji="0" lang="ja-JP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③投稿していただいたメールは、区役所庁舎内へ掲示及び区ホームペ</a:t>
            </a:r>
            <a:endParaRPr kumimoji="0" lang="ja-JP" altLang="ja-JP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ＭＳ Ｐゴシック" panose="020B0600070205080204" pitchFamily="50" charset="-128"/>
            </a:endParaRPr>
          </a:p>
          <a:p>
            <a:pPr marL="0" marR="0" lvl="0" indent="101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　　</a:t>
            </a:r>
            <a:r>
              <a:rPr kumimoji="0" lang="ja-JP" altLang="ja-JP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ー</a:t>
            </a:r>
            <a:r>
              <a:rPr kumimoji="0" lang="ja-JP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ジへ掲載させていただく場合がございます。</a:t>
            </a:r>
            <a:endParaRPr kumimoji="0" lang="ja-JP" altLang="ja-JP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-1338469" y="103367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-1338469" y="149087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cxnSp>
        <p:nvCxnSpPr>
          <p:cNvPr id="23" name="Line 25"/>
          <p:cNvCxnSpPr>
            <a:cxnSpLocks noChangeShapeType="1"/>
          </p:cNvCxnSpPr>
          <p:nvPr/>
        </p:nvCxnSpPr>
        <p:spPr bwMode="auto">
          <a:xfrm flipV="1">
            <a:off x="1490456" y="4801432"/>
            <a:ext cx="3797300" cy="1074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Line 25"/>
          <p:cNvCxnSpPr>
            <a:cxnSpLocks noChangeShapeType="1"/>
          </p:cNvCxnSpPr>
          <p:nvPr/>
        </p:nvCxnSpPr>
        <p:spPr bwMode="auto">
          <a:xfrm flipV="1">
            <a:off x="1490456" y="6568313"/>
            <a:ext cx="3797300" cy="1074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Line 25"/>
          <p:cNvCxnSpPr>
            <a:cxnSpLocks noChangeShapeType="1"/>
          </p:cNvCxnSpPr>
          <p:nvPr/>
        </p:nvCxnSpPr>
        <p:spPr bwMode="auto">
          <a:xfrm flipV="1">
            <a:off x="1490456" y="5388916"/>
            <a:ext cx="3797300" cy="1074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Line 25"/>
          <p:cNvCxnSpPr>
            <a:cxnSpLocks noChangeShapeType="1"/>
          </p:cNvCxnSpPr>
          <p:nvPr/>
        </p:nvCxnSpPr>
        <p:spPr bwMode="auto">
          <a:xfrm flipV="1">
            <a:off x="1490456" y="5976400"/>
            <a:ext cx="3797300" cy="1074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Line 25"/>
          <p:cNvCxnSpPr>
            <a:cxnSpLocks noChangeShapeType="1"/>
          </p:cNvCxnSpPr>
          <p:nvPr/>
        </p:nvCxnSpPr>
        <p:spPr bwMode="auto">
          <a:xfrm flipV="1">
            <a:off x="1490456" y="7752139"/>
            <a:ext cx="3797300" cy="1074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Line 25"/>
          <p:cNvCxnSpPr>
            <a:cxnSpLocks noChangeShapeType="1"/>
          </p:cNvCxnSpPr>
          <p:nvPr/>
        </p:nvCxnSpPr>
        <p:spPr bwMode="auto">
          <a:xfrm flipV="1">
            <a:off x="1490456" y="7160226"/>
            <a:ext cx="3797300" cy="1074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11784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</TotalTime>
  <Words>127</Words>
  <Application>Microsoft Office PowerPoint</Application>
  <PresentationFormat>A4 210 x 297 mm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HG丸ｺﾞｼｯｸM-PRO</vt:lpstr>
      <vt:lpstr>HG創英角ﾎﾟｯﾌﾟ体</vt:lpstr>
      <vt:lpstr>ＭＳ Ｐゴシック</vt:lpstr>
      <vt:lpstr>ＭＳ 明朝</vt:lpstr>
      <vt:lpstr>游ゴシック</vt:lpstr>
      <vt:lpstr>游ゴシック Light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澁谷　悠太</dc:creator>
  <cp:lastModifiedBy>澁谷　悠太</cp:lastModifiedBy>
  <cp:revision>7</cp:revision>
  <cp:lastPrinted>2024-07-12T03:55:17Z</cp:lastPrinted>
  <dcterms:created xsi:type="dcterms:W3CDTF">2024-07-12T02:36:50Z</dcterms:created>
  <dcterms:modified xsi:type="dcterms:W3CDTF">2024-07-12T04:02:25Z</dcterms:modified>
</cp:coreProperties>
</file>