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4"/>
  </p:sldMasterIdLst>
  <p:notesMasterIdLst>
    <p:notesMasterId r:id="rId6"/>
  </p:notesMasterIdLst>
  <p:sldIdLst>
    <p:sldId id="358" r:id="rId5"/>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0" userDrawn="1">
          <p15:clr>
            <a:srgbClr val="A4A3A4"/>
          </p15:clr>
        </p15:guide>
        <p15:guide id="3" orient="horz" pos="4955" userDrawn="1">
          <p15:clr>
            <a:srgbClr val="A4A3A4"/>
          </p15:clr>
        </p15:guide>
        <p15:guide id="4" pos="238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9FF"/>
    <a:srgbClr val="E5EEF7"/>
    <a:srgbClr val="005CAF"/>
    <a:srgbClr val="FF9900"/>
    <a:srgbClr val="E1F1FF"/>
    <a:srgbClr val="FDFDFD"/>
    <a:srgbClr val="FBFDFF"/>
    <a:srgbClr val="E4E2ED"/>
    <a:srgbClr val="C6C6C6"/>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205C6-002B-4F72-80C3-E8CFC2BA829E}" v="2" dt="2026-01-06T02:43:46.1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autoAdjust="0"/>
    <p:restoredTop sz="92795" autoAdjust="0"/>
  </p:normalViewPr>
  <p:slideViewPr>
    <p:cSldViewPr>
      <p:cViewPr>
        <p:scale>
          <a:sx n="125" d="100"/>
          <a:sy n="125" d="100"/>
        </p:scale>
        <p:origin x="1152" y="72"/>
      </p:cViewPr>
      <p:guideLst>
        <p:guide orient="horz" pos="1780"/>
        <p:guide orient="horz" pos="4955"/>
        <p:guide pos="2381"/>
      </p:guideLst>
    </p:cSldViewPr>
  </p:slideViewPr>
  <p:notesTextViewPr>
    <p:cViewPr>
      <p:scale>
        <a:sx n="100" d="100"/>
        <a:sy n="100" d="100"/>
      </p:scale>
      <p:origin x="0" y="0"/>
    </p:cViewPr>
  </p:notesTextViewPr>
  <p:sorterViewPr>
    <p:cViewPr>
      <p:scale>
        <a:sx n="100" d="100"/>
        <a:sy n="100" d="100"/>
      </p:scale>
      <p:origin x="0" y="-1248"/>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深瀬 恵子(fukase-keiko.yh5)" userId="526443c8-c144-46ea-b78c-f3653b907421" providerId="ADAL" clId="{006205C6-002B-4F72-80C3-E8CFC2BA829E}"/>
    <pc:docChg chg="custSel addSld delSld modSld">
      <pc:chgData name="深瀬 恵子(fukase-keiko.yh5)" userId="526443c8-c144-46ea-b78c-f3653b907421" providerId="ADAL" clId="{006205C6-002B-4F72-80C3-E8CFC2BA829E}" dt="2026-01-06T02:44:32.969" v="24" actId="207"/>
      <pc:docMkLst>
        <pc:docMk/>
      </pc:docMkLst>
      <pc:sldChg chg="delSp modSp add mod">
        <pc:chgData name="深瀬 恵子(fukase-keiko.yh5)" userId="526443c8-c144-46ea-b78c-f3653b907421" providerId="ADAL" clId="{006205C6-002B-4F72-80C3-E8CFC2BA829E}" dt="2026-01-06T02:44:32.969" v="24" actId="207"/>
        <pc:sldMkLst>
          <pc:docMk/>
          <pc:sldMk cId="2789920444" sldId="358"/>
        </pc:sldMkLst>
        <pc:spChg chg="mod">
          <ac:chgData name="深瀬 恵子(fukase-keiko.yh5)" userId="526443c8-c144-46ea-b78c-f3653b907421" providerId="ADAL" clId="{006205C6-002B-4F72-80C3-E8CFC2BA829E}" dt="2026-01-06T02:43:52.229" v="16" actId="20577"/>
          <ac:spMkLst>
            <pc:docMk/>
            <pc:sldMk cId="2789920444" sldId="358"/>
            <ac:spMk id="2" creationId="{853E9596-117F-07AD-979B-AA79A1E0A1EA}"/>
          </ac:spMkLst>
        </pc:spChg>
        <pc:spChg chg="del">
          <ac:chgData name="深瀬 恵子(fukase-keiko.yh5)" userId="526443c8-c144-46ea-b78c-f3653b907421" providerId="ADAL" clId="{006205C6-002B-4F72-80C3-E8CFC2BA829E}" dt="2026-01-06T02:43:59.290" v="17" actId="478"/>
          <ac:spMkLst>
            <pc:docMk/>
            <pc:sldMk cId="2789920444" sldId="358"/>
            <ac:spMk id="3" creationId="{CB1D2DD0-2512-6CE8-1E14-C16E16BB608A}"/>
          </ac:spMkLst>
        </pc:spChg>
        <pc:spChg chg="del">
          <ac:chgData name="深瀬 恵子(fukase-keiko.yh5)" userId="526443c8-c144-46ea-b78c-f3653b907421" providerId="ADAL" clId="{006205C6-002B-4F72-80C3-E8CFC2BA829E}" dt="2026-01-06T02:44:01.790" v="18" actId="478"/>
          <ac:spMkLst>
            <pc:docMk/>
            <pc:sldMk cId="2789920444" sldId="358"/>
            <ac:spMk id="4" creationId="{7C244B8C-214E-F5F3-1645-8833328B7291}"/>
          </ac:spMkLst>
        </pc:spChg>
        <pc:spChg chg="mod">
          <ac:chgData name="深瀬 恵子(fukase-keiko.yh5)" userId="526443c8-c144-46ea-b78c-f3653b907421" providerId="ADAL" clId="{006205C6-002B-4F72-80C3-E8CFC2BA829E}" dt="2026-01-06T02:44:08.435" v="19" actId="207"/>
          <ac:spMkLst>
            <pc:docMk/>
            <pc:sldMk cId="2789920444" sldId="358"/>
            <ac:spMk id="14" creationId="{70F15E9A-7829-0470-7066-F9DB55068718}"/>
          </ac:spMkLst>
        </pc:spChg>
        <pc:spChg chg="mod">
          <ac:chgData name="深瀬 恵子(fukase-keiko.yh5)" userId="526443c8-c144-46ea-b78c-f3653b907421" providerId="ADAL" clId="{006205C6-002B-4F72-80C3-E8CFC2BA829E}" dt="2026-01-06T02:44:13.400" v="20" actId="207"/>
          <ac:spMkLst>
            <pc:docMk/>
            <pc:sldMk cId="2789920444" sldId="358"/>
            <ac:spMk id="38" creationId="{0CECE537-90C1-01B6-A4DF-AA64E82AD1D7}"/>
          </ac:spMkLst>
        </pc:spChg>
        <pc:spChg chg="mod">
          <ac:chgData name="深瀬 恵子(fukase-keiko.yh5)" userId="526443c8-c144-46ea-b78c-f3653b907421" providerId="ADAL" clId="{006205C6-002B-4F72-80C3-E8CFC2BA829E}" dt="2026-01-06T02:44:23.419" v="22" actId="207"/>
          <ac:spMkLst>
            <pc:docMk/>
            <pc:sldMk cId="2789920444" sldId="358"/>
            <ac:spMk id="39" creationId="{B02B9B40-3ECC-B7F2-7632-37397FF08023}"/>
          </ac:spMkLst>
        </pc:spChg>
        <pc:spChg chg="mod">
          <ac:chgData name="深瀬 恵子(fukase-keiko.yh5)" userId="526443c8-c144-46ea-b78c-f3653b907421" providerId="ADAL" clId="{006205C6-002B-4F72-80C3-E8CFC2BA829E}" dt="2026-01-06T02:44:17.150" v="21" actId="207"/>
          <ac:spMkLst>
            <pc:docMk/>
            <pc:sldMk cId="2789920444" sldId="358"/>
            <ac:spMk id="44" creationId="{F42BDA5C-7609-FD3E-A00D-CE1223221861}"/>
          </ac:spMkLst>
        </pc:spChg>
        <pc:graphicFrameChg chg="modGraphic">
          <ac:chgData name="深瀬 恵子(fukase-keiko.yh5)" userId="526443c8-c144-46ea-b78c-f3653b907421" providerId="ADAL" clId="{006205C6-002B-4F72-80C3-E8CFC2BA829E}" dt="2026-01-06T02:44:32.969" v="24" actId="207"/>
          <ac:graphicFrameMkLst>
            <pc:docMk/>
            <pc:sldMk cId="2789920444" sldId="358"/>
            <ac:graphicFrameMk id="51" creationId="{DAEBC57A-6308-3FE0-B25F-94D630D3103B}"/>
          </ac:graphicFrameMkLst>
        </pc:graphicFrameChg>
      </pc:sldChg>
      <pc:sldChg chg="del">
        <pc:chgData name="深瀬 恵子(fukase-keiko.yh5)" userId="526443c8-c144-46ea-b78c-f3653b907421" providerId="ADAL" clId="{006205C6-002B-4F72-80C3-E8CFC2BA829E}" dt="2026-01-06T02:43:27.131" v="0" actId="2696"/>
        <pc:sldMkLst>
          <pc:docMk/>
          <pc:sldMk cId="3365381618" sldId="358"/>
        </pc:sldMkLst>
      </pc:sldChg>
    </pc:docChg>
  </pc:docChgLst>
  <pc:docChgLst>
    <pc:chgData name="伊與田 彰子(iyoda-akiko.8y0)" userId="1be435a8-d3ae-40f6-855f-e76af14fbd34" providerId="ADAL" clId="{405A729C-92F6-42BC-8D8F-A2B53C6442AD}"/>
    <pc:docChg chg="undo custSel addSld delSld modSld">
      <pc:chgData name="伊與田 彰子(iyoda-akiko.8y0)" userId="1be435a8-d3ae-40f6-855f-e76af14fbd34" providerId="ADAL" clId="{405A729C-92F6-42BC-8D8F-A2B53C6442AD}" dt="2026-01-06T01:40:55.947" v="9" actId="14100"/>
      <pc:docMkLst>
        <pc:docMk/>
      </pc:docMkLst>
      <pc:sldChg chg="modSp mod">
        <pc:chgData name="伊與田 彰子(iyoda-akiko.8y0)" userId="1be435a8-d3ae-40f6-855f-e76af14fbd34" providerId="ADAL" clId="{405A729C-92F6-42BC-8D8F-A2B53C6442AD}" dt="2026-01-06T01:40:55.947" v="9" actId="14100"/>
        <pc:sldMkLst>
          <pc:docMk/>
          <pc:sldMk cId="1108994627" sldId="357"/>
        </pc:sldMkLst>
        <pc:spChg chg="mod">
          <ac:chgData name="伊與田 彰子(iyoda-akiko.8y0)" userId="1be435a8-d3ae-40f6-855f-e76af14fbd34" providerId="ADAL" clId="{405A729C-92F6-42BC-8D8F-A2B53C6442AD}" dt="2026-01-06T01:40:33.263" v="7" actId="1037"/>
          <ac:spMkLst>
            <pc:docMk/>
            <pc:sldMk cId="1108994627" sldId="357"/>
            <ac:spMk id="40" creationId="{5AA04645-05C1-5B4E-1EC9-B57C4DE4820E}"/>
          </ac:spMkLst>
        </pc:spChg>
        <pc:spChg chg="mod">
          <ac:chgData name="伊與田 彰子(iyoda-akiko.8y0)" userId="1be435a8-d3ae-40f6-855f-e76af14fbd34" providerId="ADAL" clId="{405A729C-92F6-42BC-8D8F-A2B53C6442AD}" dt="2026-01-06T01:40:45.201" v="8" actId="14100"/>
          <ac:spMkLst>
            <pc:docMk/>
            <pc:sldMk cId="1108994627" sldId="357"/>
            <ac:spMk id="48" creationId="{EF27E7F9-52D0-BA82-21CE-BD979F603CE8}"/>
          </ac:spMkLst>
        </pc:spChg>
        <pc:spChg chg="mod">
          <ac:chgData name="伊與田 彰子(iyoda-akiko.8y0)" userId="1be435a8-d3ae-40f6-855f-e76af14fbd34" providerId="ADAL" clId="{405A729C-92F6-42BC-8D8F-A2B53C6442AD}" dt="2026-01-06T01:40:55.947" v="9" actId="14100"/>
          <ac:spMkLst>
            <pc:docMk/>
            <pc:sldMk cId="1108994627" sldId="357"/>
            <ac:spMk id="54" creationId="{6FDE525A-D762-C18B-4B75-FA2839EC73F8}"/>
          </ac:spMkLst>
        </pc:spChg>
        <pc:graphicFrameChg chg="mod modGraphic">
          <ac:chgData name="伊與田 彰子(iyoda-akiko.8y0)" userId="1be435a8-d3ae-40f6-855f-e76af14fbd34" providerId="ADAL" clId="{405A729C-92F6-42BC-8D8F-A2B53C6442AD}" dt="2026-01-06T01:38:40.434" v="5" actId="14100"/>
          <ac:graphicFrameMkLst>
            <pc:docMk/>
            <pc:sldMk cId="1108994627" sldId="357"/>
            <ac:graphicFrameMk id="51" creationId="{A174CB7C-DF71-A803-D6AC-64C239C47507}"/>
          </ac:graphicFrameMkLst>
        </pc:graphicFrameChg>
      </pc:sldChg>
      <pc:sldChg chg="del">
        <pc:chgData name="伊與田 彰子(iyoda-akiko.8y0)" userId="1be435a8-d3ae-40f6-855f-e76af14fbd34" providerId="ADAL" clId="{405A729C-92F6-42BC-8D8F-A2B53C6442AD}" dt="2026-01-06T01:36:36.423" v="0" actId="47"/>
        <pc:sldMkLst>
          <pc:docMk/>
          <pc:sldMk cId="2826151125" sldId="358"/>
        </pc:sldMkLst>
      </pc:sldChg>
      <pc:sldChg chg="add">
        <pc:chgData name="伊與田 彰子(iyoda-akiko.8y0)" userId="1be435a8-d3ae-40f6-855f-e76af14fbd34" providerId="ADAL" clId="{405A729C-92F6-42BC-8D8F-A2B53C6442AD}" dt="2026-01-06T01:37:28.409" v="1"/>
        <pc:sldMkLst>
          <pc:docMk/>
          <pc:sldMk cId="3365381618" sldId="3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20" tIns="45710" rIns="91420" bIns="4571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0" tIns="45710" rIns="91420" bIns="45710"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2026/2/18</a:t>
            </a:fld>
            <a:endParaRPr lang="ja-JP" altLang="en-US"/>
          </a:p>
        </p:txBody>
      </p:sp>
      <p:sp>
        <p:nvSpPr>
          <p:cNvPr id="4" name="スライド イメージ プレースホルダ 3"/>
          <p:cNvSpPr>
            <a:spLocks noGrp="1" noRot="1" noChangeAspect="1"/>
          </p:cNvSpPr>
          <p:nvPr>
            <p:ph type="sldImg" idx="2"/>
          </p:nvPr>
        </p:nvSpPr>
        <p:spPr>
          <a:xfrm>
            <a:off x="2087563" y="746125"/>
            <a:ext cx="2633662" cy="3725863"/>
          </a:xfrm>
          <a:prstGeom prst="rect">
            <a:avLst/>
          </a:prstGeom>
          <a:noFill/>
          <a:ln w="12700">
            <a:solidFill>
              <a:prstClr val="black"/>
            </a:solidFill>
          </a:ln>
        </p:spPr>
        <p:txBody>
          <a:bodyPr vert="horz" lIns="91420" tIns="45710" rIns="91420" bIns="45710" rtlCol="0" anchor="ctr"/>
          <a:lstStyle/>
          <a:p>
            <a:pPr lvl="0"/>
            <a:endParaRPr lang="ja-JP" altLang="en-US" noProof="0"/>
          </a:p>
        </p:txBody>
      </p:sp>
      <p:sp>
        <p:nvSpPr>
          <p:cNvPr id="5" name="ノート プレースホルダ 4"/>
          <p:cNvSpPr>
            <a:spLocks noGrp="1"/>
          </p:cNvSpPr>
          <p:nvPr>
            <p:ph type="body" sz="quarter" idx="3"/>
          </p:nvPr>
        </p:nvSpPr>
        <p:spPr>
          <a:xfrm>
            <a:off x="681040" y="4721227"/>
            <a:ext cx="5445125" cy="4471988"/>
          </a:xfrm>
          <a:prstGeom prst="rect">
            <a:avLst/>
          </a:prstGeom>
        </p:spPr>
        <p:txBody>
          <a:bodyPr vert="horz" lIns="91420" tIns="45710" rIns="91420" bIns="4571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3"/>
            <a:ext cx="2949575" cy="496887"/>
          </a:xfrm>
          <a:prstGeom prst="rect">
            <a:avLst/>
          </a:prstGeom>
        </p:spPr>
        <p:txBody>
          <a:bodyPr vert="horz" lIns="91420" tIns="45710" rIns="91420" bIns="4571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0" tIns="45710" rIns="91420" bIns="45710"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C41AA-2F97-8C6C-2DE2-A0C28A51979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2F5F5F-C200-2CDF-1D9A-106F8221DB38}"/>
              </a:ext>
            </a:extLst>
          </p:cNvPr>
          <p:cNvSpPr>
            <a:spLocks noGrp="1" noRot="1" noChangeAspect="1"/>
          </p:cNvSpPr>
          <p:nvPr>
            <p:ph type="sldImg"/>
          </p:nvPr>
        </p:nvSpPr>
        <p:spPr>
          <a:xfrm>
            <a:off x="2087563" y="746125"/>
            <a:ext cx="2633662" cy="3725863"/>
          </a:xfrm>
        </p:spPr>
      </p:sp>
      <p:sp>
        <p:nvSpPr>
          <p:cNvPr id="3" name="ノート プレースホルダー 2">
            <a:extLst>
              <a:ext uri="{FF2B5EF4-FFF2-40B4-BE49-F238E27FC236}">
                <a16:creationId xmlns:a16="http://schemas.microsoft.com/office/drawing/2014/main" id="{73413B4B-942D-6E8E-7188-6DE5673570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88D063A-02F7-965E-6046-EF98A5353935}"/>
              </a:ext>
            </a:extLst>
          </p:cNvPr>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372309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dirty="0"/>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guide id="7" pos="2313" userDrawn="1">
          <p15:clr>
            <a:srgbClr val="FBAE40"/>
          </p15:clr>
        </p15:guide>
        <p15:guide id="8" pos="2449"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4949-430A-8E75-BFD6-793663F619F4}"/>
            </a:ext>
          </a:extLst>
        </p:cNvPr>
        <p:cNvGrpSpPr/>
        <p:nvPr/>
      </p:nvGrpSpPr>
      <p:grpSpPr>
        <a:xfrm>
          <a:off x="0" y="0"/>
          <a:ext cx="0" cy="0"/>
          <a:chOff x="0" y="0"/>
          <a:chExt cx="0" cy="0"/>
        </a:xfrm>
      </p:grpSpPr>
      <p:sp>
        <p:nvSpPr>
          <p:cNvPr id="48" name="正方形/長方形 47">
            <a:extLst>
              <a:ext uri="{FF2B5EF4-FFF2-40B4-BE49-F238E27FC236}">
                <a16:creationId xmlns:a16="http://schemas.microsoft.com/office/drawing/2014/main" id="{7DAEA486-3093-E2F5-E83F-243C9F17436A}"/>
              </a:ext>
            </a:extLst>
          </p:cNvPr>
          <p:cNvSpPr/>
          <p:nvPr/>
        </p:nvSpPr>
        <p:spPr>
          <a:xfrm>
            <a:off x="0" y="1343258"/>
            <a:ext cx="7549777" cy="855984"/>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4" name="正方形/長方形 53">
            <a:extLst>
              <a:ext uri="{FF2B5EF4-FFF2-40B4-BE49-F238E27FC236}">
                <a16:creationId xmlns:a16="http://schemas.microsoft.com/office/drawing/2014/main" id="{D33AC335-5130-C7EF-E7FD-1F07AA2FB032}"/>
              </a:ext>
            </a:extLst>
          </p:cNvPr>
          <p:cNvSpPr/>
          <p:nvPr/>
        </p:nvSpPr>
        <p:spPr>
          <a:xfrm>
            <a:off x="0" y="9413854"/>
            <a:ext cx="7549777" cy="518692"/>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648"/>
              </a:spcAft>
              <a:buClrTx/>
              <a:buSzTx/>
              <a:buFontTx/>
              <a:buNone/>
              <a:tabLst/>
              <a:defRPr/>
            </a:pPr>
            <a:r>
              <a:rPr kumimoji="0" lang="ja-JP" altLang="en-US"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お問い合わせ先：さいたま市保健所健康支援課　０</a:t>
            </a:r>
            <a:r>
              <a:rPr kumimoji="0" lang="en-US" altLang="ja-JP"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48</a:t>
            </a:r>
            <a:r>
              <a:rPr kumimoji="0" lang="ja-JP" altLang="en-US"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840</a:t>
            </a:r>
            <a:r>
              <a:rPr kumimoji="0" lang="ja-JP" altLang="en-US"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1400" b="1"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2219</a:t>
            </a:r>
            <a:endParaRPr kumimoji="0" lang="ja-JP" altLang="en-US" sz="1400" b="0" i="0" u="none" strike="noStrike" kern="1200" cap="none" spc="15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grpSp>
        <p:nvGrpSpPr>
          <p:cNvPr id="43" name="グループ化 42">
            <a:extLst>
              <a:ext uri="{FF2B5EF4-FFF2-40B4-BE49-F238E27FC236}">
                <a16:creationId xmlns:a16="http://schemas.microsoft.com/office/drawing/2014/main" id="{9CF722A6-A36C-11FF-5655-9E8239A4BD46}"/>
              </a:ext>
            </a:extLst>
          </p:cNvPr>
          <p:cNvGrpSpPr/>
          <p:nvPr/>
        </p:nvGrpSpPr>
        <p:grpSpPr>
          <a:xfrm>
            <a:off x="1894146" y="9927301"/>
            <a:ext cx="1713247" cy="668369"/>
            <a:chOff x="2555701" y="9778003"/>
            <a:chExt cx="2232248" cy="913810"/>
          </a:xfrm>
        </p:grpSpPr>
        <p:pic>
          <p:nvPicPr>
            <p:cNvPr id="18" name="図 17">
              <a:extLst>
                <a:ext uri="{FF2B5EF4-FFF2-40B4-BE49-F238E27FC236}">
                  <a16:creationId xmlns:a16="http://schemas.microsoft.com/office/drawing/2014/main" id="{B67832C0-D75C-DB0F-7CBB-829F108432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5701" y="9882743"/>
              <a:ext cx="2160240" cy="709169"/>
            </a:xfrm>
            <a:prstGeom prst="rect">
              <a:avLst/>
            </a:prstGeom>
          </p:spPr>
        </p:pic>
        <p:sp>
          <p:nvSpPr>
            <p:cNvPr id="42" name="正方形/長方形 41">
              <a:extLst>
                <a:ext uri="{FF2B5EF4-FFF2-40B4-BE49-F238E27FC236}">
                  <a16:creationId xmlns:a16="http://schemas.microsoft.com/office/drawing/2014/main" id="{B06ECD74-DF73-03A3-49D2-A9F64D8F801E}"/>
                </a:ext>
              </a:extLst>
            </p:cNvPr>
            <p:cNvSpPr/>
            <p:nvPr/>
          </p:nvSpPr>
          <p:spPr>
            <a:xfrm>
              <a:off x="2555701" y="9778003"/>
              <a:ext cx="2232248" cy="9138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grpSp>
      <p:sp>
        <p:nvSpPr>
          <p:cNvPr id="37" name="テキスト ボックス 36">
            <a:extLst>
              <a:ext uri="{FF2B5EF4-FFF2-40B4-BE49-F238E27FC236}">
                <a16:creationId xmlns:a16="http://schemas.microsoft.com/office/drawing/2014/main" id="{9DBF6D46-961C-0561-FEB8-128BB6AF6ED1}"/>
              </a:ext>
            </a:extLst>
          </p:cNvPr>
          <p:cNvSpPr txBox="1"/>
          <p:nvPr/>
        </p:nvSpPr>
        <p:spPr>
          <a:xfrm>
            <a:off x="611188" y="8381687"/>
            <a:ext cx="6353028" cy="960663"/>
          </a:xfrm>
          <a:prstGeom prst="rect">
            <a:avLst/>
          </a:prstGeom>
          <a:noFill/>
        </p:spPr>
        <p:txBody>
          <a:bodyPr wrap="square" lIns="0" tIns="49347" rIns="0" bIns="49347" rtlCol="0" anchor="ctr" anchorCtr="0">
            <a:spAutoFit/>
          </a:bodyPr>
          <a:lstStyle/>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※１	②③</a:t>
            </a:r>
            <a:r>
              <a:rPr kumimoji="1" lang="ja-JP" altLang="en-US" sz="1000" spc="30" dirty="0">
                <a:latin typeface="BIZ UDPゴシック" panose="020B0400000000000000" pitchFamily="50" charset="-128"/>
                <a:ea typeface="BIZ UDPゴシック" panose="020B0400000000000000" pitchFamily="50" charset="-128"/>
              </a:rPr>
              <a:t>の「適用区分一般」とは、レセプト記載要領に基づき</a:t>
            </a:r>
            <a:r>
              <a:rPr kumimoji="1" lang="ja-JP" altLang="en-US" sz="1000" b="1" spc="30" dirty="0">
                <a:latin typeface="BIZ UDPゴシック" panose="020B0400000000000000" pitchFamily="50" charset="-128"/>
                <a:ea typeface="BIZ UDPゴシック" panose="020B0400000000000000" pitchFamily="50" charset="-128"/>
              </a:rPr>
              <a:t>、後期高齢者医療を除く</a:t>
            </a:r>
            <a:r>
              <a:rPr kumimoji="1" lang="en-US" altLang="ja-JP" sz="1000" b="1" spc="30" dirty="0">
                <a:latin typeface="BIZ UDPゴシック" panose="020B0400000000000000" pitchFamily="50" charset="-128"/>
                <a:ea typeface="BIZ UDPゴシック" panose="020B0400000000000000" pitchFamily="50" charset="-128"/>
              </a:rPr>
              <a:t>70</a:t>
            </a:r>
            <a:r>
              <a:rPr kumimoji="1" lang="ja-JP" altLang="en-US" sz="1000" b="1" spc="30" dirty="0">
                <a:latin typeface="BIZ UDPゴシック" panose="020B0400000000000000" pitchFamily="50" charset="-128"/>
                <a:ea typeface="BIZ UDPゴシック" panose="020B0400000000000000" pitchFamily="50" charset="-128"/>
              </a:rPr>
              <a:t>歳以上の者（２割負担）は「適用区分エ」、後期高齢者医療被保険者（２割負担）は「適用区分カ」、後期高齢者医療被保険者（１割負担）は「適用区分キ」</a:t>
            </a:r>
            <a:r>
              <a:rPr kumimoji="1" lang="ja-JP" altLang="en-US" sz="1000" spc="30" dirty="0">
                <a:latin typeface="BIZ UDPゴシック" panose="020B0400000000000000" pitchFamily="50" charset="-128"/>
                <a:ea typeface="BIZ UDPゴシック" panose="020B0400000000000000" pitchFamily="50" charset="-128"/>
              </a:rPr>
              <a:t>を指します。</a:t>
            </a:r>
            <a:endParaRPr lang="ja-JP" altLang="en-US" sz="1000" spc="30" dirty="0">
              <a:latin typeface="BIZ UDPゴシック" panose="020B0400000000000000" pitchFamily="50" charset="-128"/>
              <a:ea typeface="BIZ UDPゴシック" panose="020B0400000000000000" pitchFamily="50" charset="-128"/>
            </a:endParaRPr>
          </a:p>
          <a:p>
            <a:pPr marL="252000" indent="-252000" algn="just">
              <a:lnSpc>
                <a:spcPct val="110000"/>
              </a:lnSpc>
              <a:spcAft>
                <a:spcPts val="300"/>
              </a:spcAft>
              <a:defRPr/>
            </a:pPr>
            <a:r>
              <a:rPr kumimoji="1" lang="en-US" altLang="ja-JP" sz="1000" spc="30" dirty="0">
                <a:latin typeface="BIZ UDPゴシック" panose="020B0400000000000000" pitchFamily="50" charset="-128"/>
                <a:ea typeface="BIZ UDPゴシック" panose="020B0400000000000000" pitchFamily="50" charset="-128"/>
              </a:rPr>
              <a:t>※２	④</a:t>
            </a:r>
            <a:r>
              <a:rPr kumimoji="1" lang="ja-JP" altLang="en-US" sz="1000" spc="30" dirty="0">
                <a:latin typeface="BIZ UDPゴシック" panose="020B0400000000000000" pitchFamily="50" charset="-128"/>
                <a:ea typeface="BIZ UDPゴシック" panose="020B0400000000000000" pitchFamily="50" charset="-128"/>
              </a:rPr>
              <a:t>は、高齢受給者証等の提示により、指定医療機関において、</a:t>
            </a:r>
            <a:r>
              <a:rPr kumimoji="1" lang="ja-JP" altLang="en-US" sz="1000" b="1" spc="30" dirty="0">
                <a:latin typeface="BIZ UDPゴシック" panose="020B0400000000000000" pitchFamily="50" charset="-128"/>
                <a:ea typeface="BIZ UDPゴシック" panose="020B0400000000000000" pitchFamily="50" charset="-128"/>
              </a:rPr>
              <a:t>現役並み所得者であることが確認できた場合</a:t>
            </a:r>
            <a:r>
              <a:rPr kumimoji="1" lang="ja-JP" altLang="en-US" sz="1000" spc="30" dirty="0">
                <a:latin typeface="BIZ UDPゴシック" panose="020B0400000000000000" pitchFamily="50" charset="-128"/>
                <a:ea typeface="BIZ UDPゴシック" panose="020B0400000000000000" pitchFamily="50" charset="-128"/>
              </a:rPr>
              <a:t>となります。</a:t>
            </a:r>
            <a:endParaRPr lang="ja-JP" altLang="en-US" sz="1000" spc="3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B02B9B40-3ECC-B7F2-7632-37397FF08023}"/>
              </a:ext>
            </a:extLst>
          </p:cNvPr>
          <p:cNvSpPr txBox="1"/>
          <p:nvPr/>
        </p:nvSpPr>
        <p:spPr>
          <a:xfrm>
            <a:off x="611188" y="5527607"/>
            <a:ext cx="6337300" cy="678599"/>
          </a:xfrm>
          <a:prstGeom prst="rect">
            <a:avLst/>
          </a:prstGeom>
          <a:noFill/>
        </p:spPr>
        <p:txBody>
          <a:bodyPr wrap="square" lIns="0" tIns="49347" rIns="0" bIns="49347" rtlCol="0" anchor="t">
            <a:spAutoFit/>
          </a:bodyPr>
          <a:lstStyle/>
          <a:p>
            <a:pPr algn="just">
              <a:lnSpc>
                <a:spcPct val="120000"/>
              </a:lnSpc>
            </a:pPr>
            <a:r>
              <a:rPr kumimoji="1" lang="ja-JP" altLang="en-US" sz="1100" spc="80" dirty="0">
                <a:latin typeface="BIZ UDPゴシック" panose="020B0400000000000000" pitchFamily="50" charset="-128"/>
                <a:ea typeface="BIZ UDPゴシック" panose="020B0400000000000000" pitchFamily="50" charset="-128"/>
              </a:rPr>
              <a:t>オンライン資格確認未導入の医療機関、資格確認書を提示した患者が限度額適用区分情報の提供に不同意の場合や、患者からの限度額適用認定証等の提示がない場合等、所得区分が確認できない場合は、以下の取り扱いをお願いします。</a:t>
            </a:r>
          </a:p>
        </p:txBody>
      </p:sp>
      <p:cxnSp>
        <p:nvCxnSpPr>
          <p:cNvPr id="41" name="直線コネクタ 40">
            <a:extLst>
              <a:ext uri="{FF2B5EF4-FFF2-40B4-BE49-F238E27FC236}">
                <a16:creationId xmlns:a16="http://schemas.microsoft.com/office/drawing/2014/main" id="{DFC01F5C-4C9A-1E2B-EA9E-03E1CB01FE21}"/>
              </a:ext>
            </a:extLst>
          </p:cNvPr>
          <p:cNvCxnSpPr>
            <a:cxnSpLocks/>
          </p:cNvCxnSpPr>
          <p:nvPr/>
        </p:nvCxnSpPr>
        <p:spPr>
          <a:xfrm>
            <a:off x="399160" y="5461634"/>
            <a:ext cx="6765228" cy="0"/>
          </a:xfrm>
          <a:prstGeom prst="line">
            <a:avLst/>
          </a:prstGeom>
          <a:ln w="22225">
            <a:solidFill>
              <a:schemeClr val="accent1"/>
            </a:solidFill>
          </a:ln>
        </p:spPr>
        <p:style>
          <a:lnRef idx="2">
            <a:schemeClr val="accent1"/>
          </a:lnRef>
          <a:fillRef idx="0">
            <a:schemeClr val="accent1"/>
          </a:fillRef>
          <a:effectRef idx="1">
            <a:schemeClr val="accent1"/>
          </a:effectRef>
          <a:fontRef idx="minor">
            <a:schemeClr val="tx1"/>
          </a:fontRef>
        </p:style>
      </p:cxnSp>
      <p:sp>
        <p:nvSpPr>
          <p:cNvPr id="46" name="テキスト ボックス 45">
            <a:extLst>
              <a:ext uri="{FF2B5EF4-FFF2-40B4-BE49-F238E27FC236}">
                <a16:creationId xmlns:a16="http://schemas.microsoft.com/office/drawing/2014/main" id="{E06ED336-D482-69FE-D825-F1F21771C9DB}"/>
              </a:ext>
            </a:extLst>
          </p:cNvPr>
          <p:cNvSpPr txBox="1"/>
          <p:nvPr/>
        </p:nvSpPr>
        <p:spPr>
          <a:xfrm>
            <a:off x="399861" y="5057874"/>
            <a:ext cx="3153107" cy="403163"/>
          </a:xfrm>
          <a:prstGeom prst="rect">
            <a:avLst/>
          </a:prstGeom>
          <a:noFill/>
          <a:ln w="57150">
            <a:noFill/>
          </a:ln>
        </p:spPr>
        <p:txBody>
          <a:bodyPr wrap="square" lIns="0" tIns="77712" rIns="0" bIns="77712" rtlCol="0" anchor="ctr" anchorCtr="0">
            <a:spAutoFit/>
          </a:bodyPr>
          <a:lstStyle/>
          <a:p>
            <a:pPr defTabSz="493456">
              <a:defRPr/>
            </a:pPr>
            <a:r>
              <a:rPr kumimoji="1" lang="ja-JP" altLang="en-US" sz="1600" b="1" spc="120" dirty="0">
                <a:solidFill>
                  <a:schemeClr val="accent1"/>
                </a:solidFill>
                <a:latin typeface="BIZ UDPゴシック" panose="020B0400000000000000" pitchFamily="50" charset="-128"/>
                <a:ea typeface="BIZ UDPゴシック" panose="020B0400000000000000" pitchFamily="50" charset="-128"/>
              </a:rPr>
              <a:t>所得区分が確認できない場合</a:t>
            </a:r>
            <a:endParaRPr kumimoji="1" lang="en-US" altLang="ja-JP" sz="1600" b="1" spc="120" dirty="0">
              <a:solidFill>
                <a:schemeClr val="accent1"/>
              </a:solidFill>
              <a:latin typeface="BIZ UDPゴシック" panose="020B0400000000000000" pitchFamily="50" charset="-128"/>
              <a:ea typeface="BIZ UDPゴシック" panose="020B0400000000000000" pitchFamily="50" charset="-128"/>
            </a:endParaRPr>
          </a:p>
        </p:txBody>
      </p:sp>
      <p:graphicFrame>
        <p:nvGraphicFramePr>
          <p:cNvPr id="51" name="Table 2">
            <a:extLst>
              <a:ext uri="{FF2B5EF4-FFF2-40B4-BE49-F238E27FC236}">
                <a16:creationId xmlns:a16="http://schemas.microsoft.com/office/drawing/2014/main" id="{DAEBC57A-6308-3FE0-B25F-94D630D3103B}"/>
              </a:ext>
            </a:extLst>
          </p:cNvPr>
          <p:cNvGraphicFramePr>
            <a:graphicFrameLocks noGrp="1"/>
          </p:cNvGraphicFramePr>
          <p:nvPr>
            <p:extLst>
              <p:ext uri="{D42A27DB-BD31-4B8C-83A1-F6EECF244321}">
                <p14:modId xmlns:p14="http://schemas.microsoft.com/office/powerpoint/2010/main" val="3733223586"/>
              </p:ext>
            </p:extLst>
          </p:nvPr>
        </p:nvGraphicFramePr>
        <p:xfrm>
          <a:off x="611188" y="6298940"/>
          <a:ext cx="6337301" cy="1976056"/>
        </p:xfrm>
        <a:graphic>
          <a:graphicData uri="http://schemas.openxmlformats.org/drawingml/2006/table">
            <a:tbl>
              <a:tblPr firstRow="1" bandRow="1">
                <a:tableStyleId>{5C22544A-7EE6-4342-B048-85BDC9FD1C3A}</a:tableStyleId>
              </a:tblPr>
              <a:tblGrid>
                <a:gridCol w="2700597">
                  <a:extLst>
                    <a:ext uri="{9D8B030D-6E8A-4147-A177-3AD203B41FA5}">
                      <a16:colId xmlns:a16="http://schemas.microsoft.com/office/drawing/2014/main" val="2953724988"/>
                    </a:ext>
                  </a:extLst>
                </a:gridCol>
                <a:gridCol w="1818352">
                  <a:extLst>
                    <a:ext uri="{9D8B030D-6E8A-4147-A177-3AD203B41FA5}">
                      <a16:colId xmlns:a16="http://schemas.microsoft.com/office/drawing/2014/main" val="384622261"/>
                    </a:ext>
                  </a:extLst>
                </a:gridCol>
                <a:gridCol w="1818352">
                  <a:extLst>
                    <a:ext uri="{9D8B030D-6E8A-4147-A177-3AD203B41FA5}">
                      <a16:colId xmlns:a16="http://schemas.microsoft.com/office/drawing/2014/main" val="1158155030"/>
                    </a:ext>
                  </a:extLst>
                </a:gridCol>
              </a:tblGrid>
              <a:tr h="269167">
                <a:tc>
                  <a:txBody>
                    <a:bodyPr/>
                    <a:lstStyle/>
                    <a:p>
                      <a:pPr algn="l"/>
                      <a:endParaRPr lang="ja-JP" altLang="en-US" sz="1050" dirty="0">
                        <a:ea typeface="BIZ UDPゴシック"/>
                      </a:endParaRPr>
                    </a:p>
                  </a:txBody>
                  <a:tcPr marL="98694" marR="98694" marT="49347" marB="49347">
                    <a:lnL w="12700" cmpd="sng">
                      <a:noFill/>
                    </a:lnL>
                    <a:lnR w="12700" cap="flat" cmpd="sng" algn="ctr">
                      <a:solidFill>
                        <a:schemeClr val="tx2"/>
                      </a:solidFill>
                      <a:prstDash val="solid"/>
                      <a:round/>
                      <a:headEnd type="none" w="med" len="med"/>
                      <a:tailEnd type="none" w="med" len="med"/>
                    </a:lnR>
                    <a:lnT w="12700" cmpd="sng">
                      <a:noFill/>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indent="0" algn="ctr"/>
                      <a:r>
                        <a:rPr lang="ja-JP" altLang="en-US" sz="1100" b="1" spc="200" baseline="0" dirty="0">
                          <a:ea typeface="BIZ UDPゴシック"/>
                        </a:rPr>
                        <a:t>適用区分</a:t>
                      </a:r>
                      <a:endParaRPr lang="en-US" sz="1100" b="1" spc="200" baseline="0" dirty="0">
                        <a:ea typeface="BIZ UDPゴシック"/>
                      </a:endParaRPr>
                    </a:p>
                  </a:txBody>
                  <a:tcPr marL="98694" marR="98694" marT="72000" marB="72000">
                    <a:lnL w="12700" cap="flat" cmpd="sng" algn="ctr">
                      <a:solidFill>
                        <a:schemeClr val="tx2"/>
                      </a:solidFill>
                      <a:prstDash val="solid"/>
                      <a:round/>
                      <a:headEnd type="none" w="med" len="med"/>
                      <a:tailEnd type="none" w="med" len="med"/>
                    </a:lnL>
                    <a:lnR w="1905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ja-JP" altLang="en-US" sz="1100" b="1" spc="200" baseline="0" dirty="0">
                          <a:ea typeface="BIZ UDPゴシック"/>
                        </a:rPr>
                        <a:t>特記事項への記載</a:t>
                      </a:r>
                    </a:p>
                  </a:txBody>
                  <a:tcPr marL="98694" marR="98694" marT="72000" marB="72000">
                    <a:lnL w="19050" cap="flat" cmpd="sng" algn="ctr">
                      <a:solidFill>
                        <a:schemeClr val="bg1"/>
                      </a:solidFill>
                      <a:prstDash val="solid"/>
                      <a:round/>
                      <a:headEnd type="none" w="med" len="med"/>
                      <a:tailEnd type="none" w="med" len="med"/>
                    </a:lnL>
                    <a:lnR w="12700" cap="flat" cmpd="sng" algn="ctr">
                      <a:solidFill>
                        <a:schemeClr val="tx2"/>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60537293"/>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①</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歳未満の者</a:t>
                      </a:r>
                      <a:endParaRPr lang="en-US" altLang="ja-JP"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73050" algn="l"/>
                      <a:r>
                        <a:rPr lang="ja-JP" altLang="en-US" sz="1050" b="1" spc="100" baseline="0" dirty="0">
                          <a:ea typeface="BIZ UDPゴシック"/>
                        </a:rPr>
                        <a:t>適用区分ウ</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不要</a:t>
                      </a: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035646202"/>
                  </a:ext>
                </a:extLst>
              </a:tr>
              <a:tr h="413474">
                <a:tc>
                  <a:txBody>
                    <a:bodyPr/>
                    <a:lstStyle/>
                    <a:p>
                      <a:pPr marL="0" lvl="0" indent="0" algn="l">
                        <a:buNone/>
                      </a:pPr>
                      <a:r>
                        <a:rPr lang="en-US" sz="1100" b="1" spc="100" baseline="0" dirty="0">
                          <a:latin typeface="BIZ UDPゴシック" panose="020B0400000000000000" pitchFamily="50" charset="-128"/>
                          <a:ea typeface="BIZ UDPゴシック" panose="020B0400000000000000" pitchFamily="50" charset="-128"/>
                        </a:rPr>
                        <a:t>②</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歳以上の者（入院療養）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latin typeface="BIZ UDPゴシック" panose="020B0400000000000000" pitchFamily="50" charset="-128"/>
                          <a:ea typeface="BIZ UDPゴシック" panose="020B0400000000000000" pitchFamily="50" charset="-128"/>
                        </a:rPr>
                        <a:t>　　</a:t>
                      </a:r>
                      <a:r>
                        <a:rPr lang="ja-JP" altLang="en-US" sz="900" spc="100" baseline="0" dirty="0">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0" indent="268288" algn="l">
                        <a:buNone/>
                        <a:tabLst>
                          <a:tab pos="296863" algn="l"/>
                        </a:tabLst>
                      </a:pPr>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lvl="0" algn="ctr">
                        <a:buNone/>
                      </a:pP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8222116"/>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③</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歳以上の者（外来療養）</a:t>
                      </a:r>
                      <a:endParaRPr lang="en-US" altLang="ja-JP" sz="1100" b="1" spc="100" baseline="0" dirty="0">
                        <a:latin typeface="BIZ UDPゴシック" panose="020B0400000000000000" pitchFamily="50" charset="-128"/>
                        <a:ea typeface="BIZ UDPゴシック" panose="020B0400000000000000" pitchFamily="50" charset="-128"/>
                      </a:endParaRPr>
                    </a:p>
                    <a:p>
                      <a:pPr marL="0" lvl="0" indent="0" algn="l">
                        <a:buNone/>
                      </a:pPr>
                      <a:r>
                        <a:rPr lang="ja-JP" altLang="en-US" sz="1000" spc="100" baseline="0" dirty="0">
                          <a:solidFill>
                            <a:schemeClr val="tx1"/>
                          </a:solidFill>
                          <a:latin typeface="BIZ UDPゴシック" panose="020B0400000000000000" pitchFamily="50" charset="-128"/>
                          <a:ea typeface="BIZ UDPゴシック" panose="020B0400000000000000" pitchFamily="50" charset="-128"/>
                        </a:rPr>
                        <a:t>　　</a:t>
                      </a:r>
                      <a:r>
                        <a:rPr lang="ja-JP" altLang="en-US" sz="900" spc="100" baseline="0" dirty="0">
                          <a:solidFill>
                            <a:schemeClr val="tx1"/>
                          </a:solidFill>
                          <a:latin typeface="BIZ UDPゴシック" panose="020B0400000000000000" pitchFamily="50" charset="-128"/>
                          <a:ea typeface="BIZ UDPゴシック" panose="020B0400000000000000" pitchFamily="50" charset="-128"/>
                        </a:rPr>
                        <a:t>　（ただし、④の者を除く）</a:t>
                      </a:r>
                      <a:endParaRPr lang="ja-JP" altLang="en-US" sz="1000" spc="100" baseline="0" dirty="0">
                        <a:solidFill>
                          <a:schemeClr val="tx1"/>
                        </a:solidFill>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68288" algn="l"/>
                      <a:r>
                        <a:rPr lang="ja-JP" altLang="en-US" sz="1050" b="1" spc="100" baseline="0" dirty="0">
                          <a:ea typeface="BIZ UDPゴシック"/>
                        </a:rPr>
                        <a:t>適用区分一般</a:t>
                      </a:r>
                      <a:r>
                        <a:rPr lang="ja-JP" altLang="en-US" sz="800" b="1" spc="100" baseline="0" dirty="0">
                          <a:ea typeface="BIZ UDPゴシック"/>
                        </a:rPr>
                        <a:t>　※１</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2566529521"/>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④</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歳以上の現役並み所得者</a:t>
                      </a:r>
                      <a:endParaRPr lang="en-US"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indent="257175" algn="l"/>
                      <a:r>
                        <a:rPr lang="ja-JP" altLang="en-US" sz="1050" b="1" spc="100" baseline="0" dirty="0">
                          <a:ea typeface="BIZ UDPゴシック"/>
                        </a:rPr>
                        <a:t>適用区分ア　</a:t>
                      </a:r>
                      <a:r>
                        <a:rPr lang="ja-JP" altLang="en-US" sz="800" b="1" spc="100" baseline="0" dirty="0">
                          <a:ea typeface="BIZ UDPゴシック"/>
                        </a:rPr>
                        <a:t>※２</a:t>
                      </a:r>
                      <a:endParaRPr lang="ja-JP" alt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ja-JP" altLang="en-US" sz="1050" b="1" spc="100" baseline="0" dirty="0">
                          <a:ea typeface="BIZ UDPゴシック"/>
                        </a:rPr>
                        <a:t>要</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32681129"/>
                  </a:ext>
                </a:extLst>
              </a:tr>
            </a:tbl>
          </a:graphicData>
        </a:graphic>
      </p:graphicFrame>
      <p:sp>
        <p:nvSpPr>
          <p:cNvPr id="53" name="テキスト ボックス 52">
            <a:extLst>
              <a:ext uri="{FF2B5EF4-FFF2-40B4-BE49-F238E27FC236}">
                <a16:creationId xmlns:a16="http://schemas.microsoft.com/office/drawing/2014/main" id="{EC2761CE-AD89-5D00-A56A-480BEB9EB4DB}"/>
              </a:ext>
            </a:extLst>
          </p:cNvPr>
          <p:cNvSpPr txBox="1"/>
          <p:nvPr/>
        </p:nvSpPr>
        <p:spPr>
          <a:xfrm>
            <a:off x="3552127" y="10096960"/>
            <a:ext cx="2611487" cy="315101"/>
          </a:xfrm>
          <a:prstGeom prst="rect">
            <a:avLst/>
          </a:prstGeom>
          <a:noFill/>
        </p:spPr>
        <p:txBody>
          <a:bodyPr wrap="square" lIns="98694" tIns="49347" rIns="98694" bIns="49347" rtlCol="0" anchor="ctr" anchorCtr="0">
            <a:spAutoFit/>
          </a:bodyPr>
          <a:lstStyle/>
          <a:p>
            <a:r>
              <a:rPr kumimoji="1" lang="ja-JP" altLang="en-US" sz="1400" b="1" dirty="0">
                <a:latin typeface="BIZ UDPゴシック" panose="020B0400000000000000" pitchFamily="50" charset="-128"/>
                <a:ea typeface="BIZ UDPゴシック"/>
              </a:rPr>
              <a:t>健康・生活衛生局難病対策課</a:t>
            </a:r>
          </a:p>
        </p:txBody>
      </p:sp>
      <p:sp>
        <p:nvSpPr>
          <p:cNvPr id="13" name="正方形/長方形 12">
            <a:extLst>
              <a:ext uri="{FF2B5EF4-FFF2-40B4-BE49-F238E27FC236}">
                <a16:creationId xmlns:a16="http://schemas.microsoft.com/office/drawing/2014/main" id="{ABAF1EB0-C692-C4BD-71C6-779A2DE8C02E}"/>
              </a:ext>
            </a:extLst>
          </p:cNvPr>
          <p:cNvSpPr/>
          <p:nvPr/>
        </p:nvSpPr>
        <p:spPr>
          <a:xfrm>
            <a:off x="-3898" y="593202"/>
            <a:ext cx="7563573" cy="75005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188000" tIns="49347" rIns="98694" bIns="49347" rtlCol="0" anchor="ctr" anchorCtr="0"/>
          <a:lstStyle/>
          <a:p>
            <a:pPr algn="ctr">
              <a:spcAft>
                <a:spcPts val="648"/>
              </a:spcAft>
              <a:defRPr/>
            </a:pPr>
            <a:r>
              <a:rPr kumimoji="1" lang="ja-JP" altLang="en-US" sz="2000" b="1" spc="60" dirty="0">
                <a:solidFill>
                  <a:schemeClr val="bg1"/>
                </a:solidFill>
                <a:latin typeface="BIZ UDPゴシック" panose="020B0400000000000000" pitchFamily="50" charset="-128"/>
                <a:ea typeface="BIZ UDPゴシック" panose="020B0400000000000000" pitchFamily="50" charset="-128"/>
              </a:rPr>
              <a:t>　保険者名・記号及び番号・適用区分</a:t>
            </a:r>
            <a:r>
              <a:rPr kumimoji="1" lang="ja-JP" altLang="en-US" sz="1600" b="1" spc="60" dirty="0">
                <a:solidFill>
                  <a:schemeClr val="bg1"/>
                </a:solidFill>
                <a:latin typeface="BIZ UDPゴシック" panose="020B0400000000000000" pitchFamily="50" charset="-128"/>
                <a:ea typeface="BIZ UDPゴシック" panose="020B0400000000000000" pitchFamily="50" charset="-128"/>
              </a:rPr>
              <a:t>の記載が廃止されます</a:t>
            </a:r>
            <a:endParaRPr lang="ja-JP" altLang="en-US" sz="1600" b="1" spc="60"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0F15E9A-7829-0470-7066-F9DB55068718}"/>
              </a:ext>
            </a:extLst>
          </p:cNvPr>
          <p:cNvSpPr txBox="1"/>
          <p:nvPr/>
        </p:nvSpPr>
        <p:spPr>
          <a:xfrm>
            <a:off x="405225" y="1396577"/>
            <a:ext cx="6759163" cy="731241"/>
          </a:xfrm>
          <a:prstGeom prst="rect">
            <a:avLst/>
          </a:prstGeom>
          <a:noFill/>
          <a:ln>
            <a:noFill/>
          </a:ln>
        </p:spPr>
        <p:txBody>
          <a:bodyPr wrap="square" lIns="0" tIns="49347" rIns="0" bIns="49347" rtlCol="0" anchor="ctr" anchorCtr="0">
            <a:spAutoFit/>
          </a:bodyPr>
          <a:lstStyle/>
          <a:p>
            <a:pPr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難病・小児慢性特定疾病の医療受給者証から、保険者名・記号及び番号、および高額療養費の適用区分の記載が廃止されます。所得区分の確認のため、オンライン資格確認等システムの活用を</a:t>
            </a:r>
            <a:br>
              <a:rPr kumimoji="1" lang="en-US" altLang="ja-JP" sz="1200" b="1" spc="80" dirty="0">
                <a:latin typeface="BIZ UDPゴシック" panose="020B0400000000000000" pitchFamily="50" charset="-128"/>
                <a:ea typeface="BIZ UDPゴシック" panose="020B0400000000000000" pitchFamily="50" charset="-128"/>
              </a:rPr>
            </a:br>
            <a:r>
              <a:rPr kumimoji="1" lang="ja-JP" altLang="en-US" sz="1200" b="1" spc="80" dirty="0">
                <a:latin typeface="BIZ UDPゴシック" panose="020B0400000000000000" pitchFamily="50" charset="-128"/>
                <a:ea typeface="BIZ UDPゴシック" panose="020B0400000000000000" pitchFamily="50" charset="-128"/>
              </a:rPr>
              <a:t>お願いします。</a:t>
            </a:r>
          </a:p>
        </p:txBody>
      </p:sp>
      <p:sp>
        <p:nvSpPr>
          <p:cNvPr id="15" name="テキスト ボックス 14">
            <a:extLst>
              <a:ext uri="{FF2B5EF4-FFF2-40B4-BE49-F238E27FC236}">
                <a16:creationId xmlns:a16="http://schemas.microsoft.com/office/drawing/2014/main" id="{84CE659E-9763-74A9-F966-31A25DB61D5E}"/>
              </a:ext>
            </a:extLst>
          </p:cNvPr>
          <p:cNvSpPr txBox="1"/>
          <p:nvPr/>
        </p:nvSpPr>
        <p:spPr>
          <a:xfrm>
            <a:off x="395288" y="2328273"/>
            <a:ext cx="4856971" cy="356997"/>
          </a:xfrm>
          <a:prstGeom prst="rect">
            <a:avLst/>
          </a:prstGeom>
          <a:noFill/>
          <a:ln>
            <a:noFill/>
          </a:ln>
        </p:spPr>
        <p:txBody>
          <a:bodyPr wrap="square" lIns="0" tIns="77712" rIns="0" bIns="77712" rtlCol="0" anchor="ctr" anchorCtr="0">
            <a:spAutoFit/>
          </a:bodyPr>
          <a:lstStyle/>
          <a:p>
            <a:pPr defTabSz="493456">
              <a:buSzPct val="120000"/>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◎患者さんがマイナ保険証を利用できる場合</a:t>
            </a:r>
          </a:p>
        </p:txBody>
      </p:sp>
      <p:sp>
        <p:nvSpPr>
          <p:cNvPr id="16" name="テキスト ボックス 15">
            <a:extLst>
              <a:ext uri="{FF2B5EF4-FFF2-40B4-BE49-F238E27FC236}">
                <a16:creationId xmlns:a16="http://schemas.microsoft.com/office/drawing/2014/main" id="{1697B30C-2EEF-1B92-CBB7-E1DFE9C14A9B}"/>
              </a:ext>
            </a:extLst>
          </p:cNvPr>
          <p:cNvSpPr txBox="1"/>
          <p:nvPr/>
        </p:nvSpPr>
        <p:spPr>
          <a:xfrm>
            <a:off x="395288" y="3179733"/>
            <a:ext cx="4856971" cy="356997"/>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◎患者さんが資格確認書を持参された場合</a:t>
            </a:r>
          </a:p>
        </p:txBody>
      </p:sp>
      <p:sp>
        <p:nvSpPr>
          <p:cNvPr id="21" name="テキスト ボックス 20">
            <a:extLst>
              <a:ext uri="{FF2B5EF4-FFF2-40B4-BE49-F238E27FC236}">
                <a16:creationId xmlns:a16="http://schemas.microsoft.com/office/drawing/2014/main" id="{7945ABF4-D3F2-BAE9-90D3-3F470DB01A29}"/>
              </a:ext>
            </a:extLst>
          </p:cNvPr>
          <p:cNvSpPr txBox="1"/>
          <p:nvPr/>
        </p:nvSpPr>
        <p:spPr>
          <a:xfrm>
            <a:off x="395288" y="4402101"/>
            <a:ext cx="5052121" cy="356997"/>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◎患者さんが限度額適用認定証等を持参された場合</a:t>
            </a:r>
          </a:p>
        </p:txBody>
      </p:sp>
      <p:sp>
        <p:nvSpPr>
          <p:cNvPr id="38" name="テキスト ボックス 37">
            <a:extLst>
              <a:ext uri="{FF2B5EF4-FFF2-40B4-BE49-F238E27FC236}">
                <a16:creationId xmlns:a16="http://schemas.microsoft.com/office/drawing/2014/main" id="{0CECE537-90C1-01B6-A4DF-AA64E82AD1D7}"/>
              </a:ext>
            </a:extLst>
          </p:cNvPr>
          <p:cNvSpPr txBox="1"/>
          <p:nvPr/>
        </p:nvSpPr>
        <p:spPr>
          <a:xfrm>
            <a:off x="530960" y="2635965"/>
            <a:ext cx="6517631" cy="451021"/>
          </a:xfrm>
          <a:prstGeom prst="rect">
            <a:avLst/>
          </a:prstGeom>
          <a:noFill/>
          <a:ln>
            <a:noFill/>
          </a:ln>
        </p:spPr>
        <p:txBody>
          <a:bodyPr wrap="square" rtlCol="0" anchor="ctr" anchorCtr="0">
            <a:spAutoFit/>
          </a:bodyPr>
          <a:lstStyle/>
          <a:p>
            <a:pPr defTabSz="493456">
              <a:lnSpc>
                <a:spcPct val="120000"/>
              </a:lnSpc>
              <a:defRPr/>
            </a:pPr>
            <a:r>
              <a:rPr kumimoji="1" lang="ja-JP" altLang="en-US" sz="1050" spc="80" dirty="0">
                <a:latin typeface="BIZ UDPゴシック" panose="020B0400000000000000" pitchFamily="50" charset="-128"/>
                <a:ea typeface="BIZ UDPゴシック" panose="020B0400000000000000" pitchFamily="50" charset="-128"/>
              </a:rPr>
              <a:t>患者さんがマイナンバーカードをカードリーダーに置くことで、オンライン資格確認等システムから資格情報の取得・取り込みができ、限度額適用区分情報を含めて確認できます。</a:t>
            </a:r>
          </a:p>
        </p:txBody>
      </p:sp>
      <p:sp>
        <p:nvSpPr>
          <p:cNvPr id="40" name="テキスト ボックス 39">
            <a:extLst>
              <a:ext uri="{FF2B5EF4-FFF2-40B4-BE49-F238E27FC236}">
                <a16:creationId xmlns:a16="http://schemas.microsoft.com/office/drawing/2014/main" id="{50D500C7-0FE9-9522-194C-CA69AAF1F53D}"/>
              </a:ext>
            </a:extLst>
          </p:cNvPr>
          <p:cNvSpPr txBox="1"/>
          <p:nvPr/>
        </p:nvSpPr>
        <p:spPr>
          <a:xfrm>
            <a:off x="287449" y="269342"/>
            <a:ext cx="7303215" cy="276999"/>
          </a:xfrm>
          <a:prstGeom prst="rect">
            <a:avLst/>
          </a:prstGeom>
          <a:noFill/>
        </p:spPr>
        <p:txBody>
          <a:bodyPr wrap="square" rtlCol="0" anchor="ctr" anchorCtr="0">
            <a:spAutoFit/>
          </a:bodyPr>
          <a:lstStyle/>
          <a:p>
            <a:r>
              <a:rPr kumimoji="1" lang="ja-JP" altLang="en-US" sz="1200" b="1" spc="30" dirty="0">
                <a:latin typeface="BIZ UDPゴシック" panose="020B0400000000000000" pitchFamily="50" charset="-128"/>
                <a:ea typeface="BIZ UDPゴシック" panose="020B0400000000000000" pitchFamily="50" charset="-128"/>
              </a:rPr>
              <a:t>難病・小児指定医療機関の皆さまへ</a:t>
            </a:r>
          </a:p>
        </p:txBody>
      </p:sp>
      <p:sp>
        <p:nvSpPr>
          <p:cNvPr id="44" name="テキスト ボックス 43">
            <a:extLst>
              <a:ext uri="{FF2B5EF4-FFF2-40B4-BE49-F238E27FC236}">
                <a16:creationId xmlns:a16="http://schemas.microsoft.com/office/drawing/2014/main" id="{F42BDA5C-7609-FD3E-A00D-CE1223221861}"/>
              </a:ext>
            </a:extLst>
          </p:cNvPr>
          <p:cNvSpPr txBox="1"/>
          <p:nvPr/>
        </p:nvSpPr>
        <p:spPr>
          <a:xfrm>
            <a:off x="507640" y="3480337"/>
            <a:ext cx="6540951" cy="863265"/>
          </a:xfrm>
          <a:prstGeom prst="rect">
            <a:avLst/>
          </a:prstGeom>
          <a:noFill/>
          <a:ln>
            <a:noFill/>
          </a:ln>
        </p:spPr>
        <p:txBody>
          <a:bodyPr wrap="square" lIns="98694" tIns="49347" rIns="98694" bIns="49347" rtlCol="0" anchor="ctr" anchorCtr="0">
            <a:spAutoFit/>
          </a:bodyPr>
          <a:lstStyle/>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患者さんが提示した資格確認書を確認し、資格確認端末等でオンライン資格確認等システムに、保険者番号を入力することにより、資格情報の取得・取り込みができます。</a:t>
            </a:r>
            <a:endParaRPr kumimoji="1" lang="en-US" altLang="ja-JP" sz="1050" spc="8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この場合、限度額適用区分情報の提供については、</a:t>
            </a:r>
            <a:r>
              <a:rPr kumimoji="1" lang="ja-JP" altLang="en-US" sz="1100" b="1" spc="80" dirty="0">
                <a:latin typeface="BIZ UDPゴシック" panose="020B0400000000000000" pitchFamily="50" charset="-128"/>
                <a:ea typeface="BIZ UDPゴシック" panose="020B0400000000000000" pitchFamily="50" charset="-128"/>
              </a:rPr>
              <a:t>毎回窓口職員等が口頭等で患者さんから同意を取得する必要があります</a:t>
            </a:r>
            <a:r>
              <a:rPr kumimoji="1" lang="ja-JP" altLang="en-US" sz="1100" spc="80" dirty="0">
                <a:latin typeface="BIZ UDPゴシック" panose="020B0400000000000000" pitchFamily="50" charset="-128"/>
                <a:ea typeface="BIZ UDPゴシック" panose="020B0400000000000000" pitchFamily="50" charset="-128"/>
              </a:rPr>
              <a:t>。</a:t>
            </a:r>
            <a:endParaRPr lang="ja-JP" altLang="en-US" sz="1100" spc="80"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56AC0CA8-2B85-82A2-79F8-C0ADC96C360D}"/>
              </a:ext>
            </a:extLst>
          </p:cNvPr>
          <p:cNvSpPr txBox="1"/>
          <p:nvPr/>
        </p:nvSpPr>
        <p:spPr>
          <a:xfrm>
            <a:off x="542542" y="4691472"/>
            <a:ext cx="7309805" cy="253916"/>
          </a:xfrm>
          <a:prstGeom prst="rect">
            <a:avLst/>
          </a:prstGeom>
          <a:noFill/>
          <a:ln>
            <a:noFill/>
          </a:ln>
        </p:spPr>
        <p:txBody>
          <a:bodyPr wrap="square" rtlCol="0" anchor="ctr" anchorCtr="0">
            <a:spAutoFit/>
          </a:bodyPr>
          <a:lstStyle/>
          <a:p>
            <a:r>
              <a:rPr kumimoji="1" lang="ja-JP" altLang="en-US" sz="1050" spc="80" dirty="0">
                <a:latin typeface="BIZ UDPゴシック" panose="020B0400000000000000" pitchFamily="50" charset="-128"/>
                <a:ea typeface="BIZ UDPゴシック" panose="020B0400000000000000" pitchFamily="50" charset="-128"/>
              </a:rPr>
              <a:t>限度額適用認定証等に記載された所得区分を確認します。</a:t>
            </a:r>
            <a:endParaRPr kumimoji="1" lang="en-US" altLang="ja-JP" sz="1050" spc="80"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EE1B0673-79EE-D29A-CC7C-F3F9EEC99F68}"/>
              </a:ext>
            </a:extLst>
          </p:cNvPr>
          <p:cNvSpPr txBox="1"/>
          <p:nvPr/>
        </p:nvSpPr>
        <p:spPr>
          <a:xfrm>
            <a:off x="395288" y="675373"/>
            <a:ext cx="936277" cy="585976"/>
          </a:xfrm>
          <a:prstGeom prst="rect">
            <a:avLst/>
          </a:prstGeom>
          <a:solidFill>
            <a:schemeClr val="bg1"/>
          </a:solidFill>
        </p:spPr>
        <p:txBody>
          <a:bodyPr wrap="square" lIns="36000" tIns="72000" rIns="36000" bIns="72000" rtlCol="0">
            <a:spAutoFit/>
          </a:bodyPr>
          <a:lstStyle/>
          <a:p>
            <a:pPr algn="ctr">
              <a:lnSpc>
                <a:spcPct val="110000"/>
              </a:lnSpc>
              <a:buClr>
                <a:schemeClr val="tx2"/>
              </a:buClr>
            </a:pPr>
            <a:r>
              <a:rPr kumimoji="1" lang="ja-JP" altLang="en-US" sz="1400" b="1" spc="200" dirty="0">
                <a:solidFill>
                  <a:schemeClr val="tx2"/>
                </a:solidFill>
              </a:rPr>
              <a:t>医療</a:t>
            </a:r>
            <a:endParaRPr kumimoji="1" lang="en-US" altLang="ja-JP" sz="1400" b="1" spc="200" dirty="0">
              <a:solidFill>
                <a:schemeClr val="tx2"/>
              </a:solidFill>
            </a:endParaRPr>
          </a:p>
          <a:p>
            <a:pPr algn="ctr">
              <a:lnSpc>
                <a:spcPct val="110000"/>
              </a:lnSpc>
              <a:buClr>
                <a:schemeClr val="tx2"/>
              </a:buClr>
            </a:pPr>
            <a:r>
              <a:rPr kumimoji="1" lang="ja-JP" altLang="en-US" sz="1400" b="1" spc="200" dirty="0">
                <a:solidFill>
                  <a:schemeClr val="tx2"/>
                </a:solidFill>
              </a:rPr>
              <a:t>受給者証</a:t>
            </a:r>
          </a:p>
        </p:txBody>
      </p:sp>
    </p:spTree>
    <p:extLst>
      <p:ext uri="{BB962C8B-B14F-4D97-AF65-F5344CB8AC3E}">
        <p14:creationId xmlns:p14="http://schemas.microsoft.com/office/powerpoint/2010/main" val="2789920444"/>
      </p:ext>
    </p:extLst>
  </p:cSld>
  <p:clrMapOvr>
    <a:masterClrMapping/>
  </p:clrMapOvr>
</p:sld>
</file>

<file path=ppt/theme/theme1.xml><?xml version="1.0" encoding="utf-8"?>
<a:theme xmlns:a="http://schemas.openxmlformats.org/drawingml/2006/main" name="テーマ1">
  <a:themeElements>
    <a:clrScheme name="厚生労働省カラースキーム">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94E6B581798D3428D9B453C86528DDB" ma:contentTypeVersion="3" ma:contentTypeDescription="新しいドキュメントを作成します。" ma:contentTypeScope="" ma:versionID="60ed17c85fc8869b030f208fb545c57a">
  <xsd:schema xmlns:xsd="http://www.w3.org/2001/XMLSchema" xmlns:xs="http://www.w3.org/2001/XMLSchema" xmlns:p="http://schemas.microsoft.com/office/2006/metadata/properties" xmlns:ns2="82563eee-aebf-4301-b860-da819d1fea9b" targetNamespace="http://schemas.microsoft.com/office/2006/metadata/properties" ma:root="true" ma:fieldsID="1e4746179bac66a7e22d65fd745a0272" ns2:_="">
    <xsd:import namespace="82563eee-aebf-4301-b860-da819d1fea9b"/>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563eee-aebf-4301-b860-da819d1fea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6E7941-E540-4535-B3B9-0A3FCC7F1639}">
  <ds:schemaRefs>
    <ds:schemaRef ds:uri="http://schemas.microsoft.com/sharepoint/v3/contenttype/forms"/>
  </ds:schemaRefs>
</ds:datastoreItem>
</file>

<file path=customXml/itemProps2.xml><?xml version="1.0" encoding="utf-8"?>
<ds:datastoreItem xmlns:ds="http://schemas.openxmlformats.org/officeDocument/2006/customXml" ds:itemID="{DD665F32-FA56-4F98-B277-0823034A040C}">
  <ds:schemaRefs>
    <ds:schemaRef ds:uri="http://schemas.openxmlformats.org/package/2006/metadata/core-properties"/>
    <ds:schemaRef ds:uri="http://schemas.microsoft.com/office/infopath/2007/PartnerControls"/>
    <ds:schemaRef ds:uri="http://schemas.microsoft.com/office/2006/metadata/properties"/>
    <ds:schemaRef ds:uri="df750c9f-8240-4b78-9e5c-f506842029ed"/>
    <ds:schemaRef ds:uri="http://purl.org/dc/dcmitype/"/>
    <ds:schemaRef ds:uri="http://www.w3.org/XML/1998/namespace"/>
    <ds:schemaRef ds:uri="http://purl.org/dc/elements/1.1/"/>
    <ds:schemaRef ds:uri="http://schemas.microsoft.com/office/2006/documentManagement/types"/>
    <ds:schemaRef ds:uri="19dca859-414c-4173-a406-c412ac3c397f"/>
    <ds:schemaRef ds:uri="http://purl.org/dc/terms/"/>
    <ds:schemaRef ds:uri="28941124-5fce-4914-b130-544f8ae7fb7a"/>
    <ds:schemaRef ds:uri="aacae08c-064c-4a08-9106-1a27956979b4"/>
    <ds:schemaRef ds:uri="85e6e18b-26c1-4122-9e79-e6c53ac26d53"/>
    <ds:schemaRef ds:uri="1b5bc244-8e05-422c-ad4d-98d626083872"/>
  </ds:schemaRefs>
</ds:datastoreItem>
</file>

<file path=customXml/itemProps3.xml><?xml version="1.0" encoding="utf-8"?>
<ds:datastoreItem xmlns:ds="http://schemas.openxmlformats.org/officeDocument/2006/customXml" ds:itemID="{70B24FE2-397B-4AD8-82C0-125466D2B5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563eee-aebf-4301-b860-da819d1fea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テーマ1</Template>
  <TotalTime>2516</TotalTime>
  <Words>496</Words>
  <Application>Microsoft Office PowerPoint</Application>
  <PresentationFormat>ユーザー設定</PresentationFormat>
  <Paragraphs>35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vt:lpstr>
      <vt:lpstr>Arial</vt:lpstr>
      <vt:lpstr>Calibri</vt:lpstr>
      <vt:lpstr>テーマ1</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中西 里菜(nakanishi-rina.9x1)</dc:creator>
  <cp:lastModifiedBy>さいたま市</cp:lastModifiedBy>
  <cp:revision>26</cp:revision>
  <dcterms:created xsi:type="dcterms:W3CDTF">2019-07-03T05:37:38Z</dcterms:created>
  <dcterms:modified xsi:type="dcterms:W3CDTF">2026-02-18T01:32:13Z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0x010100894E6B581798D3428D9B453C86528DDB</vt:lpwstr>
  </property>
  <property fmtid="{D5CDD505-2E9C-101B-9397-08002B2CF9AE}" pid="3" name="MediaServiceImageTags">
    <vt:lpwstr/>
  </property>
  <property fmtid="{D5CDD505-2E9C-101B-9397-08002B2CF9AE}" pid="4" name="ComplianceAssetId">
    <vt:lpwstr/>
  </property>
  <property fmtid="{D5CDD505-2E9C-101B-9397-08002B2CF9AE}" pid="5" name="TriggerFlowInfo">
    <vt:lpwstr/>
  </property>
</Properties>
</file>