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3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さいたま市" initials="S" lastIdx="0" clrIdx="0">
    <p:extLst>
      <p:ext uri="{19B8F6BF-5375-455C-9EA6-DF929625EA0E}">
        <p15:presenceInfo xmlns:p15="http://schemas.microsoft.com/office/powerpoint/2012/main" userId="さいたま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C588"/>
    <a:srgbClr val="50BC74"/>
    <a:srgbClr val="00CC99"/>
    <a:srgbClr val="00CC00"/>
    <a:srgbClr val="00FF9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951" autoAdjust="0"/>
  </p:normalViewPr>
  <p:slideViewPr>
    <p:cSldViewPr snapToGrid="0">
      <p:cViewPr>
        <p:scale>
          <a:sx n="200" d="100"/>
          <a:sy n="200" d="100"/>
        </p:scale>
        <p:origin x="-2501" y="-7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afi001\0010000&#24066;&#38263;&#20844;&#23460;\0010006&#31192;&#26360;&#24195;&#22577;&#37096;\0010021&#24195;&#32884;&#35506;\&#20225;&#30011;&#20418;\&#24066;&#27665;&#24847;&#35672;&#35519;&#26619;\&#20196;&#21644;7&#24180;&#24230;\600_&#22577;&#21578;&#26360;&#20316;&#25104;\02_&#20013;&#38291;&#22577;&#21578;&#26360;\03_&#27010;&#35201;&#29256;\98_R7&#27010;&#35201;&#29256;&#31561;&#29992;&#12464;&#12521;&#12501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afi001\0010000&#24066;&#38263;&#20844;&#23460;\0010006&#31192;&#26360;&#24195;&#22577;&#37096;\0010021&#24195;&#32884;&#35506;\&#20225;&#30011;&#20418;\&#24066;&#27665;&#24847;&#35672;&#35519;&#26619;\&#20196;&#21644;7&#24180;&#24230;\600_&#22577;&#21578;&#26360;&#20316;&#25104;\02_&#20013;&#38291;&#22577;&#21578;&#26360;\03_&#27010;&#35201;&#29256;\&#26908;&#35342;&#29992;&#12464;&#12521;&#12501;&#12356;&#12429;&#12356;&#1242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926426258329081E-2"/>
          <c:y val="0.11230002600920995"/>
          <c:w val="0.92879067584612418"/>
          <c:h val="0.70268948279742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'住みやすい・定住意向（概要版）'!$M$1</c:f>
              <c:strCache>
                <c:ptCount val="1"/>
                <c:pt idx="0">
                  <c:v>住みやすい（在住・問２）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29928031162942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DF-4699-9036-0ACD84933182}"/>
                </c:ext>
              </c:extLst>
            </c:dLbl>
            <c:dLbl>
              <c:idx val="1"/>
              <c:layout>
                <c:manualLayout>
                  <c:x val="0"/>
                  <c:y val="0.176046735406203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F-4699-9036-0ACD84933182}"/>
                </c:ext>
              </c:extLst>
            </c:dLbl>
            <c:dLbl>
              <c:idx val="2"/>
              <c:layout>
                <c:manualLayout>
                  <c:x val="0"/>
                  <c:y val="0.1708903387695426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DF-4699-9036-0ACD84933182}"/>
                </c:ext>
              </c:extLst>
            </c:dLbl>
            <c:dLbl>
              <c:idx val="3"/>
              <c:layout>
                <c:manualLayout>
                  <c:x val="2.1271749107256125E-3"/>
                  <c:y val="0.1978266405171003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DF-4699-9036-0ACD84933182}"/>
                </c:ext>
              </c:extLst>
            </c:dLbl>
            <c:dLbl>
              <c:idx val="4"/>
              <c:layout>
                <c:manualLayout>
                  <c:x val="-3.8997756191229612E-17"/>
                  <c:y val="0.191635061779193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DF-4699-9036-0ACD84933182}"/>
                </c:ext>
              </c:extLst>
            </c:dLbl>
            <c:dLbl>
              <c:idx val="5"/>
              <c:layout>
                <c:manualLayout>
                  <c:x val="-2.1271749107256515E-3"/>
                  <c:y val="0.1870158297062895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DF-4699-9036-0ACD84933182}"/>
                </c:ext>
              </c:extLst>
            </c:dLbl>
            <c:dLbl>
              <c:idx val="6"/>
              <c:layout>
                <c:manualLayout>
                  <c:x val="2.1271749107256515E-3"/>
                  <c:y val="0.1893581608063419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DF-4699-9036-0ACD84933182}"/>
                </c:ext>
              </c:extLst>
            </c:dLbl>
            <c:dLbl>
              <c:idx val="7"/>
              <c:layout>
                <c:manualLayout>
                  <c:x val="-2.1271749107256515E-3"/>
                  <c:y val="0.1850421332919616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DF-4699-9036-0ACD84933182}"/>
                </c:ext>
              </c:extLst>
            </c:dLbl>
            <c:dLbl>
              <c:idx val="8"/>
              <c:layout>
                <c:manualLayout>
                  <c:x val="0"/>
                  <c:y val="0.185107563419162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DF-4699-9036-0ACD84933182}"/>
                </c:ext>
              </c:extLst>
            </c:dLbl>
            <c:dLbl>
              <c:idx val="9"/>
              <c:layout>
                <c:manualLayout>
                  <c:x val="0"/>
                  <c:y val="0.1891328653168048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DF-4699-9036-0ACD84933182}"/>
                </c:ext>
              </c:extLst>
            </c:dLbl>
            <c:dLbl>
              <c:idx val="10"/>
              <c:layout>
                <c:manualLayout>
                  <c:x val="0"/>
                  <c:y val="0.1909632225349452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DF-4699-9036-0ACD84933182}"/>
                </c:ext>
              </c:extLst>
            </c:dLbl>
            <c:dLbl>
              <c:idx val="11"/>
              <c:layout>
                <c:manualLayout>
                  <c:x val="0"/>
                  <c:y val="0.1874826095828154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DF-4699-9036-0ACD84933182}"/>
                </c:ext>
              </c:extLst>
            </c:dLbl>
            <c:dLbl>
              <c:idx val="12"/>
              <c:layout>
                <c:manualLayout>
                  <c:x val="4.254349821451303E-3"/>
                  <c:y val="0.1769750033305282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DF-4699-9036-0ACD84933182}"/>
                </c:ext>
              </c:extLst>
            </c:dLbl>
            <c:dLbl>
              <c:idx val="13"/>
              <c:layout>
                <c:manualLayout>
                  <c:x val="0"/>
                  <c:y val="0.1958964517646741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DF-4699-9036-0ACD84933182}"/>
                </c:ext>
              </c:extLst>
            </c:dLbl>
            <c:dLbl>
              <c:idx val="14"/>
              <c:layout>
                <c:manualLayout>
                  <c:x val="-2.1271398551791524E-3"/>
                  <c:y val="0.18658641186767289"/>
                </c:manualLayout>
              </c:layout>
              <c:tx>
                <c:rich>
                  <a:bodyPr/>
                  <a:lstStyle/>
                  <a:p>
                    <a:fld id="{F6ACE237-01C7-4120-8124-2F1AF5255FF9}" type="VALUE">
                      <a:rPr lang="en-US" altLang="ja-JP" sz="1000" b="1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F3DF-4699-9036-0ACD84933182}"/>
                </c:ext>
              </c:extLst>
            </c:dLbl>
            <c:dLbl>
              <c:idx val="15"/>
              <c:layout>
                <c:manualLayout>
                  <c:x val="1.7195954771054916E-3"/>
                  <c:y val="0.14182467772464072"/>
                </c:manualLayout>
              </c:layout>
              <c:tx>
                <c:rich>
                  <a:bodyPr/>
                  <a:lstStyle/>
                  <a:p>
                    <a:fld id="{FC81F31C-D34A-4BF2-891D-9A4889199318}" type="VALUE">
                      <a:rPr lang="en-US" altLang="ja-JP" sz="100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F3DF-4699-9036-0ACD84933182}"/>
                </c:ext>
              </c:extLst>
            </c:dLbl>
            <c:dLbl>
              <c:idx val="16"/>
              <c:layout>
                <c:manualLayout>
                  <c:x val="2.1063717746180655E-3"/>
                  <c:y val="0.16405822422823779"/>
                </c:manualLayout>
              </c:layout>
              <c:tx>
                <c:rich>
                  <a:bodyPr rot="0" spcFirstLastPara="1" vertOverflow="overflow" horzOverflow="overflow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81BDE89-F983-4D30-91D0-C7EAB7E5B0BD}" type="VALUE">
                      <a:rPr lang="en-US" altLang="ja-JP" sz="1000">
                        <a:solidFill>
                          <a:schemeClr val="tx1"/>
                        </a:solidFill>
                      </a:rPr>
                      <a:pPr>
                        <a:defRPr sz="1200" b="1"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F3DF-4699-9036-0ACD84933182}"/>
                </c:ext>
              </c:extLst>
            </c:dLbl>
            <c:dLbl>
              <c:idx val="17"/>
              <c:layout>
                <c:manualLayout>
                  <c:x val="4.2127435492362855E-3"/>
                  <c:y val="0.14759099089076283"/>
                </c:manualLayout>
              </c:layout>
              <c:tx>
                <c:rich>
                  <a:bodyPr/>
                  <a:lstStyle/>
                  <a:p>
                    <a:fld id="{ABCC8247-6ADD-45F1-BDF5-CDC0C7425CEB}" type="VALUE">
                      <a:rPr lang="en-US" altLang="ja-JP" sz="100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F3DF-4699-9036-0ACD84933182}"/>
                </c:ext>
              </c:extLst>
            </c:dLbl>
            <c:dLbl>
              <c:idx val="18"/>
              <c:layout>
                <c:manualLayout>
                  <c:x val="8.4254870984728798E-3"/>
                  <c:y val="0.16163370913885461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3DF-4699-9036-0ACD84933182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'住みやすい・定住意向（概要版）'!$L$2:$L$20</c:f>
              <c:strCache>
                <c:ptCount val="19"/>
                <c:pt idx="0">
                  <c:v>平成19年度</c:v>
                </c:pt>
                <c:pt idx="1">
                  <c:v>平成20年度</c:v>
                </c:pt>
                <c:pt idx="2">
                  <c:v>平成21年度</c:v>
                </c:pt>
                <c:pt idx="3">
                  <c:v>平成22年度</c:v>
                </c:pt>
                <c:pt idx="4">
                  <c:v>平成23年度</c:v>
                </c:pt>
                <c:pt idx="5">
                  <c:v>平成24年度</c:v>
                </c:pt>
                <c:pt idx="6">
                  <c:v>平成25年度</c:v>
                </c:pt>
                <c:pt idx="7">
                  <c:v>平成26年度</c:v>
                </c:pt>
                <c:pt idx="8">
                  <c:v>平成27年度</c:v>
                </c:pt>
                <c:pt idx="9">
                  <c:v>平成28年度</c:v>
                </c:pt>
                <c:pt idx="10">
                  <c:v>平成29年度</c:v>
                </c:pt>
                <c:pt idx="11">
                  <c:v>平成30年度</c:v>
                </c:pt>
                <c:pt idx="12">
                  <c:v>令和元年度</c:v>
                </c:pt>
                <c:pt idx="13">
                  <c:v>令和２年度</c:v>
                </c:pt>
                <c:pt idx="14">
                  <c:v>令和３年度</c:v>
                </c:pt>
                <c:pt idx="15">
                  <c:v>令和４年度</c:v>
                </c:pt>
                <c:pt idx="16">
                  <c:v>令和５年度</c:v>
                </c:pt>
                <c:pt idx="17">
                  <c:v>令和６年度</c:v>
                </c:pt>
                <c:pt idx="18">
                  <c:v>令和７年度</c:v>
                </c:pt>
              </c:strCache>
            </c:strRef>
          </c:cat>
          <c:val>
            <c:numRef>
              <c:f>'住みやすい・定住意向（概要版）'!$M$2:$M$20</c:f>
              <c:numCache>
                <c:formatCode>0.0_ </c:formatCode>
                <c:ptCount val="19"/>
                <c:pt idx="0">
                  <c:v>74</c:v>
                </c:pt>
                <c:pt idx="1">
                  <c:v>75.900000000000006</c:v>
                </c:pt>
                <c:pt idx="2">
                  <c:v>76.2</c:v>
                </c:pt>
                <c:pt idx="3">
                  <c:v>78.5</c:v>
                </c:pt>
                <c:pt idx="4">
                  <c:v>79.8</c:v>
                </c:pt>
                <c:pt idx="5">
                  <c:v>81.599999999999994</c:v>
                </c:pt>
                <c:pt idx="6">
                  <c:v>81.8</c:v>
                </c:pt>
                <c:pt idx="7">
                  <c:v>80.7</c:v>
                </c:pt>
                <c:pt idx="8">
                  <c:v>82.9</c:v>
                </c:pt>
                <c:pt idx="9">
                  <c:v>83.243690525444777</c:v>
                </c:pt>
                <c:pt idx="10">
                  <c:v>83.4</c:v>
                </c:pt>
                <c:pt idx="11">
                  <c:v>84.2</c:v>
                </c:pt>
                <c:pt idx="12">
                  <c:v>84.4</c:v>
                </c:pt>
                <c:pt idx="13">
                  <c:v>86.3</c:v>
                </c:pt>
                <c:pt idx="14">
                  <c:v>85.6</c:v>
                </c:pt>
                <c:pt idx="15">
                  <c:v>87.2</c:v>
                </c:pt>
                <c:pt idx="16">
                  <c:v>86.6</c:v>
                </c:pt>
                <c:pt idx="17">
                  <c:v>86.4</c:v>
                </c:pt>
                <c:pt idx="18">
                  <c:v>86.1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3DF-4699-9036-0ACD849331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9603872"/>
        <c:axId val="409606168"/>
      </c:barChart>
      <c:lineChart>
        <c:grouping val="standard"/>
        <c:varyColors val="0"/>
        <c:ser>
          <c:idx val="1"/>
          <c:order val="1"/>
          <c:tx>
            <c:strRef>
              <c:f>'住みやすい・定住意向（概要版）'!$N$1</c:f>
              <c:strCache>
                <c:ptCount val="1"/>
                <c:pt idx="0">
                  <c:v>定住意向（在住・問３）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00B050"/>
              </a:solidFill>
              <a:ln w="9525" cap="sq">
                <a:solidFill>
                  <a:srgbClr val="00B050"/>
                </a:solidFill>
                <a:round/>
              </a:ln>
              <a:effectLst/>
            </c:spPr>
          </c:marker>
          <c:dLbls>
            <c:dLbl>
              <c:idx val="1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2EDCD75-286F-4B75-908F-BCE568A307BC}" type="VALUE">
                      <a:rPr lang="en-US" altLang="ja-JP" sz="1000" b="1">
                        <a:solidFill>
                          <a:schemeClr val="tx1"/>
                        </a:solidFill>
                      </a:rPr>
                      <a:pPr>
                        <a:defRPr sz="1200" b="1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F3DF-4699-9036-0ACD84933182}"/>
                </c:ext>
              </c:extLst>
            </c:dLbl>
            <c:dLbl>
              <c:idx val="15"/>
              <c:layout>
                <c:manualLayout>
                  <c:x val="-3.6735123749341757E-2"/>
                  <c:y val="-4.3449663158179594E-2"/>
                </c:manualLayout>
              </c:layout>
              <c:tx>
                <c:rich>
                  <a:bodyPr/>
                  <a:lstStyle/>
                  <a:p>
                    <a:fld id="{776A750E-F2A7-4BB1-9B8F-B98E2D3FEBEB}" type="VALUE">
                      <a:rPr lang="en-US" altLang="ja-JP" sz="1000"/>
                      <a:pPr/>
                      <a:t>[値]</a:t>
                    </a:fld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F3DF-4699-9036-0ACD84933182}"/>
                </c:ext>
              </c:extLst>
            </c:dLbl>
            <c:dLbl>
              <c:idx val="1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D9CEF9-1CC8-4134-8D74-BF992ADCD2C0}" type="VALUE">
                      <a:rPr lang="en-US" altLang="ja-JP" sz="1000">
                        <a:solidFill>
                          <a:schemeClr val="tx1"/>
                        </a:solidFill>
                      </a:rPr>
                      <a:pPr>
                        <a:defRPr sz="1200" b="1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F3DF-4699-9036-0ACD84933182}"/>
                </c:ext>
              </c:extLst>
            </c:dLbl>
            <c:dLbl>
              <c:idx val="17"/>
              <c:layout>
                <c:manualLayout>
                  <c:x val="-3.2816111256235153E-2"/>
                  <c:y val="-3.9061548615423013E-2"/>
                </c:manualLayout>
              </c:layout>
              <c:tx>
                <c:rich>
                  <a:bodyPr/>
                  <a:lstStyle/>
                  <a:p>
                    <a:fld id="{CFC41A1E-FC21-4233-8549-C8127E0292AA}" type="VALUE">
                      <a:rPr lang="en-US" altLang="ja-JP" sz="100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F3DF-4699-9036-0ACD84933182}"/>
                </c:ext>
              </c:extLst>
            </c:dLbl>
            <c:dLbl>
              <c:idx val="18"/>
              <c:layout>
                <c:manualLayout>
                  <c:x val="-1.2042807445277871E-2"/>
                  <c:y val="-4.34496631581795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3DF-4699-9036-0ACD849331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'住みやすい・定住意向（概要版）'!$L$2:$L$20</c:f>
              <c:strCache>
                <c:ptCount val="19"/>
                <c:pt idx="0">
                  <c:v>平成19年度</c:v>
                </c:pt>
                <c:pt idx="1">
                  <c:v>平成20年度</c:v>
                </c:pt>
                <c:pt idx="2">
                  <c:v>平成21年度</c:v>
                </c:pt>
                <c:pt idx="3">
                  <c:v>平成22年度</c:v>
                </c:pt>
                <c:pt idx="4">
                  <c:v>平成23年度</c:v>
                </c:pt>
                <c:pt idx="5">
                  <c:v>平成24年度</c:v>
                </c:pt>
                <c:pt idx="6">
                  <c:v>平成25年度</c:v>
                </c:pt>
                <c:pt idx="7">
                  <c:v>平成26年度</c:v>
                </c:pt>
                <c:pt idx="8">
                  <c:v>平成27年度</c:v>
                </c:pt>
                <c:pt idx="9">
                  <c:v>平成28年度</c:v>
                </c:pt>
                <c:pt idx="10">
                  <c:v>平成29年度</c:v>
                </c:pt>
                <c:pt idx="11">
                  <c:v>平成30年度</c:v>
                </c:pt>
                <c:pt idx="12">
                  <c:v>令和元年度</c:v>
                </c:pt>
                <c:pt idx="13">
                  <c:v>令和２年度</c:v>
                </c:pt>
                <c:pt idx="14">
                  <c:v>令和３年度</c:v>
                </c:pt>
                <c:pt idx="15">
                  <c:v>令和４年度</c:v>
                </c:pt>
                <c:pt idx="16">
                  <c:v>令和５年度</c:v>
                </c:pt>
                <c:pt idx="17">
                  <c:v>令和６年度</c:v>
                </c:pt>
                <c:pt idx="18">
                  <c:v>令和７年度</c:v>
                </c:pt>
              </c:strCache>
            </c:strRef>
          </c:cat>
          <c:val>
            <c:numRef>
              <c:f>'住みやすい・定住意向（概要版）'!$N$2:$N$20</c:f>
              <c:numCache>
                <c:formatCode>0.0_ </c:formatCode>
                <c:ptCount val="19"/>
                <c:pt idx="0">
                  <c:v>82.1</c:v>
                </c:pt>
                <c:pt idx="1">
                  <c:v>82.2</c:v>
                </c:pt>
                <c:pt idx="2">
                  <c:v>83.1</c:v>
                </c:pt>
                <c:pt idx="3">
                  <c:v>79.8</c:v>
                </c:pt>
                <c:pt idx="4">
                  <c:v>81.3</c:v>
                </c:pt>
                <c:pt idx="5">
                  <c:v>82.5</c:v>
                </c:pt>
                <c:pt idx="6">
                  <c:v>82.1</c:v>
                </c:pt>
                <c:pt idx="7">
                  <c:v>83.5</c:v>
                </c:pt>
                <c:pt idx="8">
                  <c:v>84.3</c:v>
                </c:pt>
                <c:pt idx="9">
                  <c:v>84.567645841952839</c:v>
                </c:pt>
                <c:pt idx="10">
                  <c:v>82.9</c:v>
                </c:pt>
                <c:pt idx="11">
                  <c:v>86.1</c:v>
                </c:pt>
                <c:pt idx="12">
                  <c:v>86.2</c:v>
                </c:pt>
                <c:pt idx="13">
                  <c:v>85</c:v>
                </c:pt>
                <c:pt idx="14">
                  <c:v>85.2</c:v>
                </c:pt>
                <c:pt idx="15">
                  <c:v>87.1</c:v>
                </c:pt>
                <c:pt idx="16">
                  <c:v>85.2</c:v>
                </c:pt>
                <c:pt idx="17">
                  <c:v>87.2</c:v>
                </c:pt>
                <c:pt idx="18">
                  <c:v>86.9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F3DF-4699-9036-0ACD849331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9603872"/>
        <c:axId val="409606168"/>
      </c:lineChart>
      <c:catAx>
        <c:axId val="40960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/>
                </a:solidFill>
                <a:latin typeface="+mn-lt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409606168"/>
        <c:crosses val="autoZero"/>
        <c:auto val="1"/>
        <c:lblAlgn val="ctr"/>
        <c:lblOffset val="100"/>
        <c:noMultiLvlLbl val="0"/>
      </c:catAx>
      <c:valAx>
        <c:axId val="409606168"/>
        <c:scaling>
          <c:orientation val="minMax"/>
          <c:min val="7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0_ 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960387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0947076006885434"/>
          <c:y val="2.4143977744790279E-2"/>
          <c:w val="0.59150928905019917"/>
          <c:h val="7.47513537551992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87178420930363"/>
          <c:y val="0.31681749146852733"/>
          <c:w val="0.47396439554270547"/>
          <c:h val="0.62881980012508765"/>
        </c:manualLayout>
      </c:layout>
      <c:pieChart>
        <c:varyColors val="1"/>
        <c:ser>
          <c:idx val="0"/>
          <c:order val="0"/>
          <c:spPr>
            <a:ln w="12700">
              <a:solidFill>
                <a:srgbClr val="50BC74"/>
              </a:solidFill>
            </a:ln>
          </c:spPr>
          <c:dPt>
            <c:idx val="0"/>
            <c:bubble3D val="0"/>
            <c:spPr>
              <a:pattFill prst="pct40">
                <a:fgClr>
                  <a:schemeClr val="accent4"/>
                </a:fgClr>
                <a:bgClr>
                  <a:schemeClr val="bg1"/>
                </a:bgClr>
              </a:pattFill>
              <a:ln w="12700">
                <a:solidFill>
                  <a:srgbClr val="50BC7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80-486A-BDC0-382DD05AE3A5}"/>
              </c:ext>
            </c:extLst>
          </c:dPt>
          <c:dPt>
            <c:idx val="1"/>
            <c:bubble3D val="0"/>
            <c:spPr>
              <a:pattFill prst="dashHorz">
                <a:fgClr>
                  <a:schemeClr val="accent4"/>
                </a:fgClr>
                <a:bgClr>
                  <a:schemeClr val="bg1"/>
                </a:bgClr>
              </a:pattFill>
              <a:ln w="12700">
                <a:solidFill>
                  <a:srgbClr val="50BC7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80-486A-BDC0-382DD05AE3A5}"/>
              </c:ext>
            </c:extLst>
          </c:dPt>
          <c:dPt>
            <c:idx val="2"/>
            <c:bubble3D val="0"/>
            <c:spPr>
              <a:pattFill prst="dkVert">
                <a:fgClr>
                  <a:schemeClr val="accent4"/>
                </a:fgClr>
                <a:bgClr>
                  <a:schemeClr val="bg1"/>
                </a:bgClr>
              </a:pattFill>
              <a:ln w="9525">
                <a:solidFill>
                  <a:srgbClr val="50BC7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80-486A-BDC0-382DD05AE3A5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2700">
                <a:solidFill>
                  <a:srgbClr val="50BC7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80-486A-BDC0-382DD05AE3A5}"/>
              </c:ext>
            </c:extLst>
          </c:dPt>
          <c:dLbls>
            <c:dLbl>
              <c:idx val="0"/>
              <c:layout>
                <c:manualLayout>
                  <c:x val="-3.2173458339415095E-2"/>
                  <c:y val="-0.6800574405634988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defRPr>
                    </a:pPr>
                    <a:fld id="{21D6E65D-4C2C-49ED-8BF9-AD527ED1892F}" type="CATEGORYNAME">
                      <a:rPr lang="ja-JP" altLang="en-US" sz="8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800" dirty="0">
                        <a:solidFill>
                          <a:schemeClr val="tx1"/>
                        </a:solidFill>
                      </a:rPr>
                      <a:t>
</a:t>
                    </a:r>
                    <a:fld id="{3F2D591D-7A9C-4690-A1B2-EC524C0A358D}" type="PERCENTAGE">
                      <a:rPr lang="en-US" altLang="ja-JP" sz="8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80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xfrm>
                  <a:off x="1552098" y="68152"/>
                  <a:ext cx="855715" cy="547222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-31254"/>
                        <a:gd name="adj2" fmla="val 96132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5230803617303463"/>
                      <c:h val="0.270079927684728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980-486A-BDC0-382DD05AE3A5}"/>
                </c:ext>
              </c:extLst>
            </c:dLbl>
            <c:dLbl>
              <c:idx val="1"/>
              <c:layout>
                <c:manualLayout>
                  <c:x val="-1.4479023921674033E-2"/>
                  <c:y val="2.903008308935595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defRPr>
                    </a:pPr>
                    <a:fld id="{3344AC41-1484-4BD5-B202-318B505DFD50}" type="CATEGORYNAME">
                      <a:rPr lang="ja-JP" altLang="en-US" sz="8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800" dirty="0">
                        <a:solidFill>
                          <a:schemeClr val="tx1"/>
                        </a:solidFill>
                      </a:rPr>
                      <a:t>
</a:t>
                    </a:r>
                    <a:fld id="{77824B55-B1B8-4F47-8632-FC813F1DADFF}" type="PERCENTAGE">
                      <a:rPr lang="en-US" altLang="ja-JP" sz="8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80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xfrm>
                  <a:off x="101599" y="1330711"/>
                  <a:ext cx="995313" cy="554368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70687"/>
                        <a:gd name="adj2" fmla="val -39607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6546867357864543"/>
                      <c:h val="0.294082104781815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980-486A-BDC0-382DD05AE3A5}"/>
                </c:ext>
              </c:extLst>
            </c:dLbl>
            <c:dLbl>
              <c:idx val="2"/>
              <c:layout>
                <c:manualLayout>
                  <c:x val="-0.15155754523409812"/>
                  <c:y val="0.1651103216363876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defRPr>
                    </a:pPr>
                    <a:fld id="{ED43BF0B-8086-4F4E-B127-B913ECBCD3CC}" type="CATEGORYNAME">
                      <a:rPr lang="ja-JP" altLang="en-US" sz="80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800" baseline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
</a:t>
                    </a:r>
                    <a:fld id="{D8AFA6B2-2791-48BA-9B64-0A95DEBB2E41}" type="PERCENTAGE">
                      <a:rPr lang="en-US" altLang="ja-JP" sz="800" baseline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800" baseline="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c:rich>
              </c:tx>
              <c:numFmt formatCode="0.0%" sourceLinked="0"/>
              <c:spPr>
                <a:xfrm>
                  <a:off x="179959" y="652730"/>
                  <a:ext cx="703213" cy="516231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103699"/>
                        <a:gd name="adj2" fmla="val 20153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82125646437452"/>
                      <c:h val="0.2738511370238814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980-486A-BDC0-382DD05AE3A5}"/>
                </c:ext>
              </c:extLst>
            </c:dLbl>
            <c:dLbl>
              <c:idx val="3"/>
              <c:layout>
                <c:manualLayout>
                  <c:x val="-0.1842005252281349"/>
                  <c:y val="-6.7373834200052402E-3"/>
                </c:manualLayout>
              </c:layout>
              <c:tx>
                <c:rich>
                  <a:bodyPr/>
                  <a:lstStyle/>
                  <a:p>
                    <a:fld id="{F50B16C0-2C50-440F-9E3C-E06E62C2DE09}" type="CATEGORYNAME">
                      <a:rPr lang="ja-JP" altLang="en-US" sz="8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pPr/>
                      <a:t>[分類名]</a:t>
                    </a:fld>
                    <a:r>
                      <a:rPr lang="ja-JP" altLang="en-US" sz="800" baseline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
</a:t>
                    </a:r>
                    <a:fld id="{D2E775FC-632C-4258-9ACB-928ED71FC80C}" type="PERCENTAGE">
                      <a:rPr lang="en-US" altLang="ja-JP" sz="800" baseline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pPr/>
                      <a:t>[パーセンテージ]</a:t>
                    </a:fld>
                    <a:endParaRPr lang="ja-JP" altLang="en-US" sz="800" baseline="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483815012770854"/>
                      <c:h val="0.17913360660216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980-486A-BDC0-382DD05AE3A5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'問11-1　職員のイメージ'!$C$8:$F$8</c:f>
              <c:strCache>
                <c:ptCount val="4"/>
                <c:pt idx="0">
                  <c:v>良くなっていると思う（計）</c:v>
                </c:pt>
                <c:pt idx="1">
                  <c:v>悪くなっていると思う（計）</c:v>
                </c:pt>
                <c:pt idx="2">
                  <c:v>わからない</c:v>
                </c:pt>
                <c:pt idx="3">
                  <c:v>無回答</c:v>
                </c:pt>
              </c:strCache>
            </c:strRef>
          </c:cat>
          <c:val>
            <c:numRef>
              <c:f>'問11-1　職員のイメージ'!$C$9:$F$9</c:f>
              <c:numCache>
                <c:formatCode>0.0;;"-"</c:formatCode>
                <c:ptCount val="4"/>
                <c:pt idx="0">
                  <c:v>62.975543478260867</c:v>
                </c:pt>
                <c:pt idx="1">
                  <c:v>13.586956521739129</c:v>
                </c:pt>
                <c:pt idx="2">
                  <c:v>23.301630434782609</c:v>
                </c:pt>
                <c:pt idx="3">
                  <c:v>0.1358695652173913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80-486A-BDC0-382DD05AE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ＭＳ ゴシック" panose="020B0609070205080204" pitchFamily="49" charset="-128"/>
          <a:ea typeface="ＭＳ ゴシック" panose="020B0609070205080204" pitchFamily="49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0.03192</cdr:x>
      <cdr:y>0.05472</cdr:y>
    </cdr:from>
    <cdr:to>
      <cdr:x>0.14776</cdr:x>
      <cdr:y>0.18031</cdr:y>
    </cdr:to>
    <cdr:sp macro="" textlink="">
      <cdr:nvSpPr>
        <cdr:cNvPr id="2" name="テキスト ボックス 331"/>
        <cdr:cNvSpPr txBox="1"/>
      </cdr:nvSpPr>
      <cdr:spPr>
        <a:xfrm xmlns:a="http://schemas.openxmlformats.org/drawingml/2006/main">
          <a:off x="190592" y="162238"/>
          <a:ext cx="691607" cy="3723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>
          <a:noFill/>
        </a:ln>
        <a:effectLst xmlns:a="http://schemas.openxmlformats.org/drawingml/2006/main"/>
      </cdr:spPr>
      <cdr:style>
        <a:lnRef xmlns:a="http://schemas.openxmlformats.org/drawingml/2006/main" idx="0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algn="just">
            <a:spcAft>
              <a:spcPts val="0"/>
            </a:spcAft>
          </a:pPr>
          <a:r>
            <a:rPr lang="en-US" sz="800" kern="100">
              <a:solidFill>
                <a:schemeClr val="tx1">
                  <a:lumMod val="50000"/>
                  <a:lumOff val="50000"/>
                </a:schemeClr>
              </a:solidFill>
              <a:effectLst/>
              <a:latin typeface="ＭＳ ゴシック" panose="020B0609070205080204" pitchFamily="49" charset="-128"/>
              <a:ea typeface="ＭＳ 明朝" panose="02020609040205080304" pitchFamily="17" charset="-128"/>
              <a:cs typeface="Times New Roman" panose="02020603050405020304" pitchFamily="18" charset="0"/>
            </a:rPr>
            <a:t>(%)</a:t>
          </a:r>
          <a:endParaRPr lang="ja-JP" sz="800" kern="100">
            <a:solidFill>
              <a:schemeClr val="tx1">
                <a:lumMod val="50000"/>
                <a:lumOff val="50000"/>
              </a:schemeClr>
            </a:solidFill>
            <a:effectLst/>
            <a:ea typeface="ＭＳ 明朝" panose="02020609040205080304" pitchFamily="17" charset="-128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50375" cy="498966"/>
          </a:xfrm>
          <a:prstGeom prst="rect">
            <a:avLst/>
          </a:prstGeom>
        </p:spPr>
        <p:txBody>
          <a:bodyPr vert="horz" lIns="92222" tIns="46113" rIns="92222" bIns="4611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3" y="2"/>
            <a:ext cx="2950374" cy="498966"/>
          </a:xfrm>
          <a:prstGeom prst="rect">
            <a:avLst/>
          </a:prstGeom>
        </p:spPr>
        <p:txBody>
          <a:bodyPr vert="horz" lIns="92222" tIns="46113" rIns="92222" bIns="46113" rtlCol="0"/>
          <a:lstStyle>
            <a:lvl1pPr algn="r">
              <a:defRPr sz="1300"/>
            </a:lvl1pPr>
          </a:lstStyle>
          <a:p>
            <a:fld id="{0FE9894F-0394-4225-B796-26089018E04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3" rIns="92222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357"/>
            <a:ext cx="5446722" cy="3913364"/>
          </a:xfrm>
          <a:prstGeom prst="rect">
            <a:avLst/>
          </a:prstGeom>
        </p:spPr>
        <p:txBody>
          <a:bodyPr vert="horz" lIns="92222" tIns="46113" rIns="92222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3"/>
            <a:ext cx="2950375" cy="498966"/>
          </a:xfrm>
          <a:prstGeom prst="rect">
            <a:avLst/>
          </a:prstGeom>
        </p:spPr>
        <p:txBody>
          <a:bodyPr vert="horz" lIns="92222" tIns="46113" rIns="92222" bIns="4611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3" y="9440373"/>
            <a:ext cx="2950374" cy="498966"/>
          </a:xfrm>
          <a:prstGeom prst="rect">
            <a:avLst/>
          </a:prstGeom>
        </p:spPr>
        <p:txBody>
          <a:bodyPr vert="horz" lIns="92222" tIns="46113" rIns="92222" bIns="46113" rtlCol="0" anchor="b"/>
          <a:lstStyle>
            <a:lvl1pPr algn="r">
              <a:defRPr sz="1300"/>
            </a:lvl1pPr>
          </a:lstStyle>
          <a:p>
            <a:fld id="{8DB6DAC6-FC4E-42D5-8F23-89C53131F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88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6DAC6-FC4E-42D5-8F23-89C53131FC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01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09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20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84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61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67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1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95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88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3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47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8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8B15D-81A1-4D98-B91C-14592F0DFA5D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8E7E-D2EE-4D4E-922E-DD080D131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84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.xlsx"/><Relationship Id="rId3" Type="http://schemas.openxmlformats.org/officeDocument/2006/relationships/chart" Target="../charts/chart1.xml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package" Target="../embeddings/Microsoft_Excel_Worksheet.xlsx"/><Relationship Id="rId5" Type="http://schemas.openxmlformats.org/officeDocument/2006/relationships/image" Target="../media/image1.emf"/><Relationship Id="rId4" Type="http://schemas.openxmlformats.org/officeDocument/2006/relationships/chart" Target="../charts/chart2.xml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2170439" y="8033125"/>
            <a:ext cx="4636760" cy="17374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1050" b="1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974251"/>
              </p:ext>
            </p:extLst>
          </p:nvPr>
        </p:nvGraphicFramePr>
        <p:xfrm>
          <a:off x="145107" y="2536967"/>
          <a:ext cx="6167000" cy="2832758"/>
        </p:xfrm>
        <a:graphic>
          <a:graphicData uri="http://schemas.openxmlformats.org/drawingml/2006/table">
            <a:tbl>
              <a:tblPr/>
              <a:tblGrid>
                <a:gridCol w="616700">
                  <a:extLst>
                    <a:ext uri="{9D8B030D-6E8A-4147-A177-3AD203B41FA5}">
                      <a16:colId xmlns:a16="http://schemas.microsoft.com/office/drawing/2014/main" val="2611511698"/>
                    </a:ext>
                  </a:extLst>
                </a:gridCol>
                <a:gridCol w="616700">
                  <a:extLst>
                    <a:ext uri="{9D8B030D-6E8A-4147-A177-3AD203B41FA5}">
                      <a16:colId xmlns:a16="http://schemas.microsoft.com/office/drawing/2014/main" val="4197295804"/>
                    </a:ext>
                  </a:extLst>
                </a:gridCol>
                <a:gridCol w="616700">
                  <a:extLst>
                    <a:ext uri="{9D8B030D-6E8A-4147-A177-3AD203B41FA5}">
                      <a16:colId xmlns:a16="http://schemas.microsoft.com/office/drawing/2014/main" val="2433777022"/>
                    </a:ext>
                  </a:extLst>
                </a:gridCol>
                <a:gridCol w="616700">
                  <a:extLst>
                    <a:ext uri="{9D8B030D-6E8A-4147-A177-3AD203B41FA5}">
                      <a16:colId xmlns:a16="http://schemas.microsoft.com/office/drawing/2014/main" val="14884180"/>
                    </a:ext>
                  </a:extLst>
                </a:gridCol>
                <a:gridCol w="616700">
                  <a:extLst>
                    <a:ext uri="{9D8B030D-6E8A-4147-A177-3AD203B41FA5}">
                      <a16:colId xmlns:a16="http://schemas.microsoft.com/office/drawing/2014/main" val="3947562644"/>
                    </a:ext>
                  </a:extLst>
                </a:gridCol>
                <a:gridCol w="616700">
                  <a:extLst>
                    <a:ext uri="{9D8B030D-6E8A-4147-A177-3AD203B41FA5}">
                      <a16:colId xmlns:a16="http://schemas.microsoft.com/office/drawing/2014/main" val="4194172368"/>
                    </a:ext>
                  </a:extLst>
                </a:gridCol>
                <a:gridCol w="616700">
                  <a:extLst>
                    <a:ext uri="{9D8B030D-6E8A-4147-A177-3AD203B41FA5}">
                      <a16:colId xmlns:a16="http://schemas.microsoft.com/office/drawing/2014/main" val="1385045512"/>
                    </a:ext>
                  </a:extLst>
                </a:gridCol>
                <a:gridCol w="616700">
                  <a:extLst>
                    <a:ext uri="{9D8B030D-6E8A-4147-A177-3AD203B41FA5}">
                      <a16:colId xmlns:a16="http://schemas.microsoft.com/office/drawing/2014/main" val="357159861"/>
                    </a:ext>
                  </a:extLst>
                </a:gridCol>
                <a:gridCol w="616700">
                  <a:extLst>
                    <a:ext uri="{9D8B030D-6E8A-4147-A177-3AD203B41FA5}">
                      <a16:colId xmlns:a16="http://schemas.microsoft.com/office/drawing/2014/main" val="2604355447"/>
                    </a:ext>
                  </a:extLst>
                </a:gridCol>
                <a:gridCol w="616700">
                  <a:extLst>
                    <a:ext uri="{9D8B030D-6E8A-4147-A177-3AD203B41FA5}">
                      <a16:colId xmlns:a16="http://schemas.microsoft.com/office/drawing/2014/main" val="3203953902"/>
                    </a:ext>
                  </a:extLst>
                </a:gridCol>
              </a:tblGrid>
              <a:tr h="230681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552982"/>
                  </a:ext>
                </a:extLst>
              </a:tr>
              <a:tr h="212226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178463"/>
                  </a:ext>
                </a:extLst>
              </a:tr>
              <a:tr h="212226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920842"/>
                  </a:ext>
                </a:extLst>
              </a:tr>
              <a:tr h="212226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39254"/>
                  </a:ext>
                </a:extLst>
              </a:tr>
              <a:tr h="212226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127713"/>
                  </a:ext>
                </a:extLst>
              </a:tr>
              <a:tr h="212226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179382"/>
                  </a:ext>
                </a:extLst>
              </a:tr>
              <a:tr h="212226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261431"/>
                  </a:ext>
                </a:extLst>
              </a:tr>
              <a:tr h="212226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830459"/>
                  </a:ext>
                </a:extLst>
              </a:tr>
              <a:tr h="212226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579099"/>
                  </a:ext>
                </a:extLst>
              </a:tr>
              <a:tr h="212226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684447"/>
                  </a:ext>
                </a:extLst>
              </a:tr>
              <a:tr h="230681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346966"/>
                  </a:ext>
                </a:extLst>
              </a:tr>
              <a:tr h="230681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64724"/>
                  </a:ext>
                </a:extLst>
              </a:tr>
              <a:tr h="230681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855462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44516" y="2366963"/>
            <a:ext cx="6762684" cy="34499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altLang="en-US" sz="1050" b="1" kern="100" dirty="0">
                <a:solidFill>
                  <a:srgbClr val="00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住みやすさと定住意向の推移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80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ホームベース 4"/>
          <p:cNvSpPr/>
          <p:nvPr/>
        </p:nvSpPr>
        <p:spPr>
          <a:xfrm>
            <a:off x="46700" y="407670"/>
            <a:ext cx="6811300" cy="556260"/>
          </a:xfrm>
          <a:prstGeom prst="homePlate">
            <a:avLst/>
          </a:prstGeom>
          <a:solidFill>
            <a:schemeClr val="tx1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600" b="1" kern="1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令和７</a:t>
            </a:r>
            <a:r>
              <a:rPr lang="ja-JP" sz="16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年度さいたま市民意識調査　中間報告</a:t>
            </a:r>
            <a:r>
              <a:rPr lang="ja-JP" altLang="en-US" sz="16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書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6700" y="1001076"/>
            <a:ext cx="5185383" cy="1303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1100" b="1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【在住者調査】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4300" algn="l"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調査地域　さいたま市全域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4300" algn="l"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調査対象　さいたま市在住の満</a:t>
            </a:r>
            <a:r>
              <a:rPr lang="en-US" sz="90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18</a:t>
            </a:r>
            <a:r>
              <a:rPr lang="ja-JP" sz="90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歳以上の男女</a:t>
            </a:r>
            <a:r>
              <a:rPr lang="en-US" sz="90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5,000</a:t>
            </a:r>
            <a:r>
              <a:rPr lang="ja-JP" sz="900" kern="1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人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07315"/>
            <a:r>
              <a:rPr lang="ja-JP" sz="900" kern="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有効回収数　</a:t>
            </a:r>
            <a:r>
              <a:rPr lang="en-US" altLang="ja-JP" sz="900" kern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2,240</a:t>
            </a:r>
            <a:r>
              <a:rPr lang="ja-JP" sz="900" kern="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（回収率</a:t>
            </a:r>
            <a:r>
              <a:rPr lang="en-US" altLang="ja-JP" sz="900" kern="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44.8</a:t>
            </a:r>
            <a:r>
              <a:rPr lang="en-US" sz="900" kern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%</a:t>
            </a:r>
            <a:r>
              <a:rPr lang="ja-JP" sz="900" kern="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　昨年</a:t>
            </a:r>
            <a:r>
              <a:rPr lang="ja-JP" altLang="en-US" sz="900" kern="0" dirty="0">
                <a:solidFill>
                  <a:schemeClr val="tx1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900" kern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2,227</a:t>
            </a:r>
            <a:r>
              <a:rPr lang="ja-JP" sz="900" kern="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（回収率</a:t>
            </a:r>
            <a:r>
              <a:rPr lang="en-US" altLang="ja-JP" sz="900" kern="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44.5</a:t>
            </a:r>
            <a:r>
              <a:rPr lang="ja-JP" sz="900" kern="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％）</a:t>
            </a:r>
            <a:endParaRPr lang="ja-JP" sz="1050" kern="100" dirty="0">
              <a:solidFill>
                <a:schemeClr val="tx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sz="1100" b="1" kern="10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【在勤者調査】</a:t>
            </a:r>
            <a:endParaRPr lang="ja-JP" sz="1050" kern="100" dirty="0">
              <a:solidFill>
                <a:schemeClr val="tx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4300" algn="l">
              <a:spcAft>
                <a:spcPts val="0"/>
              </a:spcAft>
            </a:pPr>
            <a:r>
              <a:rPr lang="ja-JP" sz="900" kern="10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調査地域　さいたま市全域の事業所</a:t>
            </a:r>
            <a:endParaRPr lang="ja-JP" sz="1050" kern="100" dirty="0">
              <a:solidFill>
                <a:schemeClr val="tx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4300" algn="l">
              <a:spcAft>
                <a:spcPts val="0"/>
              </a:spcAft>
            </a:pPr>
            <a:r>
              <a:rPr lang="ja-JP" sz="900" kern="10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調査対象　さいたま市外からさいたま市内に通勤する満</a:t>
            </a:r>
            <a:r>
              <a:rPr lang="en-US" sz="900" kern="1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18</a:t>
            </a:r>
            <a:r>
              <a:rPr lang="ja-JP" sz="900" kern="10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歳以上の男女</a:t>
            </a:r>
            <a:r>
              <a:rPr lang="en-US" sz="900" kern="1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2,000</a:t>
            </a:r>
            <a:r>
              <a:rPr lang="ja-JP" sz="900" kern="10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人</a:t>
            </a:r>
            <a:endParaRPr lang="ja-JP" sz="1050" kern="100" dirty="0">
              <a:solidFill>
                <a:schemeClr val="tx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5570" algn="l">
              <a:spcAft>
                <a:spcPts val="0"/>
              </a:spcAft>
            </a:pPr>
            <a:r>
              <a:rPr lang="ja-JP" sz="900" kern="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有効回収数　</a:t>
            </a:r>
            <a:r>
              <a:rPr lang="en-US" altLang="ja-JP" sz="900" kern="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629</a:t>
            </a:r>
            <a:r>
              <a:rPr lang="ja-JP" sz="900" kern="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（回収率</a:t>
            </a:r>
            <a:r>
              <a:rPr lang="en-US" altLang="ja-JP" sz="900" kern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31.5</a:t>
            </a:r>
            <a:r>
              <a:rPr lang="en-US" sz="900" kern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%</a:t>
            </a:r>
            <a:r>
              <a:rPr lang="ja-JP" sz="900" kern="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　昨年</a:t>
            </a:r>
            <a:r>
              <a:rPr lang="en-US" altLang="ja-JP" sz="900" kern="0" dirty="0">
                <a:solidFill>
                  <a:schemeClr val="tx1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900" kern="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710</a:t>
            </a:r>
            <a:r>
              <a:rPr lang="ja-JP" sz="900" kern="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（回収率</a:t>
            </a:r>
            <a:r>
              <a:rPr lang="en-US" altLang="ja-JP" sz="900" kern="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35.5</a:t>
            </a:r>
            <a:r>
              <a:rPr lang="ja-JP" sz="900" kern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％</a:t>
            </a:r>
            <a:r>
              <a:rPr lang="ja-JP" sz="900" kern="0" dirty="0">
                <a:solidFill>
                  <a:schemeClr val="tx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solidFill>
                <a:schemeClr val="tx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直角三角形 6"/>
          <p:cNvSpPr/>
          <p:nvPr/>
        </p:nvSpPr>
        <p:spPr>
          <a:xfrm flipH="1" flipV="1">
            <a:off x="3696652" y="1001076"/>
            <a:ext cx="1535430" cy="878205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 rot="1853081">
            <a:off x="4231272" y="1223008"/>
            <a:ext cx="136779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600" b="1" kern="100" dirty="0">
                <a:solidFill>
                  <a:srgbClr val="FFFFFF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調査概要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18"/>
          <p:cNvSpPr txBox="1"/>
          <p:nvPr/>
        </p:nvSpPr>
        <p:spPr>
          <a:xfrm>
            <a:off x="5337462" y="1232893"/>
            <a:ext cx="1416868" cy="744713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最終報告書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は</a:t>
            </a:r>
            <a:endParaRPr lang="en-US" altLang="ja-JP" sz="1200" kern="100" dirty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月中に</a:t>
            </a:r>
            <a:endParaRPr lang="en-US" altLang="ja-JP" sz="1200" kern="100" dirty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公表予定です。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6" name="円/楕円 31"/>
          <p:cNvSpPr/>
          <p:nvPr/>
        </p:nvSpPr>
        <p:spPr>
          <a:xfrm>
            <a:off x="4683280" y="476251"/>
            <a:ext cx="1694547" cy="426500"/>
          </a:xfrm>
          <a:prstGeom prst="ellipse">
            <a:avLst/>
          </a:prstGeom>
          <a:solidFill>
            <a:srgbClr val="68C588"/>
          </a:solidFill>
          <a:ln>
            <a:noFill/>
          </a:ln>
          <a:scene3d>
            <a:camera prst="orthographicFront"/>
            <a:lightRig rig="threePt" dir="t"/>
          </a:scene3d>
          <a:sp3d prstMaterial="dkEdge">
            <a:bevelT w="10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4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概要版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799902" y="5819918"/>
            <a:ext cx="2012050" cy="2221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1050" b="1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4516" y="5816911"/>
            <a:ext cx="2125923" cy="396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ja-JP" sz="14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80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09043" y="2553340"/>
            <a:ext cx="44866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住みやすい人は</a:t>
            </a:r>
            <a:r>
              <a:rPr kumimoji="1" lang="en-US" altLang="ja-JP" sz="15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86.1</a:t>
            </a:r>
            <a:r>
              <a:rPr kumimoji="1" lang="ja-JP" altLang="en-US" sz="15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％、住み続けたい人は</a:t>
            </a:r>
            <a:r>
              <a:rPr kumimoji="1" lang="en-US" altLang="ja-JP" sz="15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86.9</a:t>
            </a:r>
            <a:r>
              <a:rPr kumimoji="1" lang="ja-JP" altLang="en-US" sz="15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％で</a:t>
            </a:r>
            <a:endParaRPr kumimoji="1" lang="en-US" altLang="ja-JP" sz="1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5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ともに高い水準を維持</a:t>
            </a:r>
            <a:endParaRPr kumimoji="1" lang="en-US" altLang="ja-JP" sz="1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5973" y="5966787"/>
            <a:ext cx="134834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市民の市政満足度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（在住・問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）（％）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170440" y="5816912"/>
            <a:ext cx="2624709" cy="2219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ja-JP" sz="14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80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698573" y="8088624"/>
            <a:ext cx="358049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さいたま市のイメージ（在住・問７、在勤・問１）（％）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225432"/>
              </p:ext>
            </p:extLst>
          </p:nvPr>
        </p:nvGraphicFramePr>
        <p:xfrm>
          <a:off x="145107" y="3131735"/>
          <a:ext cx="6546888" cy="266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1" name="正方形/長方形 100"/>
          <p:cNvSpPr/>
          <p:nvPr/>
        </p:nvSpPr>
        <p:spPr>
          <a:xfrm>
            <a:off x="6242034" y="3434080"/>
            <a:ext cx="359154" cy="18415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145BB1-0FF0-6E7C-1BC6-D2C6DDD476EF}"/>
              </a:ext>
            </a:extLst>
          </p:cNvPr>
          <p:cNvSpPr txBox="1"/>
          <p:nvPr/>
        </p:nvSpPr>
        <p:spPr>
          <a:xfrm>
            <a:off x="4825081" y="5870501"/>
            <a:ext cx="180315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防犯対策の施策で重視するもの（在住・問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）（％）</a:t>
            </a:r>
          </a:p>
        </p:txBody>
      </p:sp>
      <p:graphicFrame>
        <p:nvGraphicFramePr>
          <p:cNvPr id="63" name="グラフ 62">
            <a:extLst>
              <a:ext uri="{FF2B5EF4-FFF2-40B4-BE49-F238E27FC236}">
                <a16:creationId xmlns:a16="http://schemas.microsoft.com/office/drawing/2014/main" id="{A118D586-0687-A2F8-77DE-1D4E28AA4D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576879"/>
              </p:ext>
            </p:extLst>
          </p:nvPr>
        </p:nvGraphicFramePr>
        <p:xfrm>
          <a:off x="2287353" y="6117386"/>
          <a:ext cx="2500979" cy="1885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04E9D91-7AE4-A1DB-2203-FCC8979D14B2}"/>
              </a:ext>
            </a:extLst>
          </p:cNvPr>
          <p:cNvSpPr txBox="1"/>
          <p:nvPr/>
        </p:nvSpPr>
        <p:spPr>
          <a:xfrm>
            <a:off x="2288409" y="5885767"/>
            <a:ext cx="23278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市職員のイメージ（在住・問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11-1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650D48B0-8E09-AACD-D55B-93F7561B287B}"/>
              </a:ext>
            </a:extLst>
          </p:cNvPr>
          <p:cNvSpPr/>
          <p:nvPr/>
        </p:nvSpPr>
        <p:spPr>
          <a:xfrm>
            <a:off x="2296384" y="8376553"/>
            <a:ext cx="231783" cy="1293196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7F4F65C-23AB-D978-E2E0-4C5090DAFBF3}"/>
              </a:ext>
            </a:extLst>
          </p:cNvPr>
          <p:cNvSpPr txBox="1"/>
          <p:nvPr/>
        </p:nvSpPr>
        <p:spPr>
          <a:xfrm>
            <a:off x="2242140" y="8591238"/>
            <a:ext cx="273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AEE7F975-0DA7-FB05-3448-89EDE61674A8}"/>
              </a:ext>
            </a:extLst>
          </p:cNvPr>
          <p:cNvSpPr/>
          <p:nvPr/>
        </p:nvSpPr>
        <p:spPr>
          <a:xfrm>
            <a:off x="6374563" y="8369771"/>
            <a:ext cx="231783" cy="1293196"/>
          </a:xfrm>
          <a:prstGeom prst="roundRect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ACF9AC8-0A9B-B67D-9DB2-1B4257049200}"/>
              </a:ext>
            </a:extLst>
          </p:cNvPr>
          <p:cNvSpPr txBox="1"/>
          <p:nvPr/>
        </p:nvSpPr>
        <p:spPr>
          <a:xfrm>
            <a:off x="6327300" y="8631648"/>
            <a:ext cx="273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勤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0BA1234-FFE5-E63C-C052-C51F9D5FE549}"/>
              </a:ext>
            </a:extLst>
          </p:cNvPr>
          <p:cNvSpPr txBox="1"/>
          <p:nvPr/>
        </p:nvSpPr>
        <p:spPr>
          <a:xfrm>
            <a:off x="1648278" y="5819919"/>
            <a:ext cx="521297" cy="200055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上位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A0643F85-06E1-FC49-A199-4276A094D830}"/>
              </a:ext>
            </a:extLst>
          </p:cNvPr>
          <p:cNvSpPr txBox="1"/>
          <p:nvPr/>
        </p:nvSpPr>
        <p:spPr>
          <a:xfrm>
            <a:off x="6279065" y="8045880"/>
            <a:ext cx="521297" cy="200055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上位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80D49F17-14B2-AA0A-3AA2-62FD5095E4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2654" y="6223934"/>
            <a:ext cx="1740116" cy="1786543"/>
          </a:xfrm>
          <a:prstGeom prst="rect">
            <a:avLst/>
          </a:prstGeom>
        </p:spPr>
      </p:pic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D62ACB7-511A-0A5D-4445-D39531D60196}"/>
              </a:ext>
            </a:extLst>
          </p:cNvPr>
          <p:cNvSpPr txBox="1"/>
          <p:nvPr/>
        </p:nvSpPr>
        <p:spPr>
          <a:xfrm>
            <a:off x="6242034" y="6034446"/>
            <a:ext cx="558348" cy="200055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上位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9874182-F8F6-1928-6B71-5C9AF65C4808}"/>
              </a:ext>
            </a:extLst>
          </p:cNvPr>
          <p:cNvSpPr txBox="1"/>
          <p:nvPr/>
        </p:nvSpPr>
        <p:spPr>
          <a:xfrm>
            <a:off x="4876239" y="6289586"/>
            <a:ext cx="14151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パトロール、見回りの強化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CC10135-7410-5A39-967A-88EF1588F9A2}"/>
              </a:ext>
            </a:extLst>
          </p:cNvPr>
          <p:cNvSpPr txBox="1"/>
          <p:nvPr/>
        </p:nvSpPr>
        <p:spPr>
          <a:xfrm>
            <a:off x="4871249" y="6644593"/>
            <a:ext cx="14151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地域における防犯力の強化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C4D39DE-0AD6-1383-E014-9E46A6FAC908}"/>
              </a:ext>
            </a:extLst>
          </p:cNvPr>
          <p:cNvSpPr txBox="1"/>
          <p:nvPr/>
        </p:nvSpPr>
        <p:spPr>
          <a:xfrm>
            <a:off x="4878712" y="6926641"/>
            <a:ext cx="1275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防犯に配慮した道路・公園等の整備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5218DFA-C17F-ACD9-E4A4-02709C740C03}"/>
              </a:ext>
            </a:extLst>
          </p:cNvPr>
          <p:cNvSpPr txBox="1"/>
          <p:nvPr/>
        </p:nvSpPr>
        <p:spPr>
          <a:xfrm>
            <a:off x="4852013" y="7291464"/>
            <a:ext cx="1380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防犯に配慮した学校・保育施設・通学路の整備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26E862A-F13B-F69A-920D-FCAB511DB534}"/>
              </a:ext>
            </a:extLst>
          </p:cNvPr>
          <p:cNvSpPr txBox="1"/>
          <p:nvPr/>
        </p:nvSpPr>
        <p:spPr>
          <a:xfrm>
            <a:off x="4861745" y="7661609"/>
            <a:ext cx="1128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防犯に配慮した住宅等の整備</a:t>
            </a:r>
          </a:p>
        </p:txBody>
      </p:sp>
      <p:graphicFrame>
        <p:nvGraphicFramePr>
          <p:cNvPr id="35" name="オブジェクト 34">
            <a:extLst>
              <a:ext uri="{FF2B5EF4-FFF2-40B4-BE49-F238E27FC236}">
                <a16:creationId xmlns:a16="http://schemas.microsoft.com/office/drawing/2014/main" id="{FF035A95-28CC-D1E0-112E-ED0A7D66FD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953715"/>
              </p:ext>
            </p:extLst>
          </p:nvPr>
        </p:nvGraphicFramePr>
        <p:xfrm>
          <a:off x="2637158" y="8290071"/>
          <a:ext cx="3603438" cy="1487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3413902" imgH="1531809" progId="Excel.Sheet.12">
                  <p:embed/>
                </p:oleObj>
              </mc:Choice>
              <mc:Fallback>
                <p:oleObj name="Worksheet" r:id="rId6" imgW="3413902" imgH="15318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37158" y="8290071"/>
                        <a:ext cx="3603438" cy="1487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FB35E65-8B81-1569-3A7D-D0EF7661F81E}"/>
              </a:ext>
            </a:extLst>
          </p:cNvPr>
          <p:cNvSpPr txBox="1"/>
          <p:nvPr/>
        </p:nvSpPr>
        <p:spPr>
          <a:xfrm>
            <a:off x="2987815" y="8333962"/>
            <a:ext cx="1536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買い物など生活に便利なまち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DB5C24A-7E79-DDF5-B482-A6B40A34E85C}"/>
              </a:ext>
            </a:extLst>
          </p:cNvPr>
          <p:cNvSpPr txBox="1"/>
          <p:nvPr/>
        </p:nvSpPr>
        <p:spPr>
          <a:xfrm>
            <a:off x="3080098" y="8622398"/>
            <a:ext cx="1536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居住・生活環境のよいまち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BF4E292-06C5-84BE-21E4-72CABD4D58EB}"/>
              </a:ext>
            </a:extLst>
          </p:cNvPr>
          <p:cNvSpPr txBox="1"/>
          <p:nvPr/>
        </p:nvSpPr>
        <p:spPr>
          <a:xfrm>
            <a:off x="3160616" y="8908647"/>
            <a:ext cx="1536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交通の利便性が高いまち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66B416B-00FF-1BAD-E694-4A4C0EEB1636}"/>
              </a:ext>
            </a:extLst>
          </p:cNvPr>
          <p:cNvSpPr txBox="1"/>
          <p:nvPr/>
        </p:nvSpPr>
        <p:spPr>
          <a:xfrm>
            <a:off x="3599954" y="9208153"/>
            <a:ext cx="926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関東の主要都市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0850D58-B533-21E3-4E08-4B556481F8C6}"/>
              </a:ext>
            </a:extLst>
          </p:cNvPr>
          <p:cNvSpPr txBox="1"/>
          <p:nvPr/>
        </p:nvSpPr>
        <p:spPr>
          <a:xfrm>
            <a:off x="3599954" y="9441000"/>
            <a:ext cx="922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災害に強く、</a:t>
            </a:r>
            <a:endParaRPr kumimoji="1" lang="en-US" altLang="ja-JP" sz="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治安のよいまち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61C9626-B656-54B3-AC27-5EBFA793AE66}"/>
              </a:ext>
            </a:extLst>
          </p:cNvPr>
          <p:cNvSpPr txBox="1"/>
          <p:nvPr/>
        </p:nvSpPr>
        <p:spPr>
          <a:xfrm>
            <a:off x="4421992" y="8344580"/>
            <a:ext cx="1536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買い物など生活に便利なまち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3EC4762-5F52-126C-C332-3B00E4985647}"/>
              </a:ext>
            </a:extLst>
          </p:cNvPr>
          <p:cNvSpPr txBox="1"/>
          <p:nvPr/>
        </p:nvSpPr>
        <p:spPr>
          <a:xfrm>
            <a:off x="4421992" y="8606300"/>
            <a:ext cx="1536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交通の利便性が高いまち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A8779A4-8E29-61CD-3F7B-81224981E4D1}"/>
              </a:ext>
            </a:extLst>
          </p:cNvPr>
          <p:cNvSpPr txBox="1"/>
          <p:nvPr/>
        </p:nvSpPr>
        <p:spPr>
          <a:xfrm>
            <a:off x="4399421" y="8865178"/>
            <a:ext cx="1161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コンサートや</a:t>
            </a:r>
            <a:endParaRPr kumimoji="1" lang="en-US" altLang="ja-JP" sz="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イベントが多いまち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2989FA00-E4D9-284F-5B71-097A57CB68F4}"/>
              </a:ext>
            </a:extLst>
          </p:cNvPr>
          <p:cNvSpPr txBox="1"/>
          <p:nvPr/>
        </p:nvSpPr>
        <p:spPr>
          <a:xfrm>
            <a:off x="4433286" y="9194896"/>
            <a:ext cx="926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関東の主要都市</a:t>
            </a:r>
          </a:p>
        </p:txBody>
      </p:sp>
      <p:graphicFrame>
        <p:nvGraphicFramePr>
          <p:cNvPr id="43" name="オブジェクト 42">
            <a:extLst>
              <a:ext uri="{FF2B5EF4-FFF2-40B4-BE49-F238E27FC236}">
                <a16:creationId xmlns:a16="http://schemas.microsoft.com/office/drawing/2014/main" id="{359DD6CA-A214-BC7E-F3CF-B7695DB5E3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265399"/>
              </p:ext>
            </p:extLst>
          </p:nvPr>
        </p:nvGraphicFramePr>
        <p:xfrm>
          <a:off x="123825" y="6448425"/>
          <a:ext cx="18669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1867077" imgH="2705163" progId="Excel.Sheet.12">
                  <p:embed/>
                </p:oleObj>
              </mc:Choice>
              <mc:Fallback>
                <p:oleObj name="Worksheet" r:id="rId8" imgW="1867077" imgH="270516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3825" y="6448425"/>
                        <a:ext cx="18669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8D77546-C852-8341-C47E-B8F60FFA0C98}"/>
              </a:ext>
            </a:extLst>
          </p:cNvPr>
          <p:cNvSpPr txBox="1"/>
          <p:nvPr/>
        </p:nvSpPr>
        <p:spPr>
          <a:xfrm>
            <a:off x="4433286" y="9499588"/>
            <a:ext cx="13536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スポーツの盛んなまち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2941996-EA2D-E03E-B282-F24FB5FF60F7}"/>
              </a:ext>
            </a:extLst>
          </p:cNvPr>
          <p:cNvSpPr txBox="1"/>
          <p:nvPr/>
        </p:nvSpPr>
        <p:spPr>
          <a:xfrm>
            <a:off x="75193" y="6550633"/>
            <a:ext cx="14766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ごみの適正な処理／３Ｒ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320F09-A5F3-7F6C-DDCC-8297FE74E46F}"/>
              </a:ext>
            </a:extLst>
          </p:cNvPr>
          <p:cNvSpPr txBox="1"/>
          <p:nvPr/>
        </p:nvSpPr>
        <p:spPr>
          <a:xfrm>
            <a:off x="65496" y="6939311"/>
            <a:ext cx="1609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安全・安定的な水の供給／下水道の整備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491FCE1-F697-3190-D352-EA4E530E5ACA}"/>
              </a:ext>
            </a:extLst>
          </p:cNvPr>
          <p:cNvSpPr txBox="1"/>
          <p:nvPr/>
        </p:nvSpPr>
        <p:spPr>
          <a:xfrm>
            <a:off x="70959" y="7354371"/>
            <a:ext cx="1413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良好な生活環境と自然環境の保全・創造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A405A90-3B83-97E7-560E-2DA521718F21}"/>
              </a:ext>
            </a:extLst>
          </p:cNvPr>
          <p:cNvSpPr txBox="1"/>
          <p:nvPr/>
        </p:nvSpPr>
        <p:spPr>
          <a:xfrm>
            <a:off x="78286" y="7903767"/>
            <a:ext cx="13461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消防・救急体制の強化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68677DA-78AD-1BB9-6E77-930C483C40C7}"/>
              </a:ext>
            </a:extLst>
          </p:cNvPr>
          <p:cNvSpPr txBox="1"/>
          <p:nvPr/>
        </p:nvSpPr>
        <p:spPr>
          <a:xfrm>
            <a:off x="80136" y="8258552"/>
            <a:ext cx="134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都心・副都心の都市基盤整備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2655318-8D9A-2484-6518-DC13AA60ABAF}"/>
              </a:ext>
            </a:extLst>
          </p:cNvPr>
          <p:cNvSpPr txBox="1"/>
          <p:nvPr/>
        </p:nvSpPr>
        <p:spPr>
          <a:xfrm>
            <a:off x="82196" y="8706038"/>
            <a:ext cx="134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緑化の推進・公園整備／良好な住環境の形成</a:t>
            </a:r>
          </a:p>
        </p:txBody>
      </p:sp>
    </p:spTree>
    <p:extLst>
      <p:ext uri="{BB962C8B-B14F-4D97-AF65-F5344CB8AC3E}">
        <p14:creationId xmlns:p14="http://schemas.microsoft.com/office/powerpoint/2010/main" val="23154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3443</TotalTime>
  <Words>401</Words>
  <Application>Microsoft Office PowerPoint</Application>
  <PresentationFormat>A4 210 x 297 mm</PresentationFormat>
  <Paragraphs>98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HGPｺﾞｼｯｸM</vt:lpstr>
      <vt:lpstr>HGSｺﾞｼｯｸM</vt:lpstr>
      <vt:lpstr>HG丸ｺﾞｼｯｸM-PRO</vt:lpstr>
      <vt:lpstr>ＭＳ Ｐゴシック</vt:lpstr>
      <vt:lpstr>ＭＳ ゴシック</vt:lpstr>
      <vt:lpstr>ＭＳ 明朝</vt:lpstr>
      <vt:lpstr>游ゴシック</vt:lpstr>
      <vt:lpstr>Arial</vt:lpstr>
      <vt:lpstr>Calibri</vt:lpstr>
      <vt:lpstr>Calibri Light</vt:lpstr>
      <vt:lpstr>Century</vt:lpstr>
      <vt:lpstr>Office テーマ</vt:lpstr>
      <vt:lpstr>Worksheet</vt:lpstr>
      <vt:lpstr>Microsoft Excel ワークシート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さいたま市</dc:creator>
  <cp:lastModifiedBy>さいたま市</cp:lastModifiedBy>
  <cp:revision>280</cp:revision>
  <cp:lastPrinted>2025-07-28T01:55:20Z</cp:lastPrinted>
  <dcterms:created xsi:type="dcterms:W3CDTF">2018-08-10T08:20:59Z</dcterms:created>
  <dcterms:modified xsi:type="dcterms:W3CDTF">2025-08-06T04:49:43Z</dcterms:modified>
</cp:coreProperties>
</file>