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3" r:id="rId1"/>
  </p:sldMasterIdLst>
  <p:notesMasterIdLst>
    <p:notesMasterId r:id="rId3"/>
  </p:notesMasterIdLst>
  <p:sldIdLst>
    <p:sldId id="342"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3C4A3"/>
    <a:srgbClr val="CCFFCC"/>
    <a:srgbClr val="CCFF99"/>
    <a:srgbClr val="EE8688"/>
    <a:srgbClr val="E6E6E6"/>
    <a:srgbClr val="FFFFCC"/>
    <a:srgbClr val="4F81BD"/>
    <a:srgbClr val="FFB5BA"/>
    <a:srgbClr val="D996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66" autoAdjust="0"/>
    <p:restoredTop sz="94660"/>
  </p:normalViewPr>
  <p:slideViewPr>
    <p:cSldViewPr>
      <p:cViewPr varScale="1">
        <p:scale>
          <a:sx n="111" d="100"/>
          <a:sy n="111" d="100"/>
        </p:scale>
        <p:origin x="1608" y="114"/>
      </p:cViewPr>
      <p:guideLst>
        <p:guide orient="horz" pos="2160"/>
        <p:guide pos="3120"/>
      </p:guideLst>
    </p:cSldViewPr>
  </p:slideViewPr>
  <p:notesTextViewPr>
    <p:cViewPr>
      <p:scale>
        <a:sx n="1" d="1"/>
        <a:sy n="1" d="1"/>
      </p:scale>
      <p:origin x="0" y="0"/>
    </p:cViewPr>
  </p:notesTextViewPr>
  <p:sorterViewPr>
    <p:cViewPr varScale="1">
      <p:scale>
        <a:sx n="100" d="100"/>
        <a:sy n="100" d="100"/>
      </p:scale>
      <p:origin x="0" y="-9696"/>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6159973-65A8-443C-9421-9CD8EF2B3180}" type="datetimeFigureOut">
              <a:rPr kumimoji="1" lang="ja-JP" altLang="en-US" smtClean="0"/>
              <a:t>2022/2/17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4804B09-4F5E-4442-8DB7-731DFCB237B2}" type="slidenum">
              <a:rPr kumimoji="1" lang="ja-JP" altLang="en-US" smtClean="0"/>
              <a:t>‹#›</a:t>
            </a:fld>
            <a:endParaRPr kumimoji="1" lang="ja-JP" altLang="en-US"/>
          </a:p>
        </p:txBody>
      </p:sp>
    </p:spTree>
    <p:extLst>
      <p:ext uri="{BB962C8B-B14F-4D97-AF65-F5344CB8AC3E}">
        <p14:creationId xmlns:p14="http://schemas.microsoft.com/office/powerpoint/2010/main" val="18811848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44F3F95-1DE9-F948-9ABE-A8F6E5B8157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04841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ロゴ無し-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0" name="テキスト プレースホルダー 12">
            <a:extLst>
              <a:ext uri="{FF2B5EF4-FFF2-40B4-BE49-F238E27FC236}">
                <a16:creationId xmlns:a16="http://schemas.microsoft.com/office/drawing/2014/main" id="{2B853A86-3EEA-354D-94D1-2263E9AA6352}"/>
              </a:ext>
            </a:extLst>
          </p:cNvPr>
          <p:cNvSpPr>
            <a:spLocks noGrp="1"/>
          </p:cNvSpPr>
          <p:nvPr>
            <p:ph type="body" sz="quarter" idx="13"/>
          </p:nvPr>
        </p:nvSpPr>
        <p:spPr>
          <a:xfrm>
            <a:off x="0" y="828000"/>
            <a:ext cx="9907200" cy="550884"/>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Tree>
    <p:extLst>
      <p:ext uri="{BB962C8B-B14F-4D97-AF65-F5344CB8AC3E}">
        <p14:creationId xmlns:p14="http://schemas.microsoft.com/office/powerpoint/2010/main" val="215633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扉・目次2">
    <p:spTree>
      <p:nvGrpSpPr>
        <p:cNvPr id="1" name=""/>
        <p:cNvGrpSpPr/>
        <p:nvPr/>
      </p:nvGrpSpPr>
      <p:grpSpPr>
        <a:xfrm>
          <a:off x="0" y="0"/>
          <a:ext cx="0" cy="0"/>
          <a:chOff x="0" y="0"/>
          <a:chExt cx="0" cy="0"/>
        </a:xfrm>
      </p:grpSpPr>
      <p:sp>
        <p:nvSpPr>
          <p:cNvPr id="101"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chemeClr val="accent2"/>
            </a:fgClr>
            <a:bgClr>
              <a:srgbClr val="DF637E"/>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02"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1000">
                <a:schemeClr val="accent4"/>
              </a:gs>
              <a:gs pos="62000">
                <a:schemeClr val="accent2">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grpSp>
        <p:nvGrpSpPr>
          <p:cNvPr id="16" name="グループ化 15"/>
          <p:cNvGrpSpPr/>
          <p:nvPr userDrawn="1"/>
        </p:nvGrpSpPr>
        <p:grpSpPr>
          <a:xfrm rot="16200000">
            <a:off x="-1117606" y="1574806"/>
            <a:ext cx="2819400" cy="126987"/>
            <a:chOff x="900632" y="1414463"/>
            <a:chExt cx="7938089" cy="357535"/>
          </a:xfrm>
          <a:solidFill>
            <a:schemeClr val="bg1">
              <a:alpha val="17000"/>
            </a:schemeClr>
          </a:solidFill>
        </p:grpSpPr>
        <p:sp>
          <p:nvSpPr>
            <p:cNvPr id="17"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5"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7"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9"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1"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3"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4"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5"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7"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0"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97"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endParaRPr kumimoji="1" lang="ja-JP" altLang="en-US" dirty="0"/>
          </a:p>
        </p:txBody>
      </p:sp>
      <p:pic>
        <p:nvPicPr>
          <p:cNvPr id="2" name="図 1"/>
          <p:cNvPicPr>
            <a:picLocks noChangeAspect="1"/>
          </p:cNvPicPr>
          <p:nvPr userDrawn="1"/>
        </p:nvPicPr>
        <p:blipFill>
          <a:blip r:embed="rId2"/>
          <a:stretch>
            <a:fillRect/>
          </a:stretch>
        </p:blipFill>
        <p:spPr>
          <a:xfrm>
            <a:off x="8505089" y="5715000"/>
            <a:ext cx="1176630" cy="1005927"/>
          </a:xfrm>
          <a:prstGeom prst="rect">
            <a:avLst/>
          </a:prstGeom>
        </p:spPr>
      </p:pic>
    </p:spTree>
    <p:extLst>
      <p:ext uri="{BB962C8B-B14F-4D97-AF65-F5344CB8AC3E}">
        <p14:creationId xmlns:p14="http://schemas.microsoft.com/office/powerpoint/2010/main" val="2765788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中扉・目次3">
    <p:spTree>
      <p:nvGrpSpPr>
        <p:cNvPr id="1" name=""/>
        <p:cNvGrpSpPr/>
        <p:nvPr/>
      </p:nvGrpSpPr>
      <p:grpSpPr>
        <a:xfrm>
          <a:off x="0" y="0"/>
          <a:ext cx="0" cy="0"/>
          <a:chOff x="0" y="0"/>
          <a:chExt cx="0" cy="0"/>
        </a:xfrm>
      </p:grpSpPr>
      <p:sp>
        <p:nvSpPr>
          <p:cNvPr id="10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chemeClr val="accent3"/>
            </a:fgClr>
            <a:bgClr>
              <a:srgbClr val="7EC4C1"/>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0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6000">
                <a:schemeClr val="accent5"/>
              </a:gs>
              <a:gs pos="67000">
                <a:schemeClr val="accent3">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12" name="テキスト プレースホルダー 13">
            <a:extLst>
              <a:ext uri="{FF2B5EF4-FFF2-40B4-BE49-F238E27FC236}">
                <a16:creationId xmlns:a16="http://schemas.microsoft.com/office/drawing/2014/main" id="{013672E4-8361-284E-8D6A-CC652AA0D4A3}"/>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p>
        </p:txBody>
      </p:sp>
      <p:grpSp>
        <p:nvGrpSpPr>
          <p:cNvPr id="16" name="グループ化 15"/>
          <p:cNvGrpSpPr/>
          <p:nvPr userDrawn="1"/>
        </p:nvGrpSpPr>
        <p:grpSpPr>
          <a:xfrm rot="16200000">
            <a:off x="-1117606" y="1574806"/>
            <a:ext cx="2819400" cy="126987"/>
            <a:chOff x="900632" y="1414463"/>
            <a:chExt cx="7938089" cy="357535"/>
          </a:xfrm>
          <a:solidFill>
            <a:schemeClr val="bg1">
              <a:alpha val="17000"/>
            </a:schemeClr>
          </a:solidFill>
        </p:grpSpPr>
        <p:sp>
          <p:nvSpPr>
            <p:cNvPr id="17"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5"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7"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9"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1"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3"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4"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5"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7"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0"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pic>
        <p:nvPicPr>
          <p:cNvPr id="2" name="図 1"/>
          <p:cNvPicPr>
            <a:picLocks noChangeAspect="1"/>
          </p:cNvPicPr>
          <p:nvPr userDrawn="1"/>
        </p:nvPicPr>
        <p:blipFill>
          <a:blip r:embed="rId2"/>
          <a:stretch>
            <a:fillRect/>
          </a:stretch>
        </p:blipFill>
        <p:spPr>
          <a:xfrm>
            <a:off x="8505089" y="5715000"/>
            <a:ext cx="1176630" cy="1005927"/>
          </a:xfrm>
          <a:prstGeom prst="rect">
            <a:avLst/>
          </a:prstGeom>
        </p:spPr>
      </p:pic>
    </p:spTree>
    <p:extLst>
      <p:ext uri="{BB962C8B-B14F-4D97-AF65-F5344CB8AC3E}">
        <p14:creationId xmlns:p14="http://schemas.microsoft.com/office/powerpoint/2010/main" val="117107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27"/>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9"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Tree>
    <p:extLst>
      <p:ext uri="{BB962C8B-B14F-4D97-AF65-F5344CB8AC3E}">
        <p14:creationId xmlns:p14="http://schemas.microsoft.com/office/powerpoint/2010/main" val="3416156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ロゴ無し-白紙">
    <p:spTree>
      <p:nvGrpSpPr>
        <p:cNvPr id="1" name=""/>
        <p:cNvGrpSpPr/>
        <p:nvPr/>
      </p:nvGrpSpPr>
      <p:grpSpPr>
        <a:xfrm>
          <a:off x="0" y="0"/>
          <a:ext cx="0" cy="0"/>
          <a:chOff x="0" y="0"/>
          <a:chExt cx="0" cy="0"/>
        </a:xfrm>
      </p:grpSpPr>
      <p:sp>
        <p:nvSpPr>
          <p:cNvPr id="18"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40222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ロゴ有-タイトル＆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04203"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3"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15"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6"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pic>
        <p:nvPicPr>
          <p:cNvPr id="2" name="図 1"/>
          <p:cNvPicPr>
            <a:picLocks noChangeAspect="1"/>
          </p:cNvPicPr>
          <p:nvPr userDrawn="1"/>
        </p:nvPicPr>
        <p:blipFill>
          <a:blip r:embed="rId2"/>
          <a:stretch>
            <a:fillRect/>
          </a:stretch>
        </p:blipFill>
        <p:spPr>
          <a:xfrm>
            <a:off x="360086" y="6534000"/>
            <a:ext cx="2030144" cy="207282"/>
          </a:xfrm>
          <a:prstGeom prst="rect">
            <a:avLst/>
          </a:prstGeom>
        </p:spPr>
      </p:pic>
    </p:spTree>
    <p:extLst>
      <p:ext uri="{BB962C8B-B14F-4D97-AF65-F5344CB8AC3E}">
        <p14:creationId xmlns:p14="http://schemas.microsoft.com/office/powerpoint/2010/main" val="137050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ロゴ有-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1"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5"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16"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7"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pic>
        <p:nvPicPr>
          <p:cNvPr id="2" name="図 1"/>
          <p:cNvPicPr>
            <a:picLocks noChangeAspect="1"/>
          </p:cNvPicPr>
          <p:nvPr userDrawn="1"/>
        </p:nvPicPr>
        <p:blipFill>
          <a:blip r:embed="rId2"/>
          <a:stretch>
            <a:fillRect/>
          </a:stretch>
        </p:blipFill>
        <p:spPr>
          <a:xfrm>
            <a:off x="360086" y="6534000"/>
            <a:ext cx="2030144" cy="207282"/>
          </a:xfrm>
          <a:prstGeom prst="rect">
            <a:avLst/>
          </a:prstGeom>
        </p:spPr>
      </p:pic>
    </p:spTree>
    <p:extLst>
      <p:ext uri="{BB962C8B-B14F-4D97-AF65-F5344CB8AC3E}">
        <p14:creationId xmlns:p14="http://schemas.microsoft.com/office/powerpoint/2010/main" val="3444786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ロゴ有-白紙">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pic>
        <p:nvPicPr>
          <p:cNvPr id="4" name="図 3"/>
          <p:cNvPicPr>
            <a:picLocks noChangeAspect="1"/>
          </p:cNvPicPr>
          <p:nvPr userDrawn="1"/>
        </p:nvPicPr>
        <p:blipFill>
          <a:blip r:embed="rId2"/>
          <a:stretch>
            <a:fillRect/>
          </a:stretch>
        </p:blipFill>
        <p:spPr>
          <a:xfrm>
            <a:off x="360086" y="6534000"/>
            <a:ext cx="2030144" cy="207282"/>
          </a:xfrm>
          <a:prstGeom prst="rect">
            <a:avLst/>
          </a:prstGeom>
        </p:spPr>
      </p:pic>
    </p:spTree>
    <p:extLst>
      <p:ext uri="{BB962C8B-B14F-4D97-AF65-F5344CB8AC3E}">
        <p14:creationId xmlns:p14="http://schemas.microsoft.com/office/powerpoint/2010/main" val="2400960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表紙1">
    <p:spTree>
      <p:nvGrpSpPr>
        <p:cNvPr id="1" name=""/>
        <p:cNvGrpSpPr/>
        <p:nvPr/>
      </p:nvGrpSpPr>
      <p:grpSpPr>
        <a:xfrm>
          <a:off x="0" y="0"/>
          <a:ext cx="0" cy="0"/>
          <a:chOff x="0" y="0"/>
          <a:chExt cx="0" cy="0"/>
        </a:xfrm>
      </p:grpSpPr>
      <p:sp>
        <p:nvSpPr>
          <p:cNvPr id="6" name="テキスト プレースホルダー 6">
            <a:extLst>
              <a:ext uri="{FF2B5EF4-FFF2-40B4-BE49-F238E27FC236}">
                <a16:creationId xmlns:a16="http://schemas.microsoft.com/office/drawing/2014/main" id="{947288C7-7203-D54E-8629-CD9317DDB283}"/>
              </a:ext>
            </a:extLst>
          </p:cNvPr>
          <p:cNvSpPr txBox="1">
            <a:spLocks/>
          </p:cNvSpPr>
          <p:nvPr userDrawn="1"/>
        </p:nvSpPr>
        <p:spPr>
          <a:xfrm>
            <a:off x="0" y="3886200"/>
            <a:ext cx="9906000" cy="3000118"/>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C430249E-AE45-AB46-9462-F239EA5FB436}"/>
              </a:ext>
            </a:extLst>
          </p:cNvPr>
          <p:cNvSpPr txBox="1">
            <a:spLocks/>
          </p:cNvSpPr>
          <p:nvPr userDrawn="1"/>
        </p:nvSpPr>
        <p:spPr>
          <a:xfrm>
            <a:off x="4165600" y="3886200"/>
            <a:ext cx="5740400" cy="300011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3858857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3858857 w 9907200"/>
              <a:gd name="connsiteY4" fmla="*/ 5588 h 827999"/>
              <a:gd name="connsiteX0" fmla="*/ 5052983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5052983 w 9907200"/>
              <a:gd name="connsiteY4" fmla="*/ 5588 h 827999"/>
              <a:gd name="connsiteX0" fmla="*/ 3331732 w 9907200"/>
              <a:gd name="connsiteY0" fmla="*/ 0 h 828042"/>
              <a:gd name="connsiteX1" fmla="*/ 9907200 w 9907200"/>
              <a:gd name="connsiteY1" fmla="*/ 43 h 828042"/>
              <a:gd name="connsiteX2" fmla="*/ 9907200 w 9907200"/>
              <a:gd name="connsiteY2" fmla="*/ 828042 h 828042"/>
              <a:gd name="connsiteX3" fmla="*/ 0 w 9907200"/>
              <a:gd name="connsiteY3" fmla="*/ 828042 h 828042"/>
              <a:gd name="connsiteX4" fmla="*/ 3331732 w 9907200"/>
              <a:gd name="connsiteY4" fmla="*/ 0 h 828042"/>
              <a:gd name="connsiteX0" fmla="*/ 4732750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4732750 w 11308218"/>
              <a:gd name="connsiteY4" fmla="*/ 0 h 828042"/>
              <a:gd name="connsiteX0" fmla="*/ 5153056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5153056 w 11308218"/>
              <a:gd name="connsiteY4" fmla="*/ 0 h 828042"/>
              <a:gd name="connsiteX0" fmla="*/ 5613390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613390 w 11308218"/>
              <a:gd name="connsiteY4" fmla="*/ 5588 h 827999"/>
              <a:gd name="connsiteX0" fmla="*/ 5702896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702896 w 11308218"/>
              <a:gd name="connsiteY4" fmla="*/ 5588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8218" h="827999">
                <a:moveTo>
                  <a:pt x="5702896" y="5588"/>
                </a:moveTo>
                <a:lnTo>
                  <a:pt x="11308218" y="0"/>
                </a:lnTo>
                <a:lnTo>
                  <a:pt x="11308218" y="827999"/>
                </a:lnTo>
                <a:lnTo>
                  <a:pt x="0" y="827999"/>
                </a:lnTo>
                <a:lnTo>
                  <a:pt x="5702896" y="5588"/>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17980" y="0"/>
            <a:ext cx="9923980" cy="3874149"/>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5620281" y="5866857"/>
            <a:ext cx="3913874" cy="340093"/>
          </a:xfrm>
        </p:spPr>
        <p:txBody>
          <a:bodyPr wrap="square" lIns="0" tIns="0" rIns="0" bIns="0" anchor="b">
            <a:spAutoFit/>
          </a:bodyPr>
          <a:lstStyle>
            <a:lvl1pPr marL="0" indent="0">
              <a:spcAft>
                <a:spcPts val="400"/>
              </a:spcAft>
              <a:buNone/>
              <a:defRPr lang="ja-JP" altLang="en-US" sz="1700" spc="150" smtClean="0">
                <a:solidFill>
                  <a:schemeClr val="bg1"/>
                </a:solidFill>
              </a:defRPr>
            </a:lvl1pPr>
            <a:lvl2pPr marL="228600" indent="0">
              <a:spcAft>
                <a:spcPts val="400"/>
              </a:spcAft>
              <a:buNone/>
              <a:defRPr lang="ja-JP" altLang="en-US" sz="1800" smtClean="0">
                <a:latin typeface="+mn-lt"/>
                <a:ea typeface="+mn-ea"/>
              </a:defRPr>
            </a:lvl2pPr>
            <a:lvl3pPr marL="685800" indent="0">
              <a:spcAft>
                <a:spcPts val="400"/>
              </a:spcAft>
              <a:buNone/>
              <a:defRPr lang="ja-JP" altLang="en-US" sz="1800" smtClean="0">
                <a:latin typeface="+mn-lt"/>
                <a:ea typeface="+mn-ea"/>
              </a:defRPr>
            </a:lvl3pPr>
            <a:lvl4pPr marL="1143000" indent="0">
              <a:spcAft>
                <a:spcPts val="400"/>
              </a:spcAft>
              <a:buNone/>
              <a:defRPr lang="ja-JP" altLang="en-US" sz="1800" smtClean="0">
                <a:latin typeface="+mn-lt"/>
                <a:ea typeface="+mn-ea"/>
              </a:defRPr>
            </a:lvl4pPr>
            <a:lvl5pPr marL="1600200" indent="0">
              <a:spcAft>
                <a:spcPts val="400"/>
              </a:spcAft>
              <a:buNone/>
              <a:defRPr lang="ja-JP" altLang="en-US" sz="1800">
                <a:latin typeface="+mn-lt"/>
                <a:ea typeface="+mn-ea"/>
              </a:defRPr>
            </a:lvl5pPr>
          </a:lstStyle>
          <a:p>
            <a:pPr marL="0" lvl="0" defTabSz="457200"/>
            <a:r>
              <a:rPr kumimoji="1" lang="ja-JP" altLang="en-US"/>
              <a:t>マスター テキストの書式設定</a:t>
            </a:r>
          </a:p>
        </p:txBody>
      </p:sp>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4" y="2838996"/>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dirty="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dirty="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dirty="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3" name="Date Placeholder 1">
            <a:extLst>
              <a:ext uri="{FF2B5EF4-FFF2-40B4-BE49-F238E27FC236}">
                <a16:creationId xmlns:a16="http://schemas.microsoft.com/office/drawing/2014/main" id="{B4AD2287-6E3C-6647-80BD-596F7E84AFCC}"/>
              </a:ext>
            </a:extLst>
          </p:cNvPr>
          <p:cNvSpPr>
            <a:spLocks noGrp="1"/>
          </p:cNvSpPr>
          <p:nvPr>
            <p:ph type="dt" sz="half" idx="10"/>
          </p:nvPr>
        </p:nvSpPr>
        <p:spPr>
          <a:xfrm>
            <a:off x="5620019" y="4878176"/>
            <a:ext cx="2228850" cy="365125"/>
          </a:xfrm>
        </p:spPr>
        <p:txBody>
          <a:bodyPr/>
          <a:lstStyle>
            <a:lvl1pPr algn="l">
              <a:defRPr/>
            </a:lvl1pPr>
          </a:lstStyle>
          <a:p>
            <a:endParaRPr lang="en-US" dirty="0"/>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377683" y="6469296"/>
            <a:ext cx="3757975"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0" y="1981200"/>
            <a:ext cx="9897010" cy="1904457"/>
          </a:xfrm>
        </p:spPr>
        <p:txBody>
          <a:bodyPr lIns="288000" tIns="180000" rIns="360000" bIns="72000" anchor="b"/>
          <a:lstStyle>
            <a:lvl1pPr>
              <a:defRPr sz="2400">
                <a:solidFill>
                  <a:schemeClr val="tx1"/>
                </a:solidFill>
              </a:defRPr>
            </a:lvl1pPr>
          </a:lstStyle>
          <a:p>
            <a:r>
              <a:rPr kumimoji="1" lang="ja-JP" altLang="en-US"/>
              <a:t>マスター タイトルの書式設定</a:t>
            </a:r>
            <a:endParaRPr kumimoji="1" lang="ja-JP" altLang="en-US" dirty="0"/>
          </a:p>
        </p:txBody>
      </p:sp>
      <p:sp>
        <p:nvSpPr>
          <p:cNvPr id="16" name="テキスト プレースホルダー 14">
            <a:extLst>
              <a:ext uri="{FF2B5EF4-FFF2-40B4-BE49-F238E27FC236}">
                <a16:creationId xmlns:a16="http://schemas.microsoft.com/office/drawing/2014/main" id="{D77FD104-BAAE-1E43-B733-8EE9CC9EC49D}"/>
              </a:ext>
            </a:extLst>
          </p:cNvPr>
          <p:cNvSpPr>
            <a:spLocks noGrp="1"/>
          </p:cNvSpPr>
          <p:nvPr>
            <p:ph type="body" sz="quarter" idx="13"/>
          </p:nvPr>
        </p:nvSpPr>
        <p:spPr>
          <a:xfrm>
            <a:off x="-9227" y="3901925"/>
            <a:ext cx="9924453" cy="412805"/>
          </a:xfrm>
        </p:spPr>
        <p:txBody>
          <a:bodyPr wrap="square" lIns="288000">
            <a:spAutoFit/>
          </a:bodyPr>
          <a:lstStyle>
            <a:lvl1pPr marL="0" indent="0">
              <a:buNone/>
              <a:defRPr lang="ja-JP" altLang="en-US" sz="1700" spc="150" smtClean="0">
                <a:solidFill>
                  <a:schemeClr val="bg1"/>
                </a:solidFill>
              </a:defRPr>
            </a:lvl1pPr>
            <a:lvl2pPr marL="228600" indent="0">
              <a:buNone/>
              <a:defRPr lang="ja-JP" altLang="en-US" sz="1700" smtClean="0">
                <a:solidFill>
                  <a:schemeClr val="bg1"/>
                </a:solidFill>
                <a:latin typeface="+mn-lt"/>
                <a:ea typeface="+mn-ea"/>
              </a:defRPr>
            </a:lvl2pPr>
            <a:lvl3pPr marL="685800" indent="0">
              <a:buNone/>
              <a:defRPr lang="ja-JP" altLang="en-US" sz="1700" smtClean="0">
                <a:solidFill>
                  <a:schemeClr val="bg1"/>
                </a:solidFill>
                <a:latin typeface="+mn-lt"/>
                <a:ea typeface="+mn-ea"/>
              </a:defRPr>
            </a:lvl3pPr>
            <a:lvl4pPr marL="1143000" indent="0">
              <a:buNone/>
              <a:defRPr lang="ja-JP" altLang="en-US" sz="1700" smtClean="0">
                <a:solidFill>
                  <a:schemeClr val="bg1"/>
                </a:solidFill>
                <a:latin typeface="+mn-lt"/>
                <a:ea typeface="+mn-ea"/>
              </a:defRPr>
            </a:lvl4pPr>
            <a:lvl5pPr marL="1600200" indent="0">
              <a:buNone/>
              <a:defRPr lang="ja-JP" altLang="en-US" sz="1700">
                <a:solidFill>
                  <a:schemeClr val="bg1"/>
                </a:solidFill>
                <a:latin typeface="+mn-lt"/>
                <a:ea typeface="+mn-ea"/>
              </a:defRPr>
            </a:lvl5pPr>
          </a:lstStyle>
          <a:p>
            <a:pPr marL="0" lvl="0" defTabSz="457200"/>
            <a:r>
              <a:rPr kumimoji="1" lang="ja-JP" altLang="en-US"/>
              <a:t>マスター テキストの書式設定</a:t>
            </a:r>
          </a:p>
        </p:txBody>
      </p:sp>
      <p:grpSp>
        <p:nvGrpSpPr>
          <p:cNvPr id="99" name="グループ化 98"/>
          <p:cNvGrpSpPr/>
          <p:nvPr userDrawn="1"/>
        </p:nvGrpSpPr>
        <p:grpSpPr>
          <a:xfrm>
            <a:off x="5638800" y="6379733"/>
            <a:ext cx="3851369" cy="173467"/>
            <a:chOff x="900632" y="1414463"/>
            <a:chExt cx="7938089" cy="357535"/>
          </a:xfrm>
          <a:solidFill>
            <a:schemeClr val="bg1">
              <a:alpha val="17000"/>
            </a:schemeClr>
          </a:solidFill>
        </p:grpSpPr>
        <p:sp>
          <p:nvSpPr>
            <p:cNvPr id="19"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5"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7"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9"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1"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3"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4"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5"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7"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0"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7"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8"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pic>
        <p:nvPicPr>
          <p:cNvPr id="2" name="図 1"/>
          <p:cNvPicPr>
            <a:picLocks noChangeAspect="1"/>
          </p:cNvPicPr>
          <p:nvPr userDrawn="1"/>
        </p:nvPicPr>
        <p:blipFill>
          <a:blip r:embed="rId2"/>
          <a:stretch>
            <a:fillRect/>
          </a:stretch>
        </p:blipFill>
        <p:spPr>
          <a:xfrm>
            <a:off x="5477173" y="317901"/>
            <a:ext cx="4017612" cy="585267"/>
          </a:xfrm>
          <a:prstGeom prst="rect">
            <a:avLst/>
          </a:prstGeom>
        </p:spPr>
      </p:pic>
    </p:spTree>
    <p:extLst>
      <p:ext uri="{BB962C8B-B14F-4D97-AF65-F5344CB8AC3E}">
        <p14:creationId xmlns:p14="http://schemas.microsoft.com/office/powerpoint/2010/main" val="51274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紙2">
    <p:spTree>
      <p:nvGrpSpPr>
        <p:cNvPr id="1" name=""/>
        <p:cNvGrpSpPr/>
        <p:nvPr/>
      </p:nvGrpSpPr>
      <p:grpSpPr>
        <a:xfrm>
          <a:off x="0" y="0"/>
          <a:ext cx="0" cy="0"/>
          <a:chOff x="0" y="0"/>
          <a:chExt cx="0" cy="0"/>
        </a:xfrm>
      </p:grpSpPr>
      <p:sp>
        <p:nvSpPr>
          <p:cNvPr id="17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7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2371426" y="3027"/>
            <a:ext cx="7543800" cy="6854973"/>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2362200" y="4042659"/>
            <a:ext cx="7534810" cy="412421"/>
          </a:xfrm>
        </p:spPr>
        <p:txBody>
          <a:bodyPr wrap="square" lIns="288000">
            <a:spAutoFit/>
          </a:bodyPr>
          <a:lstStyle>
            <a:lvl1pPr marL="0" indent="0">
              <a:spcAft>
                <a:spcPts val="400"/>
              </a:spcAft>
              <a:buNone/>
              <a:defRPr lang="ja-JP" altLang="en-US" sz="1600" spc="150" smtClean="0">
                <a:solidFill>
                  <a:schemeClr val="tx1"/>
                </a:solidFill>
              </a:defRPr>
            </a:lvl1pPr>
            <a:lvl2pPr marL="228600" indent="0">
              <a:spcAft>
                <a:spcPts val="400"/>
              </a:spcAft>
              <a:buNone/>
              <a:defRPr lang="ja-JP" altLang="en-US" sz="1600" smtClean="0">
                <a:solidFill>
                  <a:schemeClr val="tx1"/>
                </a:solidFill>
                <a:latin typeface="+mn-lt"/>
                <a:ea typeface="+mn-ea"/>
              </a:defRPr>
            </a:lvl2pPr>
            <a:lvl3pPr marL="685800" indent="0">
              <a:spcAft>
                <a:spcPts val="400"/>
              </a:spcAft>
              <a:buNone/>
              <a:defRPr lang="ja-JP" altLang="en-US" sz="1600" smtClean="0">
                <a:solidFill>
                  <a:schemeClr val="tx1"/>
                </a:solidFill>
                <a:latin typeface="+mn-lt"/>
                <a:ea typeface="+mn-ea"/>
              </a:defRPr>
            </a:lvl3pPr>
            <a:lvl4pPr marL="1143000" indent="0">
              <a:spcAft>
                <a:spcPts val="400"/>
              </a:spcAft>
              <a:buNone/>
              <a:defRPr lang="ja-JP" altLang="en-US" sz="1600" smtClean="0">
                <a:solidFill>
                  <a:schemeClr val="tx1"/>
                </a:solidFill>
                <a:latin typeface="+mn-lt"/>
                <a:ea typeface="+mn-ea"/>
              </a:defRPr>
            </a:lvl4pPr>
            <a:lvl5pPr marL="1600200" indent="0">
              <a:spcAft>
                <a:spcPts val="400"/>
              </a:spcAft>
              <a:buNone/>
              <a:defRPr lang="ja-JP" altLang="en-US" sz="1600">
                <a:solidFill>
                  <a:schemeClr val="tx1"/>
                </a:solidFill>
                <a:latin typeface="+mn-lt"/>
                <a:ea typeface="+mn-ea"/>
              </a:defRPr>
            </a:lvl5pPr>
          </a:lstStyle>
          <a:p>
            <a:pPr marL="0" lvl="0" defTabSz="457200"/>
            <a:r>
              <a:rPr kumimoji="1" lang="ja-JP" altLang="en-US"/>
              <a:t>マスター テキストの書式設定</a:t>
            </a:r>
          </a:p>
        </p:txBody>
      </p:sp>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4" y="2838996"/>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dirty="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dirty="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dirty="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4450710" y="6379365"/>
            <a:ext cx="3757975"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2362200" y="1447800"/>
            <a:ext cx="7534810" cy="2304191"/>
          </a:xfrm>
        </p:spPr>
        <p:txBody>
          <a:bodyPr lIns="288000" tIns="180000" rIns="360000" bIns="72000" anchor="b"/>
          <a:lstStyle>
            <a:lvl1pPr>
              <a:defRPr sz="2400">
                <a:solidFill>
                  <a:schemeClr val="tx1"/>
                </a:solidFill>
              </a:defRPr>
            </a:lvl1pPr>
          </a:lstStyle>
          <a:p>
            <a:r>
              <a:rPr kumimoji="1" lang="ja-JP" altLang="en-US"/>
              <a:t>マスター タイトルの書式設定</a:t>
            </a:r>
            <a:endParaRPr kumimoji="1" lang="ja-JP" altLang="en-US" dirty="0"/>
          </a:p>
        </p:txBody>
      </p:sp>
      <p:grpSp>
        <p:nvGrpSpPr>
          <p:cNvPr id="89" name="グループ化 88"/>
          <p:cNvGrpSpPr/>
          <p:nvPr userDrawn="1"/>
        </p:nvGrpSpPr>
        <p:grpSpPr>
          <a:xfrm rot="16200000">
            <a:off x="-1117606" y="1574806"/>
            <a:ext cx="2819400" cy="126987"/>
            <a:chOff x="900632" y="1414463"/>
            <a:chExt cx="7938089" cy="357535"/>
          </a:xfrm>
          <a:solidFill>
            <a:schemeClr val="bg1">
              <a:alpha val="17000"/>
            </a:schemeClr>
          </a:solidFill>
        </p:grpSpPr>
        <p:sp>
          <p:nvSpPr>
            <p:cNvPr id="90"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7"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8"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9"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0"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1"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8"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9"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0"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1"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2"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3"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4"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5"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6"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7"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8"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9"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0"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1"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2"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3"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4"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5"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6"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7"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8"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9"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0"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1"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2"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3"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4"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5"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6"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7"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8"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9"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0"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1"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2"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3"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4"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5"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6"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7"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8"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9"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pic>
        <p:nvPicPr>
          <p:cNvPr id="3" name="図 2"/>
          <p:cNvPicPr>
            <a:picLocks noChangeAspect="1"/>
          </p:cNvPicPr>
          <p:nvPr userDrawn="1"/>
        </p:nvPicPr>
        <p:blipFill>
          <a:blip r:embed="rId2"/>
          <a:stretch>
            <a:fillRect/>
          </a:stretch>
        </p:blipFill>
        <p:spPr>
          <a:xfrm>
            <a:off x="8505089" y="5715000"/>
            <a:ext cx="1176630" cy="1005927"/>
          </a:xfrm>
          <a:prstGeom prst="rect">
            <a:avLst/>
          </a:prstGeom>
        </p:spPr>
      </p:pic>
      <p:pic>
        <p:nvPicPr>
          <p:cNvPr id="4" name="図 3"/>
          <p:cNvPicPr>
            <a:picLocks noChangeAspect="1"/>
          </p:cNvPicPr>
          <p:nvPr userDrawn="1"/>
        </p:nvPicPr>
        <p:blipFill>
          <a:blip r:embed="rId3"/>
          <a:stretch>
            <a:fillRect/>
          </a:stretch>
        </p:blipFill>
        <p:spPr>
          <a:xfrm>
            <a:off x="5715000" y="6469296"/>
            <a:ext cx="3810330" cy="176799"/>
          </a:xfrm>
          <a:prstGeom prst="rect">
            <a:avLst/>
          </a:prstGeom>
        </p:spPr>
      </p:pic>
    </p:spTree>
    <p:extLst>
      <p:ext uri="{BB962C8B-B14F-4D97-AF65-F5344CB8AC3E}">
        <p14:creationId xmlns:p14="http://schemas.microsoft.com/office/powerpoint/2010/main" val="324119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中扉・目次1">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endParaRPr kumimoji="1" lang="ja-JP" altLang="en-US" dirty="0"/>
          </a:p>
        </p:txBody>
      </p:sp>
      <p:grpSp>
        <p:nvGrpSpPr>
          <p:cNvPr id="153" name="グループ化 152"/>
          <p:cNvGrpSpPr/>
          <p:nvPr userDrawn="1"/>
        </p:nvGrpSpPr>
        <p:grpSpPr>
          <a:xfrm rot="16200000">
            <a:off x="-1117606" y="1574806"/>
            <a:ext cx="2819400" cy="126987"/>
            <a:chOff x="900632" y="1414463"/>
            <a:chExt cx="7938089" cy="357535"/>
          </a:xfrm>
          <a:solidFill>
            <a:schemeClr val="bg1">
              <a:alpha val="17000"/>
            </a:schemeClr>
          </a:solidFill>
        </p:grpSpPr>
        <p:sp>
          <p:nvSpPr>
            <p:cNvPr id="154"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5"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6"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7"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8"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9"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0"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1"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2"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3"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4"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5"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6"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7"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8"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9"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0"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1"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2"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3"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4"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5"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6"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7"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8"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9"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0"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1"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2"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3"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4"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5"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6"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7"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8"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9"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5"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6"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7"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8"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9"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6"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0"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1"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2"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3"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4"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5"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6"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7"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8"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9"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0"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1"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2"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3"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89"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pic>
        <p:nvPicPr>
          <p:cNvPr id="2" name="図 1"/>
          <p:cNvPicPr>
            <a:picLocks noChangeAspect="1"/>
          </p:cNvPicPr>
          <p:nvPr userDrawn="1"/>
        </p:nvPicPr>
        <p:blipFill>
          <a:blip r:embed="rId2"/>
          <a:stretch>
            <a:fillRect/>
          </a:stretch>
        </p:blipFill>
        <p:spPr>
          <a:xfrm>
            <a:off x="8505089" y="5715000"/>
            <a:ext cx="1176630" cy="1005927"/>
          </a:xfrm>
          <a:prstGeom prst="rect">
            <a:avLst/>
          </a:prstGeom>
        </p:spPr>
      </p:pic>
    </p:spTree>
    <p:extLst>
      <p:ext uri="{BB962C8B-B14F-4D97-AF65-F5344CB8AC3E}">
        <p14:creationId xmlns:p14="http://schemas.microsoft.com/office/powerpoint/2010/main" val="3678149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9893538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18">
            <a:extLst>
              <a:ext uri="{FF2B5EF4-FFF2-40B4-BE49-F238E27FC236}">
                <a16:creationId xmlns:a16="http://schemas.microsoft.com/office/drawing/2014/main" id="{E4D6BB78-A7D9-FC41-85DD-4C3721700E4E}"/>
              </a:ext>
            </a:extLst>
          </p:cNvPr>
          <p:cNvSpPr>
            <a:spLocks noGrp="1"/>
          </p:cNvSpPr>
          <p:nvPr>
            <p:ph type="title"/>
          </p:nvPr>
        </p:nvSpPr>
        <p:spPr>
          <a:xfrm>
            <a:off x="0" y="-1"/>
            <a:ext cx="9906000" cy="461687"/>
          </a:xfrm>
        </p:spPr>
        <p:txBody>
          <a:bodyPr/>
          <a:lstStyle/>
          <a:p>
            <a:r>
              <a:rPr lang="ja-JP" altLang="en-US" dirty="0" smtClean="0"/>
              <a:t>施設内</a:t>
            </a:r>
            <a:r>
              <a:rPr lang="ja-JP" altLang="en-US" dirty="0"/>
              <a:t>療養を行う介護施設等への更</a:t>
            </a:r>
            <a:r>
              <a:rPr lang="ja-JP" altLang="en-US" dirty="0" smtClean="0"/>
              <a:t>なる追加補助について</a:t>
            </a:r>
            <a:endParaRPr lang="ja-JP" altLang="en-US" dirty="0"/>
          </a:p>
        </p:txBody>
      </p:sp>
      <p:sp>
        <p:nvSpPr>
          <p:cNvPr id="2" name="正方形/長方形 1"/>
          <p:cNvSpPr/>
          <p:nvPr/>
        </p:nvSpPr>
        <p:spPr>
          <a:xfrm>
            <a:off x="0" y="404664"/>
            <a:ext cx="9906000" cy="4343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smtClean="0">
              <a:solidFill>
                <a:sysClr val="windowText" lastClr="000000"/>
              </a:solidFill>
            </a:endParaRPr>
          </a:p>
        </p:txBody>
      </p:sp>
      <p:sp>
        <p:nvSpPr>
          <p:cNvPr id="8" name="正方形/長方形 7">
            <a:extLst>
              <a:ext uri="{FF2B5EF4-FFF2-40B4-BE49-F238E27FC236}">
                <a16:creationId xmlns:a16="http://schemas.microsoft.com/office/drawing/2014/main" id="{A889522F-FA51-F14C-BAA2-ADEAB79DDF80}"/>
              </a:ext>
            </a:extLst>
          </p:cNvPr>
          <p:cNvSpPr/>
          <p:nvPr/>
        </p:nvSpPr>
        <p:spPr>
          <a:xfrm>
            <a:off x="97328" y="476671"/>
            <a:ext cx="9711344" cy="1080121"/>
          </a:xfrm>
          <a:prstGeom prst="rect">
            <a:avLst/>
          </a:prstGeom>
          <a:noFill/>
          <a:ln w="25400" cap="rnd">
            <a:solidFill>
              <a:schemeClr val="tx2"/>
            </a:solidFill>
            <a:prstDash val="solid"/>
            <a:bevel/>
          </a:ln>
        </p:spPr>
        <p:style>
          <a:lnRef idx="2">
            <a:schemeClr val="accent1">
              <a:shade val="50000"/>
            </a:schemeClr>
          </a:lnRef>
          <a:fillRef idx="1">
            <a:schemeClr val="accent1"/>
          </a:fillRef>
          <a:effectRef idx="0">
            <a:schemeClr val="accent1"/>
          </a:effectRef>
          <a:fontRef idx="minor">
            <a:schemeClr val="lt1"/>
          </a:fontRef>
        </p:style>
        <p:txBody>
          <a:bodyPr lIns="288000" tIns="180000" rIns="144000" bIns="180000" rtlCol="0" anchor="t"/>
          <a:lstStyle/>
          <a:p>
            <a:pPr marL="179388" indent="-179388" defTabSz="457200">
              <a:buClr>
                <a:srgbClr val="103185"/>
              </a:buClr>
              <a:defRPr/>
            </a:pPr>
            <a:r>
              <a:rPr lang="ja-JP" altLang="ja-JP" sz="1300" kern="100" dirty="0">
                <a:solidFill>
                  <a:prstClr val="black"/>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300" kern="100" dirty="0">
                <a:solidFill>
                  <a:prstClr val="black"/>
                </a:solidFill>
                <a:latin typeface="游ゴシック" panose="020B0400000000000000" pitchFamily="50" charset="-128"/>
                <a:ea typeface="游ゴシック" panose="020B0400000000000000" pitchFamily="50" charset="-128"/>
                <a:cs typeface="Times New Roman" panose="02020603050405020304" pitchFamily="18" charset="0"/>
              </a:rPr>
              <a:t>　施設内で療養を行う介護施設等に対し、感染対策の徹底、療養の質及び体制の確保等を行うことができるよう、更なる支援を行う。 </a:t>
            </a:r>
            <a:endParaRPr lang="en-US" altLang="ja-JP" sz="1300" dirty="0" smtClean="0">
              <a:solidFill>
                <a:srgbClr val="000000"/>
              </a:solidFill>
              <a:latin typeface="游ゴシック" panose="020B0400000000000000" pitchFamily="50" charset="-128"/>
              <a:ea typeface="游ゴシック" panose="020B0400000000000000" pitchFamily="50" charset="-128"/>
            </a:endParaRPr>
          </a:p>
          <a:p>
            <a:pPr marL="179388" lvl="0" indent="-179388" defTabSz="457200">
              <a:buClr>
                <a:srgbClr val="103185"/>
              </a:buClr>
              <a:defRPr/>
            </a:pPr>
            <a:r>
              <a:rPr lang="ja-JP" altLang="en-US" sz="1300" dirty="0" smtClean="0">
                <a:solidFill>
                  <a:srgbClr val="000000"/>
                </a:solidFill>
                <a:latin typeface="游ゴシック" panose="020B0400000000000000" pitchFamily="50" charset="-128"/>
                <a:ea typeface="游ゴシック" panose="020B0400000000000000" pitchFamily="50" charset="-128"/>
              </a:rPr>
              <a:t>○　</a:t>
            </a:r>
            <a:r>
              <a:rPr lang="ja-JP" altLang="en-US" sz="1300" u="sng" dirty="0" smtClean="0">
                <a:solidFill>
                  <a:srgbClr val="FF0000"/>
                </a:solidFill>
                <a:latin typeface="游ゴシック" panose="020B0400000000000000" pitchFamily="50" charset="-128"/>
                <a:ea typeface="游ゴシック" panose="020B0400000000000000" pitchFamily="50" charset="-128"/>
              </a:rPr>
              <a:t>病床</a:t>
            </a:r>
            <a:r>
              <a:rPr lang="ja-JP" altLang="en-US" sz="1300" u="sng" dirty="0">
                <a:solidFill>
                  <a:srgbClr val="FF0000"/>
                </a:solidFill>
                <a:latin typeface="游ゴシック" panose="020B0400000000000000" pitchFamily="50" charset="-128"/>
                <a:ea typeface="游ゴシック" panose="020B0400000000000000" pitchFamily="50" charset="-128"/>
              </a:rPr>
              <a:t>のひっ迫等により比較的重症な施設内療養者が多く生じると考えられるまん延防止等重点措置区域等において、施設内療養を行う高齢者施設等への追加</a:t>
            </a:r>
            <a:r>
              <a:rPr lang="ja-JP" altLang="en-US" sz="1300" u="sng" dirty="0" smtClean="0">
                <a:solidFill>
                  <a:srgbClr val="FF0000"/>
                </a:solidFill>
                <a:latin typeface="游ゴシック" panose="020B0400000000000000" pitchFamily="50" charset="-128"/>
                <a:ea typeface="游ゴシック" panose="020B0400000000000000" pitchFamily="50" charset="-128"/>
              </a:rPr>
              <a:t>補助を</a:t>
            </a:r>
            <a:r>
              <a:rPr lang="ja-JP" altLang="en-US" sz="1300" u="sng" dirty="0">
                <a:solidFill>
                  <a:srgbClr val="FF0000"/>
                </a:solidFill>
                <a:latin typeface="游ゴシック" panose="020B0400000000000000" pitchFamily="50" charset="-128"/>
                <a:ea typeface="游ゴシック" panose="020B0400000000000000" pitchFamily="50" charset="-128"/>
              </a:rPr>
              <a:t>行う。</a:t>
            </a:r>
          </a:p>
        </p:txBody>
      </p:sp>
      <p:graphicFrame>
        <p:nvGraphicFramePr>
          <p:cNvPr id="11" name="表 10"/>
          <p:cNvGraphicFramePr>
            <a:graphicFrameLocks noGrp="1"/>
          </p:cNvGraphicFramePr>
          <p:nvPr>
            <p:extLst>
              <p:ext uri="{D42A27DB-BD31-4B8C-83A1-F6EECF244321}">
                <p14:modId xmlns:p14="http://schemas.microsoft.com/office/powerpoint/2010/main" val="3834836694"/>
              </p:ext>
            </p:extLst>
          </p:nvPr>
        </p:nvGraphicFramePr>
        <p:xfrm>
          <a:off x="272480" y="1677741"/>
          <a:ext cx="9343226" cy="5063627"/>
        </p:xfrm>
        <a:graphic>
          <a:graphicData uri="http://schemas.openxmlformats.org/drawingml/2006/table">
            <a:tbl>
              <a:tblPr firstRow="1" bandRow="1">
                <a:tableStyleId>{5C22544A-7EE6-4342-B048-85BDC9FD1C3A}</a:tableStyleId>
              </a:tblPr>
              <a:tblGrid>
                <a:gridCol w="1386885">
                  <a:extLst>
                    <a:ext uri="{9D8B030D-6E8A-4147-A177-3AD203B41FA5}">
                      <a16:colId xmlns:a16="http://schemas.microsoft.com/office/drawing/2014/main" val="3303512608"/>
                    </a:ext>
                  </a:extLst>
                </a:gridCol>
                <a:gridCol w="7956341">
                  <a:extLst>
                    <a:ext uri="{9D8B030D-6E8A-4147-A177-3AD203B41FA5}">
                      <a16:colId xmlns:a16="http://schemas.microsoft.com/office/drawing/2014/main" val="373459660"/>
                    </a:ext>
                  </a:extLst>
                </a:gridCol>
              </a:tblGrid>
              <a:tr h="200525">
                <a:tc gridSpan="2">
                  <a:txBody>
                    <a:bodyPr/>
                    <a:lstStyle/>
                    <a:p>
                      <a:pPr algn="ctr"/>
                      <a:endParaRPr kumimoji="1" lang="ja-JP" altLang="en-US" sz="800" dirty="0">
                        <a:latin typeface="游ゴシック" panose="020B0400000000000000" pitchFamily="50" charset="-128"/>
                        <a:ea typeface="游ゴシック" panose="020B0400000000000000" pitchFamily="50" charset="-128"/>
                      </a:endParaRPr>
                    </a:p>
                  </a:txBody>
                  <a:tcPr marL="84406" marR="84406" marT="42203" marB="42203"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pPr algn="ctr"/>
                      <a:endParaRPr kumimoji="1" lang="ja-JP" altLang="en-US" sz="1400"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3686740523"/>
                  </a:ext>
                </a:extLst>
              </a:tr>
              <a:tr h="1328375">
                <a:tc>
                  <a:txBody>
                    <a:bodyPr/>
                    <a:lstStyle/>
                    <a:p>
                      <a:pPr algn="ctr"/>
                      <a:r>
                        <a:rPr kumimoji="1" lang="ja-JP" altLang="en-US" sz="1200" dirty="0">
                          <a:latin typeface="游ゴシック" panose="020B0400000000000000" pitchFamily="50" charset="-128"/>
                          <a:ea typeface="游ゴシック" panose="020B0400000000000000" pitchFamily="50" charset="-128"/>
                        </a:rPr>
                        <a:t>補助概要</a:t>
                      </a:r>
                    </a:p>
                  </a:txBody>
                  <a:tcPr marL="84406" marR="84406" marT="42203" marB="42203"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174625" marR="0" lvl="0" indent="-174625" algn="l" defTabSz="990570" rtl="0" eaLnBrk="1" fontAlgn="auto" latinLnBrk="0" hangingPunct="1">
                        <a:lnSpc>
                          <a:spcPct val="100000"/>
                        </a:lnSpc>
                        <a:spcBef>
                          <a:spcPts val="0"/>
                        </a:spcBef>
                        <a:spcAft>
                          <a:spcPts val="0"/>
                        </a:spcAft>
                        <a:buClrTx/>
                        <a:buSzTx/>
                        <a:buFontTx/>
                        <a:buNone/>
                        <a:tabLst>
                          <a:tab pos="2508250" algn="l"/>
                        </a:tabLst>
                        <a:defRPr/>
                      </a:pPr>
                      <a:r>
                        <a:rPr kumimoji="1" lang="ja-JP" altLang="en-US" sz="1200" dirty="0">
                          <a:latin typeface="游ゴシック" panose="020B0400000000000000" pitchFamily="50" charset="-128"/>
                          <a:ea typeface="游ゴシック" panose="020B0400000000000000" pitchFamily="50" charset="-128"/>
                        </a:rPr>
                        <a:t>○　</a:t>
                      </a:r>
                      <a:r>
                        <a:rPr kumimoji="1" lang="ja-JP" altLang="en-US" sz="1200" dirty="0">
                          <a:solidFill>
                            <a:schemeClr val="tx1"/>
                          </a:solidFill>
                          <a:latin typeface="游ゴシック" panose="020B0400000000000000" pitchFamily="50" charset="-128"/>
                          <a:ea typeface="游ゴシック" panose="020B0400000000000000" pitchFamily="50" charset="-128"/>
                        </a:rPr>
                        <a:t>病床ひっ迫等により、</a:t>
                      </a:r>
                      <a:r>
                        <a:rPr kumimoji="1" lang="ja-JP" altLang="en-US" sz="1200" u="none" dirty="0">
                          <a:latin typeface="游ゴシック" panose="020B0400000000000000" pitchFamily="50" charset="-128"/>
                          <a:ea typeface="游ゴシック" panose="020B0400000000000000" pitchFamily="50" charset="-128"/>
                        </a:rPr>
                        <a:t>施設内療養を行う介護施設等に対して、通常のサービス提供では想定されない感染対策の徹底等を行う</a:t>
                      </a:r>
                      <a:r>
                        <a:rPr kumimoji="1" lang="ja-JP" altLang="en-US" sz="1200" u="none" dirty="0">
                          <a:solidFill>
                            <a:schemeClr val="tx1"/>
                          </a:solidFill>
                          <a:latin typeface="游ゴシック" panose="020B0400000000000000" pitchFamily="50" charset="-128"/>
                          <a:ea typeface="游ゴシック" panose="020B0400000000000000" pitchFamily="50" charset="-128"/>
                        </a:rPr>
                        <a:t>とともに、療養の質及び体制の確保を支援する観点から、施設において必要となる追加的な手間（</a:t>
                      </a:r>
                      <a:r>
                        <a:rPr kumimoji="1" lang="en-US" altLang="ja-JP" sz="1200" u="none" dirty="0">
                          <a:solidFill>
                            <a:schemeClr val="tx1"/>
                          </a:solidFill>
                          <a:latin typeface="游ゴシック" panose="020B0400000000000000" pitchFamily="50" charset="-128"/>
                          <a:ea typeface="游ゴシック" panose="020B0400000000000000" pitchFamily="50" charset="-128"/>
                        </a:rPr>
                        <a:t>※</a:t>
                      </a:r>
                      <a:r>
                        <a:rPr kumimoji="1" lang="ja-JP" altLang="en-US" sz="1200" u="none" dirty="0">
                          <a:solidFill>
                            <a:schemeClr val="tx1"/>
                          </a:solidFill>
                          <a:latin typeface="游ゴシック" panose="020B0400000000000000" pitchFamily="50" charset="-128"/>
                          <a:ea typeface="游ゴシック" panose="020B0400000000000000" pitchFamily="50" charset="-128"/>
                        </a:rPr>
                        <a:t>）について、療養者毎に要するかかり増し費用とみなし、従来の経費支援に加え、新たに補助を行う。 </a:t>
                      </a:r>
                      <a:endParaRPr kumimoji="1" lang="en-US" altLang="ja-JP" sz="1200" u="none" dirty="0">
                        <a:solidFill>
                          <a:schemeClr val="tx1"/>
                        </a:solidFill>
                        <a:latin typeface="游ゴシック" panose="020B0400000000000000" pitchFamily="50" charset="-128"/>
                        <a:ea typeface="游ゴシック" panose="020B0400000000000000" pitchFamily="50" charset="-128"/>
                      </a:endParaRPr>
                    </a:p>
                    <a:p>
                      <a:pPr marL="174625" marR="0" lvl="0" indent="-174625" algn="l" defTabSz="990570" rtl="0" eaLnBrk="1" fontAlgn="auto" latinLnBrk="0" hangingPunct="1">
                        <a:lnSpc>
                          <a:spcPct val="100000"/>
                        </a:lnSpc>
                        <a:spcBef>
                          <a:spcPts val="0"/>
                        </a:spcBef>
                        <a:spcAft>
                          <a:spcPts val="0"/>
                        </a:spcAft>
                        <a:buClrTx/>
                        <a:buSzTx/>
                        <a:buFontTx/>
                        <a:buNone/>
                        <a:tabLst/>
                        <a:defRPr/>
                      </a:pPr>
                      <a:endParaRPr kumimoji="1" lang="en-US" altLang="ja-JP" sz="1200" dirty="0">
                        <a:latin typeface="游ゴシック" panose="020B0400000000000000" pitchFamily="50" charset="-128"/>
                        <a:ea typeface="游ゴシック" panose="020B0400000000000000" pitchFamily="50" charset="-128"/>
                      </a:endParaRPr>
                    </a:p>
                    <a:p>
                      <a:pPr marL="174625" marR="0" lvl="0" indent="-174625" algn="l" defTabSz="990570" rtl="0" eaLnBrk="1" fontAlgn="auto" latinLnBrk="0" hangingPunct="1">
                        <a:lnSpc>
                          <a:spcPct val="100000"/>
                        </a:lnSpc>
                        <a:spcBef>
                          <a:spcPts val="0"/>
                        </a:spcBef>
                        <a:spcAft>
                          <a:spcPts val="0"/>
                        </a:spcAft>
                        <a:buClrTx/>
                        <a:buSzTx/>
                        <a:buFontTx/>
                        <a:buNone/>
                        <a:tabLst/>
                        <a:defRPr/>
                      </a:pPr>
                      <a:endParaRPr kumimoji="1" lang="en-US" altLang="ja-JP" sz="1200" dirty="0">
                        <a:latin typeface="游ゴシック" panose="020B0400000000000000" pitchFamily="50" charset="-128"/>
                        <a:ea typeface="游ゴシック" panose="020B0400000000000000" pitchFamily="50" charset="-128"/>
                      </a:endParaRPr>
                    </a:p>
                    <a:p>
                      <a:pPr marL="174625" marR="0" lvl="0" indent="-174625" algn="l" defTabSz="990570" rtl="0" eaLnBrk="1" fontAlgn="auto" latinLnBrk="0" hangingPunct="1">
                        <a:lnSpc>
                          <a:spcPct val="100000"/>
                        </a:lnSpc>
                        <a:spcBef>
                          <a:spcPts val="0"/>
                        </a:spcBef>
                        <a:spcAft>
                          <a:spcPts val="0"/>
                        </a:spcAft>
                        <a:buClrTx/>
                        <a:buSzTx/>
                        <a:buFontTx/>
                        <a:buNone/>
                        <a:tabLst/>
                        <a:defRPr/>
                      </a:pPr>
                      <a:endParaRPr kumimoji="1" lang="en-US" altLang="ja-JP" sz="1200" dirty="0">
                        <a:latin typeface="游ゴシック" panose="020B0400000000000000" pitchFamily="50" charset="-128"/>
                        <a:ea typeface="游ゴシック" panose="020B0400000000000000" pitchFamily="50" charset="-128"/>
                      </a:endParaRPr>
                    </a:p>
                  </a:txBody>
                  <a:tcPr marL="84406" marR="84406" marT="42203" marB="42203"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593617716"/>
                  </a:ext>
                </a:extLst>
              </a:tr>
              <a:tr h="2422251">
                <a:tc>
                  <a:txBody>
                    <a:bodyPr/>
                    <a:lstStyle/>
                    <a:p>
                      <a:pPr algn="ctr"/>
                      <a:r>
                        <a:rPr kumimoji="1" lang="ja-JP" altLang="en-US" sz="1200" dirty="0">
                          <a:latin typeface="游ゴシック" panose="020B0400000000000000" pitchFamily="50" charset="-128"/>
                          <a:ea typeface="游ゴシック" panose="020B0400000000000000" pitchFamily="50" charset="-128"/>
                        </a:rPr>
                        <a:t>補助額</a:t>
                      </a:r>
                    </a:p>
                  </a:txBody>
                  <a:tcPr marL="84406" marR="84406" marT="42203" marB="42203"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latin typeface="游ゴシック" panose="020B0400000000000000" pitchFamily="50" charset="-128"/>
                          <a:ea typeface="游ゴシック" panose="020B0400000000000000" pitchFamily="50" charset="-128"/>
                        </a:rPr>
                        <a:t>○　</a:t>
                      </a:r>
                      <a:r>
                        <a:rPr kumimoji="1" lang="ja-JP" altLang="en-US" sz="1200" u="sng" dirty="0">
                          <a:latin typeface="游ゴシック" panose="020B0400000000000000" pitchFamily="50" charset="-128"/>
                          <a:ea typeface="游ゴシック" panose="020B0400000000000000" pitchFamily="50" charset="-128"/>
                        </a:rPr>
                        <a:t>施設内療養者１名</a:t>
                      </a:r>
                      <a:r>
                        <a:rPr kumimoji="1" lang="ja-JP" altLang="en-US" sz="1200" u="none" dirty="0">
                          <a:latin typeface="游ゴシック" panose="020B0400000000000000" pitchFamily="50" charset="-128"/>
                          <a:ea typeface="游ゴシック" panose="020B0400000000000000" pitchFamily="50" charset="-128"/>
                        </a:rPr>
                        <a:t>につき、</a:t>
                      </a:r>
                      <a:r>
                        <a:rPr kumimoji="1" lang="en-US" altLang="ja-JP" sz="1200" u="sng" dirty="0">
                          <a:latin typeface="游ゴシック" panose="020B0400000000000000" pitchFamily="50" charset="-128"/>
                          <a:ea typeface="游ゴシック" panose="020B0400000000000000" pitchFamily="50" charset="-128"/>
                        </a:rPr>
                        <a:t>15</a:t>
                      </a:r>
                      <a:r>
                        <a:rPr kumimoji="1" lang="ja-JP" altLang="en-US" sz="1200" u="sng" dirty="0">
                          <a:latin typeface="游ゴシック" panose="020B0400000000000000" pitchFamily="50" charset="-128"/>
                          <a:ea typeface="游ゴシック" panose="020B0400000000000000" pitchFamily="50" charset="-128"/>
                        </a:rPr>
                        <a:t>万円</a:t>
                      </a:r>
                      <a:endParaRPr kumimoji="1" lang="en-US" altLang="ja-JP" sz="1200" u="sng"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　（</a:t>
                      </a:r>
                      <a:r>
                        <a:rPr kumimoji="1" lang="en-US" altLang="ja-JP" sz="1200" dirty="0">
                          <a:latin typeface="游ゴシック" panose="020B0400000000000000" pitchFamily="50" charset="-128"/>
                          <a:ea typeface="游ゴシック" panose="020B0400000000000000" pitchFamily="50" charset="-128"/>
                        </a:rPr>
                        <a:t>15</a:t>
                      </a:r>
                      <a:r>
                        <a:rPr kumimoji="1" lang="ja-JP" altLang="en-US" sz="1200" dirty="0">
                          <a:latin typeface="游ゴシック" panose="020B0400000000000000" pitchFamily="50" charset="-128"/>
                          <a:ea typeface="游ゴシック" panose="020B0400000000000000" pitchFamily="50" charset="-128"/>
                        </a:rPr>
                        <a:t>日以内に入院した場合は、施設内療養期間に応じ１万円／日を日割り補助）</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solidFill>
                            <a:srgbClr val="FF0000"/>
                          </a:solidFill>
                          <a:latin typeface="游ゴシック" panose="020B0400000000000000" pitchFamily="50" charset="-128"/>
                          <a:ea typeface="游ゴシック" panose="020B0400000000000000" pitchFamily="50" charset="-128"/>
                        </a:rPr>
                        <a:t>○　</a:t>
                      </a:r>
                      <a:r>
                        <a:rPr kumimoji="1" lang="ja-JP" altLang="en-US" sz="1200" u="sng" dirty="0" smtClean="0">
                          <a:solidFill>
                            <a:srgbClr val="FF0000"/>
                          </a:solidFill>
                          <a:latin typeface="游ゴシック" panose="020B0400000000000000" pitchFamily="50" charset="-128"/>
                          <a:ea typeface="游ゴシック" panose="020B0400000000000000" pitchFamily="50" charset="-128"/>
                        </a:rPr>
                        <a:t>まん延防止等重点措置区域等の施設等であって療養者数が一定数を超える場合</a:t>
                      </a:r>
                      <a:r>
                        <a:rPr kumimoji="1" lang="en-US" altLang="ja-JP" sz="1200" u="sng" dirty="0" smtClean="0">
                          <a:solidFill>
                            <a:srgbClr val="FF0000"/>
                          </a:solidFill>
                          <a:latin typeface="游ゴシック" panose="020B0400000000000000" pitchFamily="50" charset="-128"/>
                          <a:ea typeface="游ゴシック" panose="020B0400000000000000" pitchFamily="50" charset="-128"/>
                        </a:rPr>
                        <a:t>(※</a:t>
                      </a:r>
                      <a:r>
                        <a:rPr kumimoji="1" lang="ja-JP" altLang="en-US" sz="1200" u="sng" dirty="0" smtClean="0">
                          <a:solidFill>
                            <a:srgbClr val="FF0000"/>
                          </a:solidFill>
                          <a:latin typeface="游ゴシック" panose="020B0400000000000000" pitchFamily="50" charset="-128"/>
                          <a:ea typeface="游ゴシック" panose="020B0400000000000000" pitchFamily="50" charset="-128"/>
                        </a:rPr>
                        <a:t>１</a:t>
                      </a:r>
                      <a:r>
                        <a:rPr kumimoji="1" lang="en-US" altLang="ja-JP" sz="1200" u="sng" dirty="0" smtClean="0">
                          <a:solidFill>
                            <a:srgbClr val="FF0000"/>
                          </a:solidFill>
                          <a:latin typeface="游ゴシック" panose="020B0400000000000000" pitchFamily="50" charset="-128"/>
                          <a:ea typeface="游ゴシック" panose="020B0400000000000000" pitchFamily="50" charset="-128"/>
                        </a:rPr>
                        <a:t>)</a:t>
                      </a:r>
                      <a:r>
                        <a:rPr kumimoji="1" lang="ja-JP" altLang="en-US" sz="1200" u="sng" dirty="0" smtClean="0">
                          <a:solidFill>
                            <a:srgbClr val="FF0000"/>
                          </a:solidFill>
                          <a:latin typeface="游ゴシック" panose="020B0400000000000000" pitchFamily="50" charset="-128"/>
                          <a:ea typeface="游ゴシック" panose="020B0400000000000000" pitchFamily="50" charset="-128"/>
                        </a:rPr>
                        <a:t>は、</a:t>
                      </a:r>
                    </a:p>
                    <a:p>
                      <a:r>
                        <a:rPr kumimoji="1" lang="ja-JP" altLang="en-US" sz="1200" u="none" dirty="0" smtClean="0">
                          <a:solidFill>
                            <a:srgbClr val="FF0000"/>
                          </a:solidFill>
                          <a:latin typeface="游ゴシック" panose="020B0400000000000000" pitchFamily="50" charset="-128"/>
                          <a:ea typeface="游ゴシック" panose="020B0400000000000000" pitchFamily="50" charset="-128"/>
                        </a:rPr>
                        <a:t>　　</a:t>
                      </a:r>
                      <a:r>
                        <a:rPr kumimoji="1" lang="ja-JP" altLang="en-US" sz="1200" u="sng" dirty="0" smtClean="0">
                          <a:solidFill>
                            <a:srgbClr val="FF0000"/>
                          </a:solidFill>
                          <a:latin typeface="游ゴシック" panose="020B0400000000000000" pitchFamily="50" charset="-128"/>
                          <a:ea typeface="游ゴシック" panose="020B0400000000000000" pitchFamily="50" charset="-128"/>
                        </a:rPr>
                        <a:t>施設内療養者１名につき１万円／日を追加補助（現行分とあわせて最大</a:t>
                      </a:r>
                      <a:r>
                        <a:rPr kumimoji="1" lang="en-US" altLang="ja-JP" sz="1200" u="sng" dirty="0" smtClean="0">
                          <a:solidFill>
                            <a:srgbClr val="FF0000"/>
                          </a:solidFill>
                          <a:latin typeface="游ゴシック" panose="020B0400000000000000" pitchFamily="50" charset="-128"/>
                          <a:ea typeface="游ゴシック" panose="020B0400000000000000" pitchFamily="50" charset="-128"/>
                        </a:rPr>
                        <a:t>30</a:t>
                      </a:r>
                      <a:r>
                        <a:rPr kumimoji="1" lang="ja-JP" altLang="en-US" sz="1200" u="sng" dirty="0" smtClean="0">
                          <a:solidFill>
                            <a:srgbClr val="FF0000"/>
                          </a:solidFill>
                          <a:latin typeface="游ゴシック" panose="020B0400000000000000" pitchFamily="50" charset="-128"/>
                          <a:ea typeface="游ゴシック" panose="020B0400000000000000" pitchFamily="50" charset="-128"/>
                        </a:rPr>
                        <a:t>万円）（</a:t>
                      </a:r>
                      <a:r>
                        <a:rPr kumimoji="1" lang="en-US" altLang="ja-JP" sz="1200" u="sng" dirty="0" smtClean="0">
                          <a:solidFill>
                            <a:srgbClr val="FF0000"/>
                          </a:solidFill>
                          <a:latin typeface="游ゴシック" panose="020B0400000000000000" pitchFamily="50" charset="-128"/>
                          <a:ea typeface="游ゴシック" panose="020B0400000000000000" pitchFamily="50" charset="-128"/>
                        </a:rPr>
                        <a:t>※</a:t>
                      </a:r>
                      <a:r>
                        <a:rPr kumimoji="1" lang="ja-JP" altLang="en-US" sz="1200" u="sng" dirty="0" smtClean="0">
                          <a:solidFill>
                            <a:srgbClr val="FF0000"/>
                          </a:solidFill>
                          <a:latin typeface="游ゴシック" panose="020B0400000000000000" pitchFamily="50" charset="-128"/>
                          <a:ea typeface="游ゴシック" panose="020B0400000000000000" pitchFamily="50" charset="-128"/>
                        </a:rPr>
                        <a:t>２）</a:t>
                      </a:r>
                    </a:p>
                    <a:p>
                      <a:pPr marL="719138" indent="-719138"/>
                      <a:r>
                        <a:rPr kumimoji="1" lang="ja-JP" altLang="en-US" sz="1100" u="none" dirty="0" smtClean="0">
                          <a:solidFill>
                            <a:srgbClr val="FF0000"/>
                          </a:solidFill>
                          <a:latin typeface="游ゴシック" panose="020B0400000000000000" pitchFamily="50" charset="-128"/>
                          <a:ea typeface="游ゴシック" panose="020B0400000000000000" pitchFamily="50" charset="-128"/>
                        </a:rPr>
                        <a:t>　</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a:t>
                      </a:r>
                      <a:r>
                        <a:rPr kumimoji="1" lang="en-US" altLang="ja-JP" sz="1100" u="sng" dirty="0" smtClean="0">
                          <a:solidFill>
                            <a:srgbClr val="FF0000"/>
                          </a:solidFill>
                          <a:latin typeface="游ゴシック" panose="020B0400000000000000" pitchFamily="50" charset="-128"/>
                          <a:ea typeface="游ゴシック" panose="020B0400000000000000" pitchFamily="50" charset="-128"/>
                        </a:rPr>
                        <a:t>※1</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）追加補助の要件：以下の①②いずれも満たす日について、施設内療養者*１名につき１万円／日を追加補助</a:t>
                      </a:r>
                    </a:p>
                    <a:p>
                      <a:pPr marL="1079500" indent="-360363"/>
                      <a:r>
                        <a:rPr kumimoji="1" lang="ja-JP" altLang="en-US" sz="1100" u="none" dirty="0" smtClean="0">
                          <a:solidFill>
                            <a:srgbClr val="FF0000"/>
                          </a:solidFill>
                          <a:latin typeface="游ゴシック" panose="020B0400000000000000" pitchFamily="50" charset="-128"/>
                          <a:ea typeface="游ゴシック" panose="020B0400000000000000" pitchFamily="50" charset="-128"/>
                        </a:rPr>
                        <a:t>　</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① 当該介護施設等が所在する区域において、緊急事態措置又はまん延防止等重点措置が適用されている期間中である。　</a:t>
                      </a:r>
                    </a:p>
                    <a:p>
                      <a:pPr marL="1079500" indent="-360363"/>
                      <a:r>
                        <a:rPr kumimoji="1" lang="ja-JP" altLang="en-US" sz="1100" u="none" baseline="0" dirty="0" smtClean="0">
                          <a:solidFill>
                            <a:srgbClr val="FF0000"/>
                          </a:solidFill>
                          <a:latin typeface="游ゴシック" panose="020B0400000000000000" pitchFamily="50" charset="-128"/>
                          <a:ea typeface="游ゴシック" panose="020B0400000000000000" pitchFamily="50" charset="-128"/>
                        </a:rPr>
                        <a:t>  </a:t>
                      </a:r>
                      <a:r>
                        <a:rPr kumimoji="1" lang="ja-JP" altLang="en-US" sz="1100" u="sng" baseline="0" dirty="0" smtClean="0">
                          <a:solidFill>
                            <a:srgbClr val="FF0000"/>
                          </a:solidFill>
                          <a:latin typeface="游ゴシック" panose="020B0400000000000000" pitchFamily="50" charset="-128"/>
                          <a:ea typeface="游ゴシック" panose="020B0400000000000000" pitchFamily="50" charset="-128"/>
                        </a:rPr>
                        <a:t> </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② 小規模施設等（定員</a:t>
                      </a:r>
                      <a:r>
                        <a:rPr kumimoji="1" lang="en-US" altLang="ja-JP" sz="1100" u="sng" dirty="0" smtClean="0">
                          <a:solidFill>
                            <a:srgbClr val="FF0000"/>
                          </a:solidFill>
                          <a:latin typeface="游ゴシック" panose="020B0400000000000000" pitchFamily="50" charset="-128"/>
                          <a:ea typeface="游ゴシック" panose="020B0400000000000000" pitchFamily="50" charset="-128"/>
                        </a:rPr>
                        <a:t>29</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人以下）にあっては施設内療養者*が２名以上、</a:t>
                      </a:r>
                    </a:p>
                    <a:p>
                      <a:pPr marL="1079500" indent="0"/>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大規模施設等（定員</a:t>
                      </a:r>
                      <a:r>
                        <a:rPr kumimoji="1" lang="en-US" altLang="ja-JP" sz="1100" u="sng" dirty="0" smtClean="0">
                          <a:solidFill>
                            <a:srgbClr val="FF0000"/>
                          </a:solidFill>
                          <a:latin typeface="游ゴシック" panose="020B0400000000000000" pitchFamily="50" charset="-128"/>
                          <a:ea typeface="游ゴシック" panose="020B0400000000000000" pitchFamily="50" charset="-128"/>
                        </a:rPr>
                        <a:t>30</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人以上）にあっては施設内療養者*が５名以上いる。      </a:t>
                      </a:r>
                    </a:p>
                    <a:p>
                      <a:pPr marL="1079500" indent="-360363"/>
                      <a:r>
                        <a:rPr kumimoji="1" lang="ja-JP" altLang="en-US" sz="1100" u="none" dirty="0" smtClean="0">
                          <a:solidFill>
                            <a:srgbClr val="FF0000"/>
                          </a:solidFill>
                          <a:latin typeface="游ゴシック" panose="020B0400000000000000" pitchFamily="50" charset="-128"/>
                          <a:ea typeface="游ゴシック" panose="020B0400000000000000" pitchFamily="50" charset="-128"/>
                        </a:rPr>
                        <a:t>      </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＊施設内療養者は発症後</a:t>
                      </a:r>
                      <a:r>
                        <a:rPr kumimoji="1" lang="en-US" altLang="ja-JP" sz="1100" u="sng" dirty="0" smtClean="0">
                          <a:solidFill>
                            <a:srgbClr val="FF0000"/>
                          </a:solidFill>
                          <a:latin typeface="游ゴシック" panose="020B0400000000000000" pitchFamily="50" charset="-128"/>
                          <a:ea typeface="游ゴシック" panose="020B0400000000000000" pitchFamily="50" charset="-128"/>
                        </a:rPr>
                        <a:t>15</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日以内の者とする。</a:t>
                      </a:r>
                    </a:p>
                    <a:p>
                      <a:pPr marL="539750" indent="-539750"/>
                      <a:r>
                        <a:rPr kumimoji="1" lang="ja-JP" altLang="en-US" sz="1100" dirty="0" smtClean="0">
                          <a:solidFill>
                            <a:srgbClr val="FF0000"/>
                          </a:solidFill>
                          <a:latin typeface="游ゴシック" panose="020B0400000000000000" pitchFamily="50" charset="-128"/>
                          <a:ea typeface="游ゴシック" panose="020B0400000000000000" pitchFamily="50" charset="-128"/>
                        </a:rPr>
                        <a:t> 　</a:t>
                      </a:r>
                      <a:r>
                        <a:rPr kumimoji="1" lang="en-US" altLang="ja-JP" sz="1100" u="sng" dirty="0" smtClean="0">
                          <a:solidFill>
                            <a:srgbClr val="FF0000"/>
                          </a:solidFill>
                          <a:latin typeface="游ゴシック" panose="020B0400000000000000" pitchFamily="50" charset="-128"/>
                          <a:ea typeface="游ゴシック" panose="020B0400000000000000" pitchFamily="50" charset="-128"/>
                        </a:rPr>
                        <a:t>(※2)  </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追加補助の限度額は、小規模施設等（定員</a:t>
                      </a:r>
                      <a:r>
                        <a:rPr kumimoji="1" lang="en-US" altLang="ja-JP" sz="1100" u="sng" dirty="0" smtClean="0">
                          <a:solidFill>
                            <a:srgbClr val="FF0000"/>
                          </a:solidFill>
                          <a:latin typeface="游ゴシック" panose="020B0400000000000000" pitchFamily="50" charset="-128"/>
                          <a:ea typeface="游ゴシック" panose="020B0400000000000000" pitchFamily="50" charset="-128"/>
                        </a:rPr>
                        <a:t>29</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人以下）は</a:t>
                      </a:r>
                      <a:r>
                        <a:rPr kumimoji="1" lang="en-US" altLang="ja-JP" sz="1100" u="sng" dirty="0" smtClean="0">
                          <a:solidFill>
                            <a:srgbClr val="FF0000"/>
                          </a:solidFill>
                          <a:latin typeface="游ゴシック" panose="020B0400000000000000" pitchFamily="50" charset="-128"/>
                          <a:ea typeface="游ゴシック" panose="020B0400000000000000" pitchFamily="50" charset="-128"/>
                        </a:rPr>
                        <a:t>200</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万円／施設、大規模施設等（定員</a:t>
                      </a:r>
                      <a:r>
                        <a:rPr kumimoji="1" lang="en-US" altLang="ja-JP" sz="1100" u="sng" dirty="0" smtClean="0">
                          <a:solidFill>
                            <a:srgbClr val="FF0000"/>
                          </a:solidFill>
                          <a:latin typeface="游ゴシック" panose="020B0400000000000000" pitchFamily="50" charset="-128"/>
                          <a:ea typeface="游ゴシック" panose="020B0400000000000000" pitchFamily="50" charset="-128"/>
                        </a:rPr>
                        <a:t>30</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人以上）は</a:t>
                      </a:r>
                      <a:r>
                        <a:rPr kumimoji="1" lang="en-US" altLang="ja-JP" sz="1100" u="sng" dirty="0" smtClean="0">
                          <a:solidFill>
                            <a:srgbClr val="FF0000"/>
                          </a:solidFill>
                          <a:latin typeface="游ゴシック" panose="020B0400000000000000" pitchFamily="50" charset="-128"/>
                          <a:ea typeface="游ゴシック" panose="020B0400000000000000" pitchFamily="50" charset="-128"/>
                        </a:rPr>
                        <a:t>500</a:t>
                      </a:r>
                      <a:r>
                        <a:rPr kumimoji="1" lang="ja-JP" altLang="en-US" sz="1100" u="sng" dirty="0" smtClean="0">
                          <a:solidFill>
                            <a:srgbClr val="FF0000"/>
                          </a:solidFill>
                          <a:latin typeface="游ゴシック" panose="020B0400000000000000" pitchFamily="50" charset="-128"/>
                          <a:ea typeface="游ゴシック" panose="020B0400000000000000" pitchFamily="50" charset="-128"/>
                        </a:rPr>
                        <a:t>万円／施設</a:t>
                      </a:r>
                      <a:r>
                        <a:rPr kumimoji="1" lang="ja-JP" altLang="en-US" sz="1100" u="sng" dirty="0">
                          <a:solidFill>
                            <a:srgbClr val="FF0000"/>
                          </a:solidFill>
                          <a:latin typeface="游ゴシック" panose="020B0400000000000000" pitchFamily="50" charset="-128"/>
                          <a:ea typeface="游ゴシック" panose="020B0400000000000000" pitchFamily="50" charset="-128"/>
                        </a:rPr>
                        <a:t>　</a:t>
                      </a:r>
                      <a:endParaRPr kumimoji="1" lang="en-US" altLang="ja-JP" sz="1100" u="sng" dirty="0" smtClean="0">
                        <a:solidFill>
                          <a:srgbClr val="FF0000"/>
                        </a:solidFill>
                        <a:latin typeface="游ゴシック" panose="020B0400000000000000" pitchFamily="50" charset="-128"/>
                        <a:ea typeface="游ゴシック" panose="020B0400000000000000" pitchFamily="50" charset="-128"/>
                      </a:endParaRPr>
                    </a:p>
                    <a:p>
                      <a:r>
                        <a:rPr kumimoji="1" lang="ja-JP" altLang="en-US" sz="1100" dirty="0" smtClean="0">
                          <a:latin typeface="游ゴシック" panose="020B0400000000000000" pitchFamily="50" charset="-128"/>
                          <a:ea typeface="游ゴシック" panose="020B0400000000000000" pitchFamily="50" charset="-128"/>
                        </a:rPr>
                        <a:t>注</a:t>
                      </a:r>
                      <a:r>
                        <a:rPr kumimoji="1" lang="ja-JP" altLang="en-US" sz="1100" dirty="0">
                          <a:latin typeface="游ゴシック" panose="020B0400000000000000" pitchFamily="50" charset="-128"/>
                          <a:ea typeface="游ゴシック" panose="020B0400000000000000" pitchFamily="50" charset="-128"/>
                        </a:rPr>
                        <a:t>　地域医療介護総合確保基金（介護従事者確保分）のかかり増し費用を助成する介護サービス事業所等のサービス提供体制確保事業の中で実施。（かかり増し費用のメニューに追加）</a:t>
                      </a:r>
                      <a:endParaRPr kumimoji="1" lang="en-US" altLang="ja-JP" sz="1100" dirty="0">
                        <a:latin typeface="游ゴシック" panose="020B0400000000000000" pitchFamily="50" charset="-128"/>
                        <a:ea typeface="游ゴシック" panose="020B0400000000000000" pitchFamily="50" charset="-128"/>
                      </a:endParaRPr>
                    </a:p>
                  </a:txBody>
                  <a:tcPr marL="84406" marR="84406" marT="42203" marB="42203"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0926393"/>
                  </a:ext>
                </a:extLst>
              </a:tr>
              <a:tr h="730124">
                <a:tc>
                  <a:txBody>
                    <a:bodyPr/>
                    <a:lstStyle/>
                    <a:p>
                      <a:pPr algn="ctr"/>
                      <a:r>
                        <a:rPr kumimoji="1" lang="ja-JP" altLang="en-US" sz="1200" dirty="0">
                          <a:latin typeface="游ゴシック" panose="020B0400000000000000" pitchFamily="50" charset="-128"/>
                          <a:ea typeface="游ゴシック" panose="020B0400000000000000" pitchFamily="50" charset="-128"/>
                        </a:rPr>
                        <a:t>対象サービス</a:t>
                      </a:r>
                    </a:p>
                  </a:txBody>
                  <a:tcPr marL="84406" marR="84406" marT="42203" marB="42203"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176213" indent="-176213"/>
                      <a:r>
                        <a:rPr kumimoji="1" lang="ja-JP" altLang="en-US" sz="1200" dirty="0">
                          <a:latin typeface="游ゴシック" panose="020B0400000000000000" pitchFamily="50" charset="-128"/>
                          <a:ea typeface="游ゴシック" panose="020B0400000000000000" pitchFamily="50" charset="-128"/>
                        </a:rPr>
                        <a:t>○　介護施設</a:t>
                      </a:r>
                      <a:r>
                        <a:rPr kumimoji="1" lang="ja-JP" altLang="en-US" sz="1200" dirty="0" smtClean="0">
                          <a:latin typeface="游ゴシック" panose="020B0400000000000000" pitchFamily="50" charset="-128"/>
                          <a:ea typeface="游ゴシック" panose="020B0400000000000000" pitchFamily="50" charset="-128"/>
                        </a:rPr>
                        <a:t>等</a:t>
                      </a:r>
                      <a:endParaRPr kumimoji="1" lang="en-US" altLang="ja-JP" sz="1200" dirty="0" smtClean="0">
                        <a:latin typeface="游ゴシック" panose="020B0400000000000000" pitchFamily="50" charset="-128"/>
                        <a:ea typeface="游ゴシック" panose="020B0400000000000000" pitchFamily="50" charset="-128"/>
                      </a:endParaRPr>
                    </a:p>
                    <a:p>
                      <a:pPr marL="176213" indent="-176213"/>
                      <a:endParaRPr kumimoji="1" lang="en-US" altLang="ja-JP" sz="1300" dirty="0">
                        <a:latin typeface="游ゴシック" panose="020B0400000000000000" pitchFamily="50" charset="-128"/>
                        <a:ea typeface="游ゴシック" panose="020B0400000000000000" pitchFamily="50" charset="-128"/>
                      </a:endParaRPr>
                    </a:p>
                    <a:p>
                      <a:pPr marL="176213" indent="-176213">
                        <a:spcBef>
                          <a:spcPts val="600"/>
                        </a:spcBef>
                      </a:pPr>
                      <a:r>
                        <a:rPr kumimoji="1" lang="ja-JP" altLang="en-US" sz="1300" dirty="0">
                          <a:latin typeface="游ゴシック" panose="020B0400000000000000" pitchFamily="50" charset="-128"/>
                          <a:ea typeface="游ゴシック" panose="020B0400000000000000" pitchFamily="50" charset="-128"/>
                        </a:rPr>
                        <a:t>　</a:t>
                      </a:r>
                      <a:endParaRPr kumimoji="1" lang="en-US" altLang="ja-JP" sz="1300" dirty="0">
                        <a:latin typeface="游ゴシック" panose="020B0400000000000000" pitchFamily="50" charset="-128"/>
                        <a:ea typeface="游ゴシック" panose="020B0400000000000000" pitchFamily="50" charset="-128"/>
                      </a:endParaRPr>
                    </a:p>
                  </a:txBody>
                  <a:tcPr marL="84406" marR="84406" marT="42203" marB="42203"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801004182"/>
                  </a:ext>
                </a:extLst>
              </a:tr>
              <a:tr h="296874">
                <a:tc>
                  <a:txBody>
                    <a:bodyPr/>
                    <a:lstStyle/>
                    <a:p>
                      <a:pPr algn="ctr"/>
                      <a:r>
                        <a:rPr kumimoji="1" lang="ja-JP" altLang="en-US" sz="1200" dirty="0">
                          <a:latin typeface="游ゴシック" panose="020B0400000000000000" pitchFamily="50" charset="-128"/>
                          <a:ea typeface="游ゴシック" panose="020B0400000000000000" pitchFamily="50" charset="-128"/>
                        </a:rPr>
                        <a:t>適用時期</a:t>
                      </a:r>
                    </a:p>
                  </a:txBody>
                  <a:tcPr marL="84406" marR="84406" marT="42203" marB="42203"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174625" indent="-174625"/>
                      <a:r>
                        <a:rPr kumimoji="1" lang="ja-JP" altLang="en-US" sz="1200" dirty="0">
                          <a:latin typeface="游ゴシック" panose="020B0400000000000000" pitchFamily="50" charset="-128"/>
                          <a:ea typeface="游ゴシック" panose="020B0400000000000000" pitchFamily="50" charset="-128"/>
                        </a:rPr>
                        <a:t>○　令和３年４月１日</a:t>
                      </a:r>
                      <a:r>
                        <a:rPr kumimoji="1" lang="ja-JP" altLang="en-US" sz="1200" u="sng" dirty="0">
                          <a:solidFill>
                            <a:srgbClr val="FF0000"/>
                          </a:solidFill>
                          <a:latin typeface="游ゴシック" panose="020B0400000000000000" pitchFamily="50" charset="-128"/>
                          <a:ea typeface="游ゴシック" panose="020B0400000000000000" pitchFamily="50" charset="-128"/>
                        </a:rPr>
                        <a:t>（追加補助分は令和</a:t>
                      </a:r>
                      <a:r>
                        <a:rPr kumimoji="1" lang="ja-JP" altLang="en-US" sz="1200" u="sng" dirty="0" smtClean="0">
                          <a:solidFill>
                            <a:srgbClr val="FF0000"/>
                          </a:solidFill>
                          <a:latin typeface="游ゴシック" panose="020B0400000000000000" pitchFamily="50" charset="-128"/>
                          <a:ea typeface="游ゴシック" panose="020B0400000000000000" pitchFamily="50" charset="-128"/>
                        </a:rPr>
                        <a:t>４年１月９日）</a:t>
                      </a:r>
                      <a:endParaRPr kumimoji="1" lang="ja-JP" altLang="en-US" sz="1200" u="sng" dirty="0">
                        <a:solidFill>
                          <a:srgbClr val="FF0000"/>
                        </a:solidFill>
                        <a:latin typeface="游ゴシック" panose="020B0400000000000000" pitchFamily="50" charset="-128"/>
                        <a:ea typeface="游ゴシック" panose="020B0400000000000000" pitchFamily="50" charset="-128"/>
                      </a:endParaRPr>
                    </a:p>
                  </a:txBody>
                  <a:tcPr marL="84406" marR="84406" marT="42203" marB="42203"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536767257"/>
                  </a:ext>
                </a:extLst>
              </a:tr>
            </a:tbl>
          </a:graphicData>
        </a:graphic>
      </p:graphicFrame>
      <p:sp>
        <p:nvSpPr>
          <p:cNvPr id="12" name="正方形/長方形 11"/>
          <p:cNvSpPr/>
          <p:nvPr/>
        </p:nvSpPr>
        <p:spPr>
          <a:xfrm>
            <a:off x="1906807" y="2479651"/>
            <a:ext cx="7273405" cy="710259"/>
          </a:xfrm>
          <a:prstGeom prst="rect">
            <a:avLst/>
          </a:prstGeom>
        </p:spPr>
        <p:txBody>
          <a:bodyPr wrap="square">
            <a:spAutoFit/>
          </a:bodyPr>
          <a:lstStyle/>
          <a:p>
            <a:pPr defTabSz="844083"/>
            <a:r>
              <a:rPr kumimoji="1" lang="en-US" altLang="ja-JP" sz="1108"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a:t>
            </a:r>
            <a:r>
              <a:rPr kumimoji="1" lang="ja-JP" altLang="en-US" sz="1108"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　①～⑤等の実施をチェックリストで確認し、補助</a:t>
            </a:r>
            <a:endParaRPr kumimoji="1" lang="en-US" altLang="ja-JP" sz="1108"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endParaRPr>
          </a:p>
          <a:p>
            <a:pPr marL="167058" indent="-80599" defTabSz="844083"/>
            <a:r>
              <a:rPr kumimoji="1" lang="ja-JP"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①</a:t>
            </a:r>
            <a:r>
              <a:rPr kumimoji="1" lang="en-US"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 </a:t>
            </a:r>
            <a:r>
              <a:rPr kumimoji="1" lang="ja-JP"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必要な感染予防策を講じた上でのサービス提供</a:t>
            </a:r>
            <a:r>
              <a:rPr kumimoji="1" lang="ja-JP" altLang="en-US"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　　　　　　　 　</a:t>
            </a:r>
            <a:r>
              <a:rPr kumimoji="1" lang="ja-JP"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②</a:t>
            </a:r>
            <a:r>
              <a:rPr kumimoji="1" lang="ja-JP" altLang="en-US"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 </a:t>
            </a:r>
            <a:r>
              <a:rPr kumimoji="1" lang="ja-JP"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ゾーニング（区域をわける）の実施</a:t>
            </a:r>
            <a:endParaRPr kumimoji="1" lang="ja-JP" altLang="ja-JP" sz="969"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marL="167058" indent="-80599" defTabSz="844083"/>
            <a:r>
              <a:rPr kumimoji="1" lang="ja-JP"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③</a:t>
            </a:r>
            <a:r>
              <a:rPr kumimoji="1" lang="en-US"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 </a:t>
            </a:r>
            <a:r>
              <a:rPr kumimoji="1" lang="ja-JP" altLang="ja-JP" sz="969" kern="100" spc="-55"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コホーティング（隔離）の実施、担当職員を分ける等の勤務調整</a:t>
            </a:r>
            <a:r>
              <a:rPr kumimoji="1" lang="ja-JP" altLang="en-US" sz="969" kern="100" spc="-55"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　　</a:t>
            </a:r>
            <a:r>
              <a:rPr kumimoji="1" lang="ja-JP"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④</a:t>
            </a:r>
            <a:r>
              <a:rPr kumimoji="1" lang="en-US"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 </a:t>
            </a:r>
            <a:r>
              <a:rPr kumimoji="1" lang="ja-JP"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状態の急変に備えた・日常的な入所者の健康観察、</a:t>
            </a:r>
            <a:endParaRPr kumimoji="1" lang="ja-JP" altLang="ja-JP" sz="969"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marL="167058" indent="-80599" defTabSz="844083"/>
            <a:r>
              <a:rPr kumimoji="1" lang="ja-JP"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⑤</a:t>
            </a:r>
            <a:r>
              <a:rPr kumimoji="1" lang="en-US" altLang="ja-JP" sz="969" kern="100"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 </a:t>
            </a:r>
            <a:r>
              <a:rPr kumimoji="1" lang="ja-JP" altLang="ja-JP" sz="969" kern="100" spc="-46" dirty="0">
                <a:solidFill>
                  <a:prstClr val="black"/>
                </a:solidFill>
                <a:latin typeface="游明朝" panose="02020400000000000000" pitchFamily="18" charset="-128"/>
                <a:ea typeface="游ゴシック" panose="020B0400000000000000" pitchFamily="50" charset="-128"/>
                <a:cs typeface="Times New Roman" panose="02020603050405020304" pitchFamily="18" charset="0"/>
              </a:rPr>
              <a:t>症状に変化があった場合等の保健所等への連絡・報告フローの確認</a:t>
            </a:r>
            <a:endParaRPr kumimoji="1" lang="ja-JP" altLang="ja-JP" sz="969"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14" name="正方形/長方形 13"/>
          <p:cNvSpPr/>
          <p:nvPr/>
        </p:nvSpPr>
        <p:spPr>
          <a:xfrm>
            <a:off x="1906807" y="5949280"/>
            <a:ext cx="7459940" cy="433324"/>
          </a:xfrm>
          <a:prstGeom prst="rect">
            <a:avLst/>
          </a:prstGeom>
        </p:spPr>
        <p:txBody>
          <a:bodyPr wrap="square">
            <a:spAutoFit/>
          </a:bodyPr>
          <a:lstStyle/>
          <a:p>
            <a:pPr defTabSz="914395">
              <a:spcBef>
                <a:spcPts val="554"/>
              </a:spcBef>
            </a:pPr>
            <a:r>
              <a:rPr kumimoji="1" lang="ja-JP" altLang="en-US" sz="1108" dirty="0">
                <a:solidFill>
                  <a:prstClr val="black"/>
                </a:solidFill>
                <a:latin typeface="游ゴシック" panose="020B0400000000000000" pitchFamily="50" charset="-128"/>
                <a:ea typeface="游ゴシック" panose="020B0400000000000000" pitchFamily="50" charset="-128"/>
              </a:rPr>
              <a:t>特別養護老人ホーム、介護老人保健施設、介護医療院、介護療養型医療施設、認知症グループホーム、養護老人ホーム、軽費老人ホーム、有料老人ホーム、サービス付き高齢者向け住宅、短期入所生活介護、短期入所療養介護</a:t>
            </a:r>
            <a:endParaRPr kumimoji="1" lang="en-US" altLang="ja-JP" sz="1015" dirty="0">
              <a:solidFill>
                <a:prstClr val="black"/>
              </a:solidFill>
              <a:latin typeface="游ゴシック" panose="020B0400000000000000" pitchFamily="50" charset="-128"/>
              <a:ea typeface="游ゴシック" panose="020B0400000000000000" pitchFamily="50" charset="-128"/>
            </a:endParaRPr>
          </a:p>
        </p:txBody>
      </p:sp>
      <p:sp>
        <p:nvSpPr>
          <p:cNvPr id="15" name="大かっこ 14"/>
          <p:cNvSpPr/>
          <p:nvPr/>
        </p:nvSpPr>
        <p:spPr>
          <a:xfrm>
            <a:off x="1873572" y="5949280"/>
            <a:ext cx="7493175" cy="408076"/>
          </a:xfrm>
          <a:prstGeom prst="bracketPair">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44083"/>
            <a:endParaRPr kumimoji="1" lang="ja-JP" altLang="en-US" sz="1662">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018213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tlCol="0" anchor="ctr"/>
      <a:lstStyle>
        <a:defPPr algn="ctr">
          <a:defRPr kumimoji="1" sz="1200"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パワーポイント統一様式_A4横標準v17.pptx" id="{F0F9EB48-4B3A-42BD-907A-8B1AD5082EB9}" vid="{55FF7287-9BBA-43EC-971E-C85BFACE1BC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12843</TotalTime>
  <Words>653</Words>
  <Application>Microsoft Office PowerPoint</Application>
  <PresentationFormat>A4 210 x 297 mm</PresentationFormat>
  <Paragraphs>30</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ＭＳ Ｐゴシック</vt:lpstr>
      <vt:lpstr>Noto Sans CJK JP DemiLight</vt:lpstr>
      <vt:lpstr>メイリオ</vt:lpstr>
      <vt:lpstr>メイリオ</vt:lpstr>
      <vt:lpstr>游ゴシック</vt:lpstr>
      <vt:lpstr>游明朝</vt:lpstr>
      <vt:lpstr>Arial</vt:lpstr>
      <vt:lpstr>Calibri</vt:lpstr>
      <vt:lpstr>Segoe UI</vt:lpstr>
      <vt:lpstr>Times New Roman</vt:lpstr>
      <vt:lpstr>Office テーマ</vt:lpstr>
      <vt:lpstr>施設内療養を行う介護施設等への更なる追加補助について</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令和２年度診療報酬改定の概要 （外来医療・かかりつけ機能）</dc:title>
  <dc:creator>小塩 真史(ojio-masafumi)</dc:creator>
  <cp:lastModifiedBy>岡 康平(oka-kouhei)</cp:lastModifiedBy>
  <cp:revision>713</cp:revision>
  <cp:lastPrinted>2022-02-14T09:03:36Z</cp:lastPrinted>
  <dcterms:created xsi:type="dcterms:W3CDTF">2020-02-25T08:54:44Z</dcterms:created>
  <dcterms:modified xsi:type="dcterms:W3CDTF">2022-02-17T09:13:58Z</dcterms:modified>
</cp:coreProperties>
</file>