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0" autoAdjust="0"/>
    <p:restoredTop sz="94660"/>
  </p:normalViewPr>
  <p:slideViewPr>
    <p:cSldViewPr snapToGrid="0">
      <p:cViewPr varScale="1">
        <p:scale>
          <a:sx n="70" d="100"/>
          <a:sy n="70" d="100"/>
        </p:scale>
        <p:origin x="17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2710989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26647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318447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248793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1371285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82088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285178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24769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31047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58703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06123F-771D-40C4-95F8-22DC6605C774}" type="datetimeFigureOut">
              <a:rPr kumimoji="1" lang="ja-JP" altLang="en-US" smtClean="0"/>
              <a:t>2020/9/29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268356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6123F-771D-40C4-95F8-22DC6605C774}" type="datetimeFigureOut">
              <a:rPr kumimoji="1" lang="ja-JP" altLang="en-US" smtClean="0"/>
              <a:t>2020/9/29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919DC-9660-4E6C-BA7D-7AA3C7E619FF}" type="slidenum">
              <a:rPr kumimoji="1" lang="ja-JP" altLang="en-US" smtClean="0"/>
              <a:t>‹#›</a:t>
            </a:fld>
            <a:endParaRPr kumimoji="1" lang="ja-JP" altLang="en-US"/>
          </a:p>
        </p:txBody>
      </p:sp>
    </p:spTree>
    <p:extLst>
      <p:ext uri="{BB962C8B-B14F-4D97-AF65-F5344CB8AC3E}">
        <p14:creationId xmlns:p14="http://schemas.microsoft.com/office/powerpoint/2010/main" val="34550522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9" name="直線矢印コネクタ 78">
            <a:extLst>
              <a:ext uri="{FF2B5EF4-FFF2-40B4-BE49-F238E27FC236}">
                <a16:creationId xmlns:a16="http://schemas.microsoft.com/office/drawing/2014/main" id="{C12430A1-430B-4262-9C09-F2F08D2B6F22}"/>
              </a:ext>
            </a:extLst>
          </p:cNvPr>
          <p:cNvCxnSpPr>
            <a:cxnSpLocks/>
            <a:stCxn id="140" idx="0"/>
            <a:endCxn id="121" idx="2"/>
          </p:cNvCxnSpPr>
          <p:nvPr/>
        </p:nvCxnSpPr>
        <p:spPr>
          <a:xfrm flipV="1">
            <a:off x="4571846" y="2927450"/>
            <a:ext cx="3667168" cy="3286006"/>
          </a:xfrm>
          <a:prstGeom prst="straightConnector1">
            <a:avLst/>
          </a:prstGeom>
          <a:ln w="12700">
            <a:prstDash val="sysDash"/>
            <a:tailEnd type="triangle"/>
          </a:ln>
        </p:spPr>
        <p:style>
          <a:lnRef idx="1">
            <a:schemeClr val="accent1"/>
          </a:lnRef>
          <a:fillRef idx="0">
            <a:schemeClr val="accent1"/>
          </a:fillRef>
          <a:effectRef idx="0">
            <a:schemeClr val="accent1"/>
          </a:effectRef>
          <a:fontRef idx="minor">
            <a:schemeClr val="tx1"/>
          </a:fontRef>
        </p:style>
      </p:cxnSp>
      <p:sp>
        <p:nvSpPr>
          <p:cNvPr id="170" name="矢印: 上カーブ 169">
            <a:extLst>
              <a:ext uri="{FF2B5EF4-FFF2-40B4-BE49-F238E27FC236}">
                <a16:creationId xmlns:a16="http://schemas.microsoft.com/office/drawing/2014/main" id="{E5A8FA12-DBB1-45D9-B273-B49DF23C95CA}"/>
              </a:ext>
            </a:extLst>
          </p:cNvPr>
          <p:cNvSpPr/>
          <p:nvPr/>
        </p:nvSpPr>
        <p:spPr>
          <a:xfrm>
            <a:off x="1446966" y="2803562"/>
            <a:ext cx="6386064" cy="4043562"/>
          </a:xfrm>
          <a:prstGeom prst="curvedUpArrow">
            <a:avLst>
              <a:gd name="adj1" fmla="val 18427"/>
              <a:gd name="adj2" fmla="val 32051"/>
              <a:gd name="adj3" fmla="val 25000"/>
            </a:avLst>
          </a:prstGeom>
          <a:gradFill>
            <a:gsLst>
              <a:gs pos="0">
                <a:schemeClr val="accent3">
                  <a:lumMod val="110000"/>
                  <a:satMod val="105000"/>
                  <a:tint val="67000"/>
                  <a:alpha val="15000"/>
                </a:schemeClr>
              </a:gs>
              <a:gs pos="50000">
                <a:schemeClr val="accent3">
                  <a:lumMod val="105000"/>
                  <a:satMod val="103000"/>
                  <a:tint val="73000"/>
                </a:schemeClr>
              </a:gs>
              <a:gs pos="100000">
                <a:schemeClr val="accent3">
                  <a:lumMod val="105000"/>
                  <a:satMod val="109000"/>
                  <a:tint val="81000"/>
                </a:schemeClr>
              </a:gs>
            </a:gsLst>
          </a:gra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cxnSp>
        <p:nvCxnSpPr>
          <p:cNvPr id="23" name="直線矢印コネクタ 22">
            <a:extLst>
              <a:ext uri="{FF2B5EF4-FFF2-40B4-BE49-F238E27FC236}">
                <a16:creationId xmlns:a16="http://schemas.microsoft.com/office/drawing/2014/main" id="{301BBD95-0F39-459B-9B40-09E7AAD3D0DD}"/>
              </a:ext>
            </a:extLst>
          </p:cNvPr>
          <p:cNvCxnSpPr>
            <a:cxnSpLocks/>
            <a:stCxn id="29" idx="2"/>
            <a:endCxn id="21" idx="1"/>
          </p:cNvCxnSpPr>
          <p:nvPr/>
        </p:nvCxnSpPr>
        <p:spPr>
          <a:xfrm>
            <a:off x="987358" y="3057683"/>
            <a:ext cx="1212290" cy="970118"/>
          </a:xfrm>
          <a:prstGeom prst="straightConnector1">
            <a:avLst/>
          </a:prstGeom>
          <a:ln w="50800" cmpd="sng">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3D18DD01-277D-48E3-82E6-5BE89CB46B35}"/>
              </a:ext>
            </a:extLst>
          </p:cNvPr>
          <p:cNvGrpSpPr/>
          <p:nvPr/>
        </p:nvGrpSpPr>
        <p:grpSpPr>
          <a:xfrm>
            <a:off x="1233454" y="3736035"/>
            <a:ext cx="2494022" cy="962488"/>
            <a:chOff x="128679" y="4783865"/>
            <a:chExt cx="2494022" cy="962488"/>
          </a:xfrm>
        </p:grpSpPr>
        <p:pic>
          <p:nvPicPr>
            <p:cNvPr id="21" name="グラフィックス 20" descr="プログラマー">
              <a:extLst>
                <a:ext uri="{FF2B5EF4-FFF2-40B4-BE49-F238E27FC236}">
                  <a16:creationId xmlns:a16="http://schemas.microsoft.com/office/drawing/2014/main" id="{CF1FFB34-28A8-435F-9F4F-B84B8E30F1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4873" y="4783865"/>
              <a:ext cx="583532" cy="583532"/>
            </a:xfrm>
            <a:prstGeom prst="rect">
              <a:avLst/>
            </a:prstGeom>
          </p:spPr>
        </p:pic>
        <p:sp>
          <p:nvSpPr>
            <p:cNvPr id="27" name="テキスト ボックス 26">
              <a:extLst>
                <a:ext uri="{FF2B5EF4-FFF2-40B4-BE49-F238E27FC236}">
                  <a16:creationId xmlns:a16="http://schemas.microsoft.com/office/drawing/2014/main" id="{AC37FAAD-13D8-4619-A63E-632867C68C76}"/>
                </a:ext>
              </a:extLst>
            </p:cNvPr>
            <p:cNvSpPr txBox="1"/>
            <p:nvPr/>
          </p:nvSpPr>
          <p:spPr>
            <a:xfrm>
              <a:off x="128679" y="5284688"/>
              <a:ext cx="2494022" cy="461665"/>
            </a:xfrm>
            <a:prstGeom prst="rect">
              <a:avLst/>
            </a:prstGeom>
            <a:noFill/>
          </p:spPr>
          <p:txBody>
            <a:bodyPr wrap="square" rtlCol="0">
              <a:spAutoFit/>
            </a:bodyPr>
            <a:lstStyle/>
            <a:p>
              <a:pPr algn="ctr"/>
              <a:r>
                <a:rPr kumimoji="1" lang="ja-JP" altLang="en-US" sz="1200" dirty="0"/>
                <a:t>ケアマネ</a:t>
              </a:r>
              <a:endParaRPr kumimoji="1" lang="en-US" altLang="ja-JP" sz="1200" dirty="0"/>
            </a:p>
            <a:p>
              <a:pPr algn="ctr"/>
              <a:r>
                <a:rPr kumimoji="1" lang="ja-JP" altLang="en-US" sz="1200" dirty="0"/>
                <a:t>又は地域包括支援センター</a:t>
              </a:r>
            </a:p>
          </p:txBody>
        </p:sp>
      </p:grpSp>
      <p:cxnSp>
        <p:nvCxnSpPr>
          <p:cNvPr id="31" name="直線矢印コネクタ 30">
            <a:extLst>
              <a:ext uri="{FF2B5EF4-FFF2-40B4-BE49-F238E27FC236}">
                <a16:creationId xmlns:a16="http://schemas.microsoft.com/office/drawing/2014/main" id="{83F6390E-EDD0-4EC5-A83D-23FA2AECDC48}"/>
              </a:ext>
            </a:extLst>
          </p:cNvPr>
          <p:cNvCxnSpPr>
            <a:cxnSpLocks/>
            <a:stCxn id="27" idx="2"/>
            <a:endCxn id="109" idx="0"/>
          </p:cNvCxnSpPr>
          <p:nvPr/>
        </p:nvCxnSpPr>
        <p:spPr>
          <a:xfrm flipH="1">
            <a:off x="2387155" y="4698523"/>
            <a:ext cx="93310" cy="673329"/>
          </a:xfrm>
          <a:prstGeom prst="straightConnector1">
            <a:avLst/>
          </a:prstGeom>
          <a:ln w="50800" cmpd="sng">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DAB3D3A2-742D-49FD-91D1-23C204AE4BC6}"/>
              </a:ext>
            </a:extLst>
          </p:cNvPr>
          <p:cNvCxnSpPr>
            <a:cxnSpLocks/>
            <a:stCxn id="140" idx="3"/>
            <a:endCxn id="45" idx="1"/>
          </p:cNvCxnSpPr>
          <p:nvPr/>
        </p:nvCxnSpPr>
        <p:spPr>
          <a:xfrm flipV="1">
            <a:off x="4931188" y="6246500"/>
            <a:ext cx="1736552" cy="183066"/>
          </a:xfrm>
          <a:prstGeom prst="straightConnector1">
            <a:avLst/>
          </a:prstGeom>
          <a:ln w="50800" cmpd="sng">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22425CC9-9FA7-4C06-8B52-296939A58F51}"/>
              </a:ext>
            </a:extLst>
          </p:cNvPr>
          <p:cNvGrpSpPr/>
          <p:nvPr/>
        </p:nvGrpSpPr>
        <p:grpSpPr>
          <a:xfrm>
            <a:off x="6667740" y="5332100"/>
            <a:ext cx="2358976" cy="1099066"/>
            <a:chOff x="6073132" y="4381330"/>
            <a:chExt cx="2358976" cy="1099066"/>
          </a:xfrm>
        </p:grpSpPr>
        <p:sp>
          <p:nvSpPr>
            <p:cNvPr id="45" name="テキスト ボックス 44">
              <a:extLst>
                <a:ext uri="{FF2B5EF4-FFF2-40B4-BE49-F238E27FC236}">
                  <a16:creationId xmlns:a16="http://schemas.microsoft.com/office/drawing/2014/main" id="{BFF039D3-D253-4031-8211-2040D051D008}"/>
                </a:ext>
              </a:extLst>
            </p:cNvPr>
            <p:cNvSpPr txBox="1"/>
            <p:nvPr/>
          </p:nvSpPr>
          <p:spPr>
            <a:xfrm>
              <a:off x="6073132" y="5111064"/>
              <a:ext cx="2358976" cy="369332"/>
            </a:xfrm>
            <a:prstGeom prst="rect">
              <a:avLst/>
            </a:prstGeom>
            <a:noFill/>
          </p:spPr>
          <p:txBody>
            <a:bodyPr wrap="square" rtlCol="0">
              <a:spAutoFit/>
            </a:bodyPr>
            <a:lstStyle/>
            <a:p>
              <a:r>
                <a:rPr kumimoji="1" lang="ja-JP" altLang="en-US" dirty="0"/>
                <a:t>老人福祉施設協議会</a:t>
              </a:r>
            </a:p>
          </p:txBody>
        </p:sp>
        <p:pic>
          <p:nvPicPr>
            <p:cNvPr id="73" name="グラフィックス 72" descr="会議">
              <a:extLst>
                <a:ext uri="{FF2B5EF4-FFF2-40B4-BE49-F238E27FC236}">
                  <a16:creationId xmlns:a16="http://schemas.microsoft.com/office/drawing/2014/main" id="{DFD283E3-7584-4A3B-BE75-2D670C42D18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95420" y="4381330"/>
              <a:ext cx="914400" cy="914400"/>
            </a:xfrm>
            <a:prstGeom prst="rect">
              <a:avLst/>
            </a:prstGeom>
          </p:spPr>
        </p:pic>
      </p:grpSp>
      <p:grpSp>
        <p:nvGrpSpPr>
          <p:cNvPr id="105" name="グループ化 104">
            <a:extLst>
              <a:ext uri="{FF2B5EF4-FFF2-40B4-BE49-F238E27FC236}">
                <a16:creationId xmlns:a16="http://schemas.microsoft.com/office/drawing/2014/main" id="{9CC17451-713B-4832-8964-BEAAD092B9A1}"/>
              </a:ext>
            </a:extLst>
          </p:cNvPr>
          <p:cNvGrpSpPr/>
          <p:nvPr/>
        </p:nvGrpSpPr>
        <p:grpSpPr>
          <a:xfrm>
            <a:off x="3158957" y="2714220"/>
            <a:ext cx="2369123" cy="1518655"/>
            <a:chOff x="5010452" y="2876495"/>
            <a:chExt cx="2369123" cy="1704503"/>
          </a:xfrm>
        </p:grpSpPr>
        <p:grpSp>
          <p:nvGrpSpPr>
            <p:cNvPr id="81" name="グループ化 80">
              <a:extLst>
                <a:ext uri="{FF2B5EF4-FFF2-40B4-BE49-F238E27FC236}">
                  <a16:creationId xmlns:a16="http://schemas.microsoft.com/office/drawing/2014/main" id="{7FF5CEA4-4860-453C-B753-15A18B742B9F}"/>
                </a:ext>
              </a:extLst>
            </p:cNvPr>
            <p:cNvGrpSpPr/>
            <p:nvPr/>
          </p:nvGrpSpPr>
          <p:grpSpPr>
            <a:xfrm>
              <a:off x="6224025" y="3261064"/>
              <a:ext cx="1009798" cy="972892"/>
              <a:chOff x="6805251" y="-2"/>
              <a:chExt cx="1746586" cy="2336554"/>
            </a:xfrm>
          </p:grpSpPr>
          <p:pic>
            <p:nvPicPr>
              <p:cNvPr id="82" name="グラフィックス 81" descr="校舎">
                <a:extLst>
                  <a:ext uri="{FF2B5EF4-FFF2-40B4-BE49-F238E27FC236}">
                    <a16:creationId xmlns:a16="http://schemas.microsoft.com/office/drawing/2014/main" id="{3E5935D5-B5D3-492F-B030-204E96B0A03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49200" y="-2"/>
                <a:ext cx="1458688" cy="1458686"/>
              </a:xfrm>
              <a:prstGeom prst="rect">
                <a:avLst/>
              </a:prstGeom>
            </p:spPr>
          </p:pic>
          <p:sp>
            <p:nvSpPr>
              <p:cNvPr id="83" name="テキスト ボックス 82">
                <a:extLst>
                  <a:ext uri="{FF2B5EF4-FFF2-40B4-BE49-F238E27FC236}">
                    <a16:creationId xmlns:a16="http://schemas.microsoft.com/office/drawing/2014/main" id="{A221B954-6941-46D5-A89F-523BFDBD08BE}"/>
                  </a:ext>
                </a:extLst>
              </p:cNvPr>
              <p:cNvSpPr txBox="1"/>
              <p:nvPr/>
            </p:nvSpPr>
            <p:spPr>
              <a:xfrm>
                <a:off x="6805251" y="1292828"/>
                <a:ext cx="1746586" cy="1043724"/>
              </a:xfrm>
              <a:prstGeom prst="rect">
                <a:avLst/>
              </a:prstGeom>
              <a:noFill/>
            </p:spPr>
            <p:txBody>
              <a:bodyPr wrap="square" rtlCol="0">
                <a:spAutoFit/>
              </a:bodyPr>
              <a:lstStyle/>
              <a:p>
                <a:pPr algn="ctr"/>
                <a:r>
                  <a:rPr kumimoji="1" lang="ja-JP" altLang="en-US" sz="1000" dirty="0">
                    <a:latin typeface="BIZ UDP明朝 Medium" panose="02020500000000000000" pitchFamily="18" charset="-128"/>
                    <a:ea typeface="BIZ UDP明朝 Medium" panose="02020500000000000000" pitchFamily="18" charset="-128"/>
                  </a:rPr>
                  <a:t>特別養護</a:t>
                </a:r>
                <a:endParaRPr kumimoji="1" lang="en-US" altLang="ja-JP" sz="1000" dirty="0">
                  <a:latin typeface="BIZ UDP明朝 Medium" panose="02020500000000000000" pitchFamily="18" charset="-128"/>
                  <a:ea typeface="BIZ UDP明朝 Medium" panose="02020500000000000000" pitchFamily="18" charset="-128"/>
                </a:endParaRPr>
              </a:p>
              <a:p>
                <a:pPr algn="ctr"/>
                <a:r>
                  <a:rPr kumimoji="1" lang="ja-JP" altLang="en-US" sz="1000" dirty="0">
                    <a:latin typeface="BIZ UDP明朝 Medium" panose="02020500000000000000" pitchFamily="18" charset="-128"/>
                    <a:ea typeface="BIZ UDP明朝 Medium" panose="02020500000000000000" pitchFamily="18" charset="-128"/>
                  </a:rPr>
                  <a:t>老人ホーム</a:t>
                </a:r>
              </a:p>
            </p:txBody>
          </p:sp>
        </p:grpSp>
        <p:grpSp>
          <p:nvGrpSpPr>
            <p:cNvPr id="84" name="グループ化 83">
              <a:extLst>
                <a:ext uri="{FF2B5EF4-FFF2-40B4-BE49-F238E27FC236}">
                  <a16:creationId xmlns:a16="http://schemas.microsoft.com/office/drawing/2014/main" id="{0E44A4E2-931C-4C56-BF6A-5385BB0FFBCD}"/>
                </a:ext>
              </a:extLst>
            </p:cNvPr>
            <p:cNvGrpSpPr/>
            <p:nvPr/>
          </p:nvGrpSpPr>
          <p:grpSpPr>
            <a:xfrm>
              <a:off x="5296108" y="3261064"/>
              <a:ext cx="1009798" cy="972892"/>
              <a:chOff x="7584905" y="-2"/>
              <a:chExt cx="1746586" cy="2336554"/>
            </a:xfrm>
          </p:grpSpPr>
          <p:pic>
            <p:nvPicPr>
              <p:cNvPr id="85" name="グラフィックス 84" descr="校舎">
                <a:extLst>
                  <a:ext uri="{FF2B5EF4-FFF2-40B4-BE49-F238E27FC236}">
                    <a16:creationId xmlns:a16="http://schemas.microsoft.com/office/drawing/2014/main" id="{9831AF3A-993B-48DC-BEC1-E269BA716A3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28855" y="-2"/>
                <a:ext cx="1458687" cy="1458687"/>
              </a:xfrm>
              <a:prstGeom prst="rect">
                <a:avLst/>
              </a:prstGeom>
            </p:spPr>
          </p:pic>
          <p:sp>
            <p:nvSpPr>
              <p:cNvPr id="86" name="テキスト ボックス 85">
                <a:extLst>
                  <a:ext uri="{FF2B5EF4-FFF2-40B4-BE49-F238E27FC236}">
                    <a16:creationId xmlns:a16="http://schemas.microsoft.com/office/drawing/2014/main" id="{6CCB956C-9361-4DB6-A6AE-F269D6EE7E90}"/>
                  </a:ext>
                </a:extLst>
              </p:cNvPr>
              <p:cNvSpPr txBox="1"/>
              <p:nvPr/>
            </p:nvSpPr>
            <p:spPr>
              <a:xfrm>
                <a:off x="7584905" y="1292828"/>
                <a:ext cx="1746586" cy="1043724"/>
              </a:xfrm>
              <a:prstGeom prst="rect">
                <a:avLst/>
              </a:prstGeom>
              <a:noFill/>
            </p:spPr>
            <p:txBody>
              <a:bodyPr wrap="square" rtlCol="0">
                <a:spAutoFit/>
              </a:bodyPr>
              <a:lstStyle/>
              <a:p>
                <a:pPr algn="ctr"/>
                <a:r>
                  <a:rPr kumimoji="1" lang="ja-JP" altLang="en-US" sz="1000" dirty="0">
                    <a:latin typeface="BIZ UDP明朝 Medium" panose="02020500000000000000" pitchFamily="18" charset="-128"/>
                    <a:ea typeface="BIZ UDP明朝 Medium" panose="02020500000000000000" pitchFamily="18" charset="-128"/>
                  </a:rPr>
                  <a:t>特別養護</a:t>
                </a:r>
                <a:endParaRPr kumimoji="1" lang="en-US" altLang="ja-JP" sz="1000" dirty="0">
                  <a:latin typeface="BIZ UDP明朝 Medium" panose="02020500000000000000" pitchFamily="18" charset="-128"/>
                  <a:ea typeface="BIZ UDP明朝 Medium" panose="02020500000000000000" pitchFamily="18" charset="-128"/>
                </a:endParaRPr>
              </a:p>
              <a:p>
                <a:pPr algn="ctr"/>
                <a:r>
                  <a:rPr kumimoji="1" lang="ja-JP" altLang="en-US" sz="1000" dirty="0">
                    <a:latin typeface="BIZ UDP明朝 Medium" panose="02020500000000000000" pitchFamily="18" charset="-128"/>
                    <a:ea typeface="BIZ UDP明朝 Medium" panose="02020500000000000000" pitchFamily="18" charset="-128"/>
                  </a:rPr>
                  <a:t>老人ホーム</a:t>
                </a:r>
              </a:p>
            </p:txBody>
          </p:sp>
        </p:grpSp>
        <p:sp>
          <p:nvSpPr>
            <p:cNvPr id="87" name="楕円 86">
              <a:extLst>
                <a:ext uri="{FF2B5EF4-FFF2-40B4-BE49-F238E27FC236}">
                  <a16:creationId xmlns:a16="http://schemas.microsoft.com/office/drawing/2014/main" id="{749E7A43-B79D-44D5-893D-BCADCE1A1F2E}"/>
                </a:ext>
              </a:extLst>
            </p:cNvPr>
            <p:cNvSpPr/>
            <p:nvPr/>
          </p:nvSpPr>
          <p:spPr>
            <a:xfrm>
              <a:off x="5010452" y="2876495"/>
              <a:ext cx="2369123" cy="170450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テキスト ボックス 87">
              <a:extLst>
                <a:ext uri="{FF2B5EF4-FFF2-40B4-BE49-F238E27FC236}">
                  <a16:creationId xmlns:a16="http://schemas.microsoft.com/office/drawing/2014/main" id="{FB685734-08AD-492E-8804-B10F5F1E40F9}"/>
                </a:ext>
              </a:extLst>
            </p:cNvPr>
            <p:cNvSpPr txBox="1"/>
            <p:nvPr/>
          </p:nvSpPr>
          <p:spPr>
            <a:xfrm>
              <a:off x="5505673" y="3030713"/>
              <a:ext cx="1378679" cy="310897"/>
            </a:xfrm>
            <a:prstGeom prst="rect">
              <a:avLst/>
            </a:prstGeom>
            <a:solidFill>
              <a:schemeClr val="bg1">
                <a:lumMod val="75000"/>
              </a:schemeClr>
            </a:solidFill>
          </p:spPr>
          <p:txBody>
            <a:bodyPr wrap="square" rtlCol="0" anchor="ctr">
              <a:spAutoFit/>
            </a:bodyPr>
            <a:lstStyle/>
            <a:p>
              <a:pPr algn="ctr"/>
              <a:r>
                <a:rPr kumimoji="1" lang="ja-JP" altLang="en-US" sz="1200" dirty="0">
                  <a:latin typeface="BIZ UDゴシック" panose="020B0400000000000000" pitchFamily="49" charset="-128"/>
                  <a:ea typeface="BIZ UDゴシック" panose="020B0400000000000000" pitchFamily="49" charset="-128"/>
                </a:rPr>
                <a:t>地域の施設</a:t>
              </a:r>
            </a:p>
          </p:txBody>
        </p:sp>
      </p:grpSp>
      <p:cxnSp>
        <p:nvCxnSpPr>
          <p:cNvPr id="90" name="直線矢印コネクタ 89">
            <a:extLst>
              <a:ext uri="{FF2B5EF4-FFF2-40B4-BE49-F238E27FC236}">
                <a16:creationId xmlns:a16="http://schemas.microsoft.com/office/drawing/2014/main" id="{43C4B42E-4CD2-4F5B-A623-F9E33240F061}"/>
              </a:ext>
            </a:extLst>
          </p:cNvPr>
          <p:cNvCxnSpPr>
            <a:cxnSpLocks/>
            <a:stCxn id="73" idx="1"/>
            <a:endCxn id="87" idx="5"/>
          </p:cNvCxnSpPr>
          <p:nvPr/>
        </p:nvCxnSpPr>
        <p:spPr>
          <a:xfrm flipH="1" flipV="1">
            <a:off x="5181130" y="4010473"/>
            <a:ext cx="2208898" cy="1778827"/>
          </a:xfrm>
          <a:prstGeom prst="straightConnector1">
            <a:avLst/>
          </a:prstGeom>
          <a:ln w="50800" cmpd="sng">
            <a:prstDash val="sysDash"/>
            <a:tailEnd type="triangle"/>
          </a:ln>
        </p:spPr>
        <p:style>
          <a:lnRef idx="1">
            <a:schemeClr val="accent1"/>
          </a:lnRef>
          <a:fillRef idx="0">
            <a:schemeClr val="accent1"/>
          </a:fillRef>
          <a:effectRef idx="0">
            <a:schemeClr val="accent1"/>
          </a:effectRef>
          <a:fontRef idx="minor">
            <a:schemeClr val="tx1"/>
          </a:fontRef>
        </p:style>
      </p:cxnSp>
      <p:sp>
        <p:nvSpPr>
          <p:cNvPr id="91" name="四角形: 角を丸くする 90">
            <a:extLst>
              <a:ext uri="{FF2B5EF4-FFF2-40B4-BE49-F238E27FC236}">
                <a16:creationId xmlns:a16="http://schemas.microsoft.com/office/drawing/2014/main" id="{2D08A31C-D170-4C18-B908-C137D0FEDA2C}"/>
              </a:ext>
            </a:extLst>
          </p:cNvPr>
          <p:cNvSpPr/>
          <p:nvPr/>
        </p:nvSpPr>
        <p:spPr>
          <a:xfrm>
            <a:off x="6060790" y="5068152"/>
            <a:ext cx="1415143" cy="2769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BIZ UDゴシック" panose="020B0400000000000000" pitchFamily="49" charset="-128"/>
                <a:ea typeface="BIZ UDゴシック" panose="020B0400000000000000" pitchFamily="49" charset="-128"/>
              </a:rPr>
              <a:t>職員の協力依頼</a:t>
            </a:r>
          </a:p>
        </p:txBody>
      </p:sp>
      <p:grpSp>
        <p:nvGrpSpPr>
          <p:cNvPr id="30" name="グループ化 29">
            <a:extLst>
              <a:ext uri="{FF2B5EF4-FFF2-40B4-BE49-F238E27FC236}">
                <a16:creationId xmlns:a16="http://schemas.microsoft.com/office/drawing/2014/main" id="{03B7B1A0-F7AD-4A81-AA75-CC597D14ACDB}"/>
              </a:ext>
            </a:extLst>
          </p:cNvPr>
          <p:cNvGrpSpPr/>
          <p:nvPr/>
        </p:nvGrpSpPr>
        <p:grpSpPr>
          <a:xfrm>
            <a:off x="437171" y="1847231"/>
            <a:ext cx="1100373" cy="1210452"/>
            <a:chOff x="389083" y="3521149"/>
            <a:chExt cx="1100373" cy="1210452"/>
          </a:xfrm>
        </p:grpSpPr>
        <p:pic>
          <p:nvPicPr>
            <p:cNvPr id="16" name="グラフィックス 15">
              <a:extLst>
                <a:ext uri="{FF2B5EF4-FFF2-40B4-BE49-F238E27FC236}">
                  <a16:creationId xmlns:a16="http://schemas.microsoft.com/office/drawing/2014/main" id="{B54E7114-5185-4B5A-B809-631EFE8994DD}"/>
                </a:ext>
                <a:ext uri="{C183D7F6-B498-43B3-948B-1728B52AA6E4}">
                  <adec:decorative xmlns:adec="http://schemas.microsoft.com/office/drawing/2017/decorative" val="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7363" y="3521149"/>
              <a:ext cx="714623" cy="714623"/>
            </a:xfrm>
            <a:prstGeom prst="rect">
              <a:avLst/>
            </a:prstGeom>
          </p:spPr>
        </p:pic>
        <p:sp>
          <p:nvSpPr>
            <p:cNvPr id="29" name="テキスト ボックス 28">
              <a:extLst>
                <a:ext uri="{FF2B5EF4-FFF2-40B4-BE49-F238E27FC236}">
                  <a16:creationId xmlns:a16="http://schemas.microsoft.com/office/drawing/2014/main" id="{A0B4FBFF-CD30-4A9B-A382-3A809E20F634}"/>
                </a:ext>
              </a:extLst>
            </p:cNvPr>
            <p:cNvSpPr txBox="1"/>
            <p:nvPr/>
          </p:nvSpPr>
          <p:spPr>
            <a:xfrm>
              <a:off x="389083" y="4146826"/>
              <a:ext cx="1100373"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1600" dirty="0">
                  <a:latin typeface="BIZ UDゴシック" panose="020B0400000000000000" pitchFamily="49" charset="-128"/>
                  <a:ea typeface="BIZ UDゴシック" panose="020B0400000000000000" pitchFamily="49" charset="-128"/>
                </a:rPr>
                <a:t>陽性の</a:t>
              </a:r>
              <a:endParaRPr kumimoji="1" lang="en-US" altLang="ja-JP" sz="1600" dirty="0">
                <a:latin typeface="BIZ UDゴシック" panose="020B0400000000000000" pitchFamily="49" charset="-128"/>
                <a:ea typeface="BIZ UDゴシック" panose="020B0400000000000000" pitchFamily="49" charset="-128"/>
              </a:endParaRPr>
            </a:p>
            <a:p>
              <a:pPr algn="ctr"/>
              <a:r>
                <a:rPr kumimoji="1" lang="ja-JP" altLang="en-US" sz="1600" dirty="0">
                  <a:latin typeface="BIZ UDゴシック" panose="020B0400000000000000" pitchFamily="49" charset="-128"/>
                  <a:ea typeface="BIZ UDゴシック" panose="020B0400000000000000" pitchFamily="49" charset="-128"/>
                </a:rPr>
                <a:t>ケアラー</a:t>
              </a:r>
            </a:p>
          </p:txBody>
        </p:sp>
      </p:grpSp>
      <p:sp>
        <p:nvSpPr>
          <p:cNvPr id="112" name="四角形: 角を丸くする 111">
            <a:extLst>
              <a:ext uri="{FF2B5EF4-FFF2-40B4-BE49-F238E27FC236}">
                <a16:creationId xmlns:a16="http://schemas.microsoft.com/office/drawing/2014/main" id="{E222CA21-EFEA-4578-8F27-AF73DB46272B}"/>
              </a:ext>
            </a:extLst>
          </p:cNvPr>
          <p:cNvSpPr/>
          <p:nvPr/>
        </p:nvSpPr>
        <p:spPr>
          <a:xfrm>
            <a:off x="1310970" y="3194507"/>
            <a:ext cx="217943" cy="584483"/>
          </a:xfrm>
          <a:prstGeom prst="roundRect">
            <a:avLst/>
          </a:prstGeom>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連絡</a:t>
            </a:r>
          </a:p>
        </p:txBody>
      </p:sp>
      <p:sp>
        <p:nvSpPr>
          <p:cNvPr id="117" name="矢印: 上 116">
            <a:extLst>
              <a:ext uri="{FF2B5EF4-FFF2-40B4-BE49-F238E27FC236}">
                <a16:creationId xmlns:a16="http://schemas.microsoft.com/office/drawing/2014/main" id="{09FA8E4C-08A6-47F1-8C8A-534A3CB0A8C4}"/>
              </a:ext>
            </a:extLst>
          </p:cNvPr>
          <p:cNvSpPr/>
          <p:nvPr/>
        </p:nvSpPr>
        <p:spPr>
          <a:xfrm rot="3638066">
            <a:off x="6283494" y="1665944"/>
            <a:ext cx="270097" cy="2197473"/>
          </a:xfrm>
          <a:prstGeom prst="upArrow">
            <a:avLst>
              <a:gd name="adj1" fmla="val 50000"/>
              <a:gd name="adj2" fmla="val 810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四角形: 角を丸くする 117">
            <a:extLst>
              <a:ext uri="{FF2B5EF4-FFF2-40B4-BE49-F238E27FC236}">
                <a16:creationId xmlns:a16="http://schemas.microsoft.com/office/drawing/2014/main" id="{644E29AD-9A4C-49D1-8F35-0E04F2AC43DB}"/>
              </a:ext>
            </a:extLst>
          </p:cNvPr>
          <p:cNvSpPr/>
          <p:nvPr/>
        </p:nvSpPr>
        <p:spPr>
          <a:xfrm>
            <a:off x="5850489" y="2653663"/>
            <a:ext cx="1415143" cy="2977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BIZ UDゴシック" panose="020B0400000000000000" pitchFamily="49" charset="-128"/>
                <a:ea typeface="BIZ UDゴシック" panose="020B0400000000000000" pitchFamily="49" charset="-128"/>
              </a:rPr>
              <a:t>職員を応援派遣</a:t>
            </a:r>
          </a:p>
        </p:txBody>
      </p:sp>
      <p:sp>
        <p:nvSpPr>
          <p:cNvPr id="119" name="矢印: 左 118">
            <a:extLst>
              <a:ext uri="{FF2B5EF4-FFF2-40B4-BE49-F238E27FC236}">
                <a16:creationId xmlns:a16="http://schemas.microsoft.com/office/drawing/2014/main" id="{D4CF419C-A190-4439-9EFD-C763E7B52E3D}"/>
              </a:ext>
            </a:extLst>
          </p:cNvPr>
          <p:cNvSpPr/>
          <p:nvPr/>
        </p:nvSpPr>
        <p:spPr>
          <a:xfrm>
            <a:off x="1202739" y="1147735"/>
            <a:ext cx="3253586" cy="396000"/>
          </a:xfrm>
          <a:prstGeom prst="leftArrow">
            <a:avLst>
              <a:gd name="adj1" fmla="val 50000"/>
              <a:gd name="adj2" fmla="val 87798"/>
            </a:avLst>
          </a:prstGeom>
          <a:ln>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50" dirty="0">
                <a:latin typeface="BIZ UDP明朝 Medium" panose="02020500000000000000" pitchFamily="18" charset="-128"/>
                <a:ea typeface="BIZ UDP明朝 Medium" panose="02020500000000000000" pitchFamily="18" charset="-128"/>
              </a:rPr>
              <a:t>ケアラー退院・復帰に伴い退所</a:t>
            </a:r>
          </a:p>
        </p:txBody>
      </p:sp>
      <p:sp>
        <p:nvSpPr>
          <p:cNvPr id="120" name="矢印: 右 119">
            <a:extLst>
              <a:ext uri="{FF2B5EF4-FFF2-40B4-BE49-F238E27FC236}">
                <a16:creationId xmlns:a16="http://schemas.microsoft.com/office/drawing/2014/main" id="{FBF3D43B-4AD6-4BC6-B425-1C34BB9E6AF8}"/>
              </a:ext>
            </a:extLst>
          </p:cNvPr>
          <p:cNvSpPr/>
          <p:nvPr/>
        </p:nvSpPr>
        <p:spPr>
          <a:xfrm>
            <a:off x="1284729" y="652688"/>
            <a:ext cx="6036630" cy="485058"/>
          </a:xfrm>
          <a:prstGeom prst="rightArrow">
            <a:avLst>
              <a:gd name="adj1" fmla="val 50000"/>
              <a:gd name="adj2" fmla="val 901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ゴシック" panose="020B0400000000000000" pitchFamily="49" charset="-128"/>
                <a:ea typeface="BIZ UDゴシック" panose="020B0400000000000000" pitchFamily="49" charset="-128"/>
              </a:rPr>
              <a:t>ショートステイ利用</a:t>
            </a:r>
          </a:p>
        </p:txBody>
      </p:sp>
      <p:grpSp>
        <p:nvGrpSpPr>
          <p:cNvPr id="103" name="グループ化 102">
            <a:extLst>
              <a:ext uri="{FF2B5EF4-FFF2-40B4-BE49-F238E27FC236}">
                <a16:creationId xmlns:a16="http://schemas.microsoft.com/office/drawing/2014/main" id="{5163443F-5FFC-4AC2-9287-FC45BD2427A3}"/>
              </a:ext>
            </a:extLst>
          </p:cNvPr>
          <p:cNvGrpSpPr/>
          <p:nvPr/>
        </p:nvGrpSpPr>
        <p:grpSpPr>
          <a:xfrm>
            <a:off x="6016977" y="729312"/>
            <a:ext cx="1011440" cy="1145661"/>
            <a:chOff x="4959487" y="710211"/>
            <a:chExt cx="1011440" cy="1301418"/>
          </a:xfrm>
        </p:grpSpPr>
        <p:pic>
          <p:nvPicPr>
            <p:cNvPr id="14" name="グラフィックス 13" descr="杖を持った男性">
              <a:extLst>
                <a:ext uri="{FF2B5EF4-FFF2-40B4-BE49-F238E27FC236}">
                  <a16:creationId xmlns:a16="http://schemas.microsoft.com/office/drawing/2014/main" id="{C9504ED2-13F7-4C34-9DB6-7D8510A1284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959487" y="710211"/>
              <a:ext cx="997367" cy="1093083"/>
            </a:xfrm>
            <a:prstGeom prst="rect">
              <a:avLst/>
            </a:prstGeom>
          </p:spPr>
        </p:pic>
        <p:sp>
          <p:nvSpPr>
            <p:cNvPr id="102" name="テキスト ボックス 101">
              <a:extLst>
                <a:ext uri="{FF2B5EF4-FFF2-40B4-BE49-F238E27FC236}">
                  <a16:creationId xmlns:a16="http://schemas.microsoft.com/office/drawing/2014/main" id="{3B0DB023-5476-4750-AE39-B5074B431D0F}"/>
                </a:ext>
              </a:extLst>
            </p:cNvPr>
            <p:cNvSpPr txBox="1"/>
            <p:nvPr/>
          </p:nvSpPr>
          <p:spPr>
            <a:xfrm>
              <a:off x="4973560" y="1673075"/>
              <a:ext cx="997367" cy="3385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kumimoji="1" lang="ja-JP" altLang="en-US" sz="1600" dirty="0">
                  <a:latin typeface="BIZ UDゴシック" panose="020B0400000000000000" pitchFamily="49" charset="-128"/>
                  <a:ea typeface="BIZ UDゴシック" panose="020B0400000000000000" pitchFamily="49" charset="-128"/>
                </a:rPr>
                <a:t>要介護者</a:t>
              </a:r>
            </a:p>
          </p:txBody>
        </p:sp>
      </p:grpSp>
      <p:cxnSp>
        <p:nvCxnSpPr>
          <p:cNvPr id="132" name="直線矢印コネクタ 131">
            <a:extLst>
              <a:ext uri="{FF2B5EF4-FFF2-40B4-BE49-F238E27FC236}">
                <a16:creationId xmlns:a16="http://schemas.microsoft.com/office/drawing/2014/main" id="{AB8D95EB-F1E8-4BBD-9EC2-15A9AAB7C725}"/>
              </a:ext>
            </a:extLst>
          </p:cNvPr>
          <p:cNvCxnSpPr>
            <a:cxnSpLocks/>
          </p:cNvCxnSpPr>
          <p:nvPr/>
        </p:nvCxnSpPr>
        <p:spPr>
          <a:xfrm>
            <a:off x="2725971" y="5870269"/>
            <a:ext cx="1486532" cy="522993"/>
          </a:xfrm>
          <a:prstGeom prst="straightConnector1">
            <a:avLst/>
          </a:prstGeom>
          <a:ln w="50800" cmpd="sng">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137" name="グループ化 136">
            <a:extLst>
              <a:ext uri="{FF2B5EF4-FFF2-40B4-BE49-F238E27FC236}">
                <a16:creationId xmlns:a16="http://schemas.microsoft.com/office/drawing/2014/main" id="{8EAFF5FF-0857-457F-BFF1-2B6B3678A9EC}"/>
              </a:ext>
            </a:extLst>
          </p:cNvPr>
          <p:cNvGrpSpPr/>
          <p:nvPr/>
        </p:nvGrpSpPr>
        <p:grpSpPr>
          <a:xfrm>
            <a:off x="1284729" y="5371852"/>
            <a:ext cx="2204851" cy="944095"/>
            <a:chOff x="1132435" y="5453825"/>
            <a:chExt cx="2204851" cy="944095"/>
          </a:xfrm>
        </p:grpSpPr>
        <p:pic>
          <p:nvPicPr>
            <p:cNvPr id="109" name="グラフィックス 108" descr="建物">
              <a:extLst>
                <a:ext uri="{FF2B5EF4-FFF2-40B4-BE49-F238E27FC236}">
                  <a16:creationId xmlns:a16="http://schemas.microsoft.com/office/drawing/2014/main" id="{542F06B7-4817-41DF-9A12-5DA561DC1E59}"/>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763524" y="5453825"/>
              <a:ext cx="942673" cy="584482"/>
            </a:xfrm>
            <a:prstGeom prst="rect">
              <a:avLst/>
            </a:prstGeom>
          </p:spPr>
        </p:pic>
        <p:sp>
          <p:nvSpPr>
            <p:cNvPr id="135" name="テキスト ボックス 134">
              <a:extLst>
                <a:ext uri="{FF2B5EF4-FFF2-40B4-BE49-F238E27FC236}">
                  <a16:creationId xmlns:a16="http://schemas.microsoft.com/office/drawing/2014/main" id="{3E06567B-E20C-4EB0-9AF5-9A3026AB4828}"/>
                </a:ext>
              </a:extLst>
            </p:cNvPr>
            <p:cNvSpPr txBox="1"/>
            <p:nvPr/>
          </p:nvSpPr>
          <p:spPr>
            <a:xfrm>
              <a:off x="1132435" y="5982422"/>
              <a:ext cx="2204851" cy="415498"/>
            </a:xfrm>
            <a:prstGeom prst="rect">
              <a:avLst/>
            </a:prstGeom>
            <a:noFill/>
          </p:spPr>
          <p:txBody>
            <a:bodyPr wrap="square" rtlCol="0">
              <a:spAutoFit/>
            </a:bodyPr>
            <a:lstStyle/>
            <a:p>
              <a:pPr algn="ctr"/>
              <a:r>
                <a:rPr kumimoji="1" lang="ja-JP" altLang="en-US" sz="1050" dirty="0">
                  <a:latin typeface="BIZ UDゴシック" panose="020B0400000000000000" pitchFamily="49" charset="-128"/>
                  <a:ea typeface="BIZ UDゴシック" panose="020B0400000000000000" pitchFamily="49" charset="-128"/>
                </a:rPr>
                <a:t>市町村</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（市役所・役場の担当課）</a:t>
              </a:r>
            </a:p>
          </p:txBody>
        </p:sp>
      </p:grpSp>
      <p:sp>
        <p:nvSpPr>
          <p:cNvPr id="39" name="四角形: 角を丸くする 38">
            <a:extLst>
              <a:ext uri="{FF2B5EF4-FFF2-40B4-BE49-F238E27FC236}">
                <a16:creationId xmlns:a16="http://schemas.microsoft.com/office/drawing/2014/main" id="{B1D95909-E6F8-49A0-9BD2-79FBC1421AAC}"/>
              </a:ext>
            </a:extLst>
          </p:cNvPr>
          <p:cNvSpPr/>
          <p:nvPr/>
        </p:nvSpPr>
        <p:spPr>
          <a:xfrm>
            <a:off x="5556188" y="5806626"/>
            <a:ext cx="206774" cy="985754"/>
          </a:xfrm>
          <a:prstGeom prst="roundRect">
            <a:avLst/>
          </a:prstGeom>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連絡・依頼</a:t>
            </a:r>
          </a:p>
        </p:txBody>
      </p:sp>
      <p:grpSp>
        <p:nvGrpSpPr>
          <p:cNvPr id="151" name="グループ化 150">
            <a:extLst>
              <a:ext uri="{FF2B5EF4-FFF2-40B4-BE49-F238E27FC236}">
                <a16:creationId xmlns:a16="http://schemas.microsoft.com/office/drawing/2014/main" id="{19F1ABDF-E352-4DCD-8E9D-01A18B30ACC8}"/>
              </a:ext>
            </a:extLst>
          </p:cNvPr>
          <p:cNvGrpSpPr/>
          <p:nvPr/>
        </p:nvGrpSpPr>
        <p:grpSpPr>
          <a:xfrm>
            <a:off x="3559574" y="6213456"/>
            <a:ext cx="2204194" cy="644434"/>
            <a:chOff x="2932193" y="6240614"/>
            <a:chExt cx="2204194" cy="644434"/>
          </a:xfrm>
        </p:grpSpPr>
        <p:sp>
          <p:nvSpPr>
            <p:cNvPr id="42" name="テキスト ボックス 41">
              <a:extLst>
                <a:ext uri="{FF2B5EF4-FFF2-40B4-BE49-F238E27FC236}">
                  <a16:creationId xmlns:a16="http://schemas.microsoft.com/office/drawing/2014/main" id="{6D3D8A04-9AAA-4C0B-BF5A-6F1777054397}"/>
                </a:ext>
              </a:extLst>
            </p:cNvPr>
            <p:cNvSpPr txBox="1"/>
            <p:nvPr/>
          </p:nvSpPr>
          <p:spPr>
            <a:xfrm>
              <a:off x="2932193" y="6631132"/>
              <a:ext cx="2204194" cy="253916"/>
            </a:xfrm>
            <a:prstGeom prst="rect">
              <a:avLst/>
            </a:prstGeom>
            <a:noFill/>
          </p:spPr>
          <p:txBody>
            <a:bodyPr wrap="square" rtlCol="0">
              <a:spAutoFit/>
            </a:bodyPr>
            <a:lstStyle/>
            <a:p>
              <a:pPr algn="ctr"/>
              <a:r>
                <a:rPr kumimoji="1" lang="ja-JP" altLang="en-US" sz="1050" dirty="0">
                  <a:latin typeface="BIZ UDゴシック" panose="020B0400000000000000" pitchFamily="49" charset="-128"/>
                  <a:ea typeface="BIZ UDゴシック" panose="020B0400000000000000" pitchFamily="49" charset="-128"/>
                </a:rPr>
                <a:t>県庁（地域包括ケア課）</a:t>
              </a:r>
            </a:p>
          </p:txBody>
        </p:sp>
        <p:pic>
          <p:nvPicPr>
            <p:cNvPr id="140" name="グラフィックス 139" descr="建物">
              <a:extLst>
                <a:ext uri="{FF2B5EF4-FFF2-40B4-BE49-F238E27FC236}">
                  <a16:creationId xmlns:a16="http://schemas.microsoft.com/office/drawing/2014/main" id="{012F0D6B-84B1-43ED-A3AB-5940E6B27EF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585122" y="6240614"/>
              <a:ext cx="718685" cy="432219"/>
            </a:xfrm>
            <a:prstGeom prst="rect">
              <a:avLst/>
            </a:prstGeom>
          </p:spPr>
        </p:pic>
      </p:grpSp>
      <p:sp>
        <p:nvSpPr>
          <p:cNvPr id="156" name="十角形 155">
            <a:extLst>
              <a:ext uri="{FF2B5EF4-FFF2-40B4-BE49-F238E27FC236}">
                <a16:creationId xmlns:a16="http://schemas.microsoft.com/office/drawing/2014/main" id="{E521A1AA-87B8-4D53-A9EE-8374FFCDB676}"/>
              </a:ext>
            </a:extLst>
          </p:cNvPr>
          <p:cNvSpPr/>
          <p:nvPr/>
        </p:nvSpPr>
        <p:spPr>
          <a:xfrm>
            <a:off x="411879" y="3128310"/>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１</a:t>
            </a:r>
          </a:p>
        </p:txBody>
      </p:sp>
      <p:sp>
        <p:nvSpPr>
          <p:cNvPr id="157" name="十角形 156">
            <a:extLst>
              <a:ext uri="{FF2B5EF4-FFF2-40B4-BE49-F238E27FC236}">
                <a16:creationId xmlns:a16="http://schemas.microsoft.com/office/drawing/2014/main" id="{14205406-D5D1-4B67-97FB-E3C65ABB778E}"/>
              </a:ext>
            </a:extLst>
          </p:cNvPr>
          <p:cNvSpPr/>
          <p:nvPr/>
        </p:nvSpPr>
        <p:spPr>
          <a:xfrm>
            <a:off x="5723826" y="6486541"/>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４</a:t>
            </a:r>
          </a:p>
        </p:txBody>
      </p:sp>
      <p:sp>
        <p:nvSpPr>
          <p:cNvPr id="159" name="十角形 158">
            <a:extLst>
              <a:ext uri="{FF2B5EF4-FFF2-40B4-BE49-F238E27FC236}">
                <a16:creationId xmlns:a16="http://schemas.microsoft.com/office/drawing/2014/main" id="{1A9D65D0-CA2B-4065-AF44-D19CBEC44E87}"/>
              </a:ext>
            </a:extLst>
          </p:cNvPr>
          <p:cNvSpPr/>
          <p:nvPr/>
        </p:nvSpPr>
        <p:spPr>
          <a:xfrm>
            <a:off x="6781631" y="5364946"/>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５</a:t>
            </a:r>
          </a:p>
        </p:txBody>
      </p:sp>
      <p:sp>
        <p:nvSpPr>
          <p:cNvPr id="160" name="十角形 159">
            <a:extLst>
              <a:ext uri="{FF2B5EF4-FFF2-40B4-BE49-F238E27FC236}">
                <a16:creationId xmlns:a16="http://schemas.microsoft.com/office/drawing/2014/main" id="{BFCC1BCB-B116-4AE2-B50E-8274311E0131}"/>
              </a:ext>
            </a:extLst>
          </p:cNvPr>
          <p:cNvSpPr/>
          <p:nvPr/>
        </p:nvSpPr>
        <p:spPr>
          <a:xfrm>
            <a:off x="1579206" y="3525783"/>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２</a:t>
            </a:r>
          </a:p>
        </p:txBody>
      </p:sp>
      <p:grpSp>
        <p:nvGrpSpPr>
          <p:cNvPr id="162" name="グループ化 161">
            <a:extLst>
              <a:ext uri="{FF2B5EF4-FFF2-40B4-BE49-F238E27FC236}">
                <a16:creationId xmlns:a16="http://schemas.microsoft.com/office/drawing/2014/main" id="{FF539EF5-B720-4C63-8925-C58DCA6480F9}"/>
              </a:ext>
            </a:extLst>
          </p:cNvPr>
          <p:cNvGrpSpPr/>
          <p:nvPr/>
        </p:nvGrpSpPr>
        <p:grpSpPr>
          <a:xfrm>
            <a:off x="17019" y="4573362"/>
            <a:ext cx="1190648" cy="2255517"/>
            <a:chOff x="17019" y="4478112"/>
            <a:chExt cx="1190648" cy="2255517"/>
          </a:xfrm>
        </p:grpSpPr>
        <p:grpSp>
          <p:nvGrpSpPr>
            <p:cNvPr id="126" name="グループ化 125">
              <a:extLst>
                <a:ext uri="{FF2B5EF4-FFF2-40B4-BE49-F238E27FC236}">
                  <a16:creationId xmlns:a16="http://schemas.microsoft.com/office/drawing/2014/main" id="{52B6884A-FBEB-4C9C-8291-B2FEE42A7044}"/>
                </a:ext>
              </a:extLst>
            </p:cNvPr>
            <p:cNvGrpSpPr/>
            <p:nvPr/>
          </p:nvGrpSpPr>
          <p:grpSpPr>
            <a:xfrm>
              <a:off x="40652" y="4478112"/>
              <a:ext cx="1148300" cy="1208711"/>
              <a:chOff x="330914" y="4318080"/>
              <a:chExt cx="1148300" cy="1208711"/>
            </a:xfrm>
          </p:grpSpPr>
          <p:pic>
            <p:nvPicPr>
              <p:cNvPr id="12" name="グラフィックス 11" descr="病院">
                <a:extLst>
                  <a:ext uri="{FF2B5EF4-FFF2-40B4-BE49-F238E27FC236}">
                    <a16:creationId xmlns:a16="http://schemas.microsoft.com/office/drawing/2014/main" id="{34996D65-F778-4260-BF06-6CDFD28EE11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30914" y="4318080"/>
                <a:ext cx="1148300" cy="1148300"/>
              </a:xfrm>
              <a:prstGeom prst="rect">
                <a:avLst/>
              </a:prstGeom>
            </p:spPr>
          </p:pic>
          <p:sp>
            <p:nvSpPr>
              <p:cNvPr id="125" name="テキスト ボックス 124">
                <a:extLst>
                  <a:ext uri="{FF2B5EF4-FFF2-40B4-BE49-F238E27FC236}">
                    <a16:creationId xmlns:a16="http://schemas.microsoft.com/office/drawing/2014/main" id="{2B3CB661-5998-4DDA-B6E0-7EEC45BFCDE8}"/>
                  </a:ext>
                </a:extLst>
              </p:cNvPr>
              <p:cNvSpPr txBox="1"/>
              <p:nvPr/>
            </p:nvSpPr>
            <p:spPr>
              <a:xfrm>
                <a:off x="553887" y="5249792"/>
                <a:ext cx="702354" cy="276999"/>
              </a:xfrm>
              <a:prstGeom prst="rect">
                <a:avLst/>
              </a:prstGeom>
              <a:noFill/>
            </p:spPr>
            <p:txBody>
              <a:bodyPr wrap="square" rtlCol="0">
                <a:spAutoFit/>
              </a:bodyPr>
              <a:lstStyle/>
              <a:p>
                <a:pPr algn="ctr"/>
                <a:r>
                  <a:rPr kumimoji="1" lang="ja-JP" altLang="en-US" sz="1200" dirty="0">
                    <a:latin typeface="BIZ UDゴシック" panose="020B0400000000000000" pitchFamily="49" charset="-128"/>
                    <a:ea typeface="BIZ UDゴシック" panose="020B0400000000000000" pitchFamily="49" charset="-128"/>
                  </a:rPr>
                  <a:t>病院</a:t>
                </a:r>
              </a:p>
            </p:txBody>
          </p:sp>
        </p:grpSp>
        <p:grpSp>
          <p:nvGrpSpPr>
            <p:cNvPr id="130" name="グループ化 129">
              <a:extLst>
                <a:ext uri="{FF2B5EF4-FFF2-40B4-BE49-F238E27FC236}">
                  <a16:creationId xmlns:a16="http://schemas.microsoft.com/office/drawing/2014/main" id="{FD9DACE9-5D94-445D-A796-775602F8A940}"/>
                </a:ext>
              </a:extLst>
            </p:cNvPr>
            <p:cNvGrpSpPr/>
            <p:nvPr/>
          </p:nvGrpSpPr>
          <p:grpSpPr>
            <a:xfrm>
              <a:off x="140951" y="5587964"/>
              <a:ext cx="935970" cy="1006108"/>
              <a:chOff x="384383" y="5624942"/>
              <a:chExt cx="935970" cy="1006108"/>
            </a:xfrm>
          </p:grpSpPr>
          <p:pic>
            <p:nvPicPr>
              <p:cNvPr id="128" name="グラフィックス 127" descr="都市">
                <a:extLst>
                  <a:ext uri="{FF2B5EF4-FFF2-40B4-BE49-F238E27FC236}">
                    <a16:creationId xmlns:a16="http://schemas.microsoft.com/office/drawing/2014/main" id="{66D731B8-2E2A-4F27-863C-8D3922447DD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84383" y="5624942"/>
                <a:ext cx="914400" cy="914400"/>
              </a:xfrm>
              <a:prstGeom prst="rect">
                <a:avLst/>
              </a:prstGeom>
            </p:spPr>
          </p:pic>
          <p:sp>
            <p:nvSpPr>
              <p:cNvPr id="129" name="テキスト ボックス 128">
                <a:extLst>
                  <a:ext uri="{FF2B5EF4-FFF2-40B4-BE49-F238E27FC236}">
                    <a16:creationId xmlns:a16="http://schemas.microsoft.com/office/drawing/2014/main" id="{5BF4E1D1-63F2-408C-843B-B182384BBADE}"/>
                  </a:ext>
                </a:extLst>
              </p:cNvPr>
              <p:cNvSpPr txBox="1"/>
              <p:nvPr/>
            </p:nvSpPr>
            <p:spPr>
              <a:xfrm>
                <a:off x="405953" y="6354051"/>
                <a:ext cx="914400" cy="276999"/>
              </a:xfrm>
              <a:prstGeom prst="rect">
                <a:avLst/>
              </a:prstGeom>
              <a:noFill/>
            </p:spPr>
            <p:txBody>
              <a:bodyPr wrap="square" rtlCol="0" anchor="ctr">
                <a:spAutoFit/>
              </a:bodyPr>
              <a:lstStyle/>
              <a:p>
                <a:pPr algn="ctr"/>
                <a:r>
                  <a:rPr kumimoji="1" lang="ja-JP" altLang="en-US" sz="1200" dirty="0">
                    <a:latin typeface="BIZ UDゴシック" panose="020B0400000000000000" pitchFamily="49" charset="-128"/>
                    <a:ea typeface="BIZ UDゴシック" panose="020B0400000000000000" pitchFamily="49" charset="-128"/>
                  </a:rPr>
                  <a:t>宿泊療養</a:t>
                </a:r>
              </a:p>
            </p:txBody>
          </p:sp>
        </p:grpSp>
        <p:sp>
          <p:nvSpPr>
            <p:cNvPr id="161" name="四角形: 角を丸くする 160">
              <a:extLst>
                <a:ext uri="{FF2B5EF4-FFF2-40B4-BE49-F238E27FC236}">
                  <a16:creationId xmlns:a16="http://schemas.microsoft.com/office/drawing/2014/main" id="{8161EF84-65A6-4AEF-A3EF-0B6317F6EFFE}"/>
                </a:ext>
              </a:extLst>
            </p:cNvPr>
            <p:cNvSpPr/>
            <p:nvPr/>
          </p:nvSpPr>
          <p:spPr>
            <a:xfrm>
              <a:off x="17019" y="4503247"/>
              <a:ext cx="1190648" cy="223038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sp>
        <p:nvSpPr>
          <p:cNvPr id="167" name="十角形 166">
            <a:extLst>
              <a:ext uri="{FF2B5EF4-FFF2-40B4-BE49-F238E27FC236}">
                <a16:creationId xmlns:a16="http://schemas.microsoft.com/office/drawing/2014/main" id="{DE1C7A8C-358D-4576-A90B-5DCE07045B22}"/>
              </a:ext>
            </a:extLst>
          </p:cNvPr>
          <p:cNvSpPr/>
          <p:nvPr/>
        </p:nvSpPr>
        <p:spPr>
          <a:xfrm>
            <a:off x="6047313" y="2990876"/>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６</a:t>
            </a:r>
          </a:p>
        </p:txBody>
      </p:sp>
      <p:sp>
        <p:nvSpPr>
          <p:cNvPr id="168" name="十角形 167">
            <a:extLst>
              <a:ext uri="{FF2B5EF4-FFF2-40B4-BE49-F238E27FC236}">
                <a16:creationId xmlns:a16="http://schemas.microsoft.com/office/drawing/2014/main" id="{06C1B77D-8266-4C8A-81E5-BB8BB1AF3673}"/>
              </a:ext>
            </a:extLst>
          </p:cNvPr>
          <p:cNvSpPr/>
          <p:nvPr/>
        </p:nvSpPr>
        <p:spPr>
          <a:xfrm>
            <a:off x="5885030" y="827891"/>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７</a:t>
            </a:r>
          </a:p>
        </p:txBody>
      </p:sp>
      <p:grpSp>
        <p:nvGrpSpPr>
          <p:cNvPr id="4" name="グループ化 3">
            <a:extLst>
              <a:ext uri="{FF2B5EF4-FFF2-40B4-BE49-F238E27FC236}">
                <a16:creationId xmlns:a16="http://schemas.microsoft.com/office/drawing/2014/main" id="{81D4D3EC-7953-4E75-B60F-8ADF5BE14544}"/>
              </a:ext>
            </a:extLst>
          </p:cNvPr>
          <p:cNvGrpSpPr/>
          <p:nvPr/>
        </p:nvGrpSpPr>
        <p:grpSpPr>
          <a:xfrm>
            <a:off x="-61722" y="528904"/>
            <a:ext cx="1287711" cy="1385275"/>
            <a:chOff x="-40980" y="105776"/>
            <a:chExt cx="1287711" cy="1385275"/>
          </a:xfrm>
        </p:grpSpPr>
        <p:sp>
          <p:nvSpPr>
            <p:cNvPr id="123" name="テキスト ボックス 122">
              <a:extLst>
                <a:ext uri="{FF2B5EF4-FFF2-40B4-BE49-F238E27FC236}">
                  <a16:creationId xmlns:a16="http://schemas.microsoft.com/office/drawing/2014/main" id="{E44744AD-1C18-47D0-A5B5-2480EA3DB356}"/>
                </a:ext>
              </a:extLst>
            </p:cNvPr>
            <p:cNvSpPr txBox="1"/>
            <p:nvPr/>
          </p:nvSpPr>
          <p:spPr>
            <a:xfrm>
              <a:off x="211697" y="1183274"/>
              <a:ext cx="818195" cy="307777"/>
            </a:xfrm>
            <a:prstGeom prst="rect">
              <a:avLst/>
            </a:prstGeom>
            <a:noFill/>
          </p:spPr>
          <p:txBody>
            <a:bodyPr wrap="square" rtlCol="0">
              <a:spAutoFit/>
            </a:bodyPr>
            <a:lstStyle/>
            <a:p>
              <a:pPr algn="ctr"/>
              <a:r>
                <a:rPr kumimoji="1" lang="ja-JP" altLang="en-US" sz="1400" dirty="0">
                  <a:latin typeface="BIZ UDゴシック" panose="020B0400000000000000" pitchFamily="49" charset="-128"/>
                  <a:ea typeface="BIZ UDゴシック" panose="020B0400000000000000" pitchFamily="49" charset="-128"/>
                </a:rPr>
                <a:t>自宅</a:t>
              </a:r>
            </a:p>
          </p:txBody>
        </p:sp>
        <p:pic>
          <p:nvPicPr>
            <p:cNvPr id="3" name="グラフィックス 2" descr="家">
              <a:extLst>
                <a:ext uri="{FF2B5EF4-FFF2-40B4-BE49-F238E27FC236}">
                  <a16:creationId xmlns:a16="http://schemas.microsoft.com/office/drawing/2014/main" id="{320DB095-60B5-40BD-AA85-54EA61D4D177}"/>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40980" y="105776"/>
              <a:ext cx="1287711" cy="1287711"/>
            </a:xfrm>
            <a:prstGeom prst="rect">
              <a:avLst/>
            </a:prstGeom>
          </p:spPr>
        </p:pic>
      </p:grpSp>
      <p:sp>
        <p:nvSpPr>
          <p:cNvPr id="8" name="矢印: 下 7">
            <a:extLst>
              <a:ext uri="{FF2B5EF4-FFF2-40B4-BE49-F238E27FC236}">
                <a16:creationId xmlns:a16="http://schemas.microsoft.com/office/drawing/2014/main" id="{30D30748-3878-4CF4-8016-0B8E77703392}"/>
              </a:ext>
            </a:extLst>
          </p:cNvPr>
          <p:cNvSpPr/>
          <p:nvPr/>
        </p:nvSpPr>
        <p:spPr>
          <a:xfrm>
            <a:off x="0" y="2077510"/>
            <a:ext cx="499427" cy="2429280"/>
          </a:xfrm>
          <a:prstGeom prst="downArrow">
            <a:avLst>
              <a:gd name="adj1" fmla="val 50000"/>
              <a:gd name="adj2" fmla="val 93610"/>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latin typeface="BIZ UDゴシック" panose="020B0400000000000000" pitchFamily="49" charset="-128"/>
                <a:ea typeface="BIZ UDゴシック" panose="020B0400000000000000" pitchFamily="49" charset="-128"/>
              </a:rPr>
              <a:t>ケアラー入院等</a:t>
            </a:r>
          </a:p>
        </p:txBody>
      </p:sp>
      <p:grpSp>
        <p:nvGrpSpPr>
          <p:cNvPr id="7" name="グループ化 6">
            <a:extLst>
              <a:ext uri="{FF2B5EF4-FFF2-40B4-BE49-F238E27FC236}">
                <a16:creationId xmlns:a16="http://schemas.microsoft.com/office/drawing/2014/main" id="{6F76307D-00DF-4364-8028-64ABC2A1A8DA}"/>
              </a:ext>
            </a:extLst>
          </p:cNvPr>
          <p:cNvGrpSpPr/>
          <p:nvPr/>
        </p:nvGrpSpPr>
        <p:grpSpPr>
          <a:xfrm>
            <a:off x="7178595" y="738793"/>
            <a:ext cx="2120835" cy="2188657"/>
            <a:chOff x="7160064" y="38295"/>
            <a:chExt cx="2120835" cy="2188657"/>
          </a:xfrm>
        </p:grpSpPr>
        <p:sp>
          <p:nvSpPr>
            <p:cNvPr id="48" name="テキスト ボックス 47">
              <a:extLst>
                <a:ext uri="{FF2B5EF4-FFF2-40B4-BE49-F238E27FC236}">
                  <a16:creationId xmlns:a16="http://schemas.microsoft.com/office/drawing/2014/main" id="{A1DEB5AD-87CB-437E-8990-BE1799414B4F}"/>
                </a:ext>
              </a:extLst>
            </p:cNvPr>
            <p:cNvSpPr txBox="1"/>
            <p:nvPr/>
          </p:nvSpPr>
          <p:spPr>
            <a:xfrm>
              <a:off x="7355706" y="84942"/>
              <a:ext cx="1790440" cy="461665"/>
            </a:xfrm>
            <a:prstGeom prst="rect">
              <a:avLst/>
            </a:prstGeom>
            <a:noFill/>
          </p:spPr>
          <p:txBody>
            <a:bodyPr wrap="square" rtlCol="0" anchor="ctr">
              <a:spAutoFit/>
            </a:bodyPr>
            <a:lstStyle/>
            <a:p>
              <a:pPr algn="ctr"/>
              <a:r>
                <a:rPr kumimoji="1" lang="ja-JP" altLang="en-US" sz="1200" dirty="0">
                  <a:latin typeface="BIZ UDゴシック" panose="020B0400000000000000" pitchFamily="49" charset="-128"/>
                  <a:ea typeface="BIZ UDゴシック" panose="020B0400000000000000" pitchFamily="49" charset="-128"/>
                </a:rPr>
                <a:t>仮設施設での</a:t>
              </a:r>
              <a:endParaRPr kumimoji="1" lang="en-US" altLang="ja-JP" sz="1200" dirty="0">
                <a:latin typeface="BIZ UDゴシック" panose="020B0400000000000000" pitchFamily="49" charset="-128"/>
                <a:ea typeface="BIZ UDゴシック" panose="020B0400000000000000" pitchFamily="49" charset="-128"/>
              </a:endParaRPr>
            </a:p>
            <a:p>
              <a:pPr algn="ctr"/>
              <a:r>
                <a:rPr kumimoji="1" lang="ja-JP" altLang="en-US" sz="1200" dirty="0">
                  <a:latin typeface="BIZ UDゴシック" panose="020B0400000000000000" pitchFamily="49" charset="-128"/>
                  <a:ea typeface="BIZ UDゴシック" panose="020B0400000000000000" pitchFamily="49" charset="-128"/>
                </a:rPr>
                <a:t>ショートステイ</a:t>
              </a:r>
            </a:p>
          </p:txBody>
        </p:sp>
        <p:grpSp>
          <p:nvGrpSpPr>
            <p:cNvPr id="6" name="グループ化 5">
              <a:extLst>
                <a:ext uri="{FF2B5EF4-FFF2-40B4-BE49-F238E27FC236}">
                  <a16:creationId xmlns:a16="http://schemas.microsoft.com/office/drawing/2014/main" id="{8F4EFEC7-1FDB-43F0-84D8-526D850229AB}"/>
                </a:ext>
              </a:extLst>
            </p:cNvPr>
            <p:cNvGrpSpPr/>
            <p:nvPr/>
          </p:nvGrpSpPr>
          <p:grpSpPr>
            <a:xfrm>
              <a:off x="7160064" y="38295"/>
              <a:ext cx="2120835" cy="2188657"/>
              <a:chOff x="7160064" y="38295"/>
              <a:chExt cx="2120835" cy="2188657"/>
            </a:xfrm>
          </p:grpSpPr>
          <p:pic>
            <p:nvPicPr>
              <p:cNvPr id="47" name="グラフィックス 46" descr="睡眠">
                <a:extLst>
                  <a:ext uri="{FF2B5EF4-FFF2-40B4-BE49-F238E27FC236}">
                    <a16:creationId xmlns:a16="http://schemas.microsoft.com/office/drawing/2014/main" id="{2734C5C1-8563-4AE9-9E4E-1625D6A4D7FD}"/>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8400387" y="556756"/>
                <a:ext cx="420266" cy="404148"/>
              </a:xfrm>
              <a:prstGeom prst="rect">
                <a:avLst/>
              </a:prstGeom>
            </p:spPr>
          </p:pic>
          <p:grpSp>
            <p:nvGrpSpPr>
              <p:cNvPr id="59" name="グループ化 58">
                <a:extLst>
                  <a:ext uri="{FF2B5EF4-FFF2-40B4-BE49-F238E27FC236}">
                    <a16:creationId xmlns:a16="http://schemas.microsoft.com/office/drawing/2014/main" id="{798AED8C-DDDA-493C-9085-E69A5C7DA146}"/>
                  </a:ext>
                </a:extLst>
              </p:cNvPr>
              <p:cNvGrpSpPr/>
              <p:nvPr/>
            </p:nvGrpSpPr>
            <p:grpSpPr>
              <a:xfrm>
                <a:off x="7160064" y="975020"/>
                <a:ext cx="2120835" cy="1044778"/>
                <a:chOff x="7360806" y="1571264"/>
                <a:chExt cx="2034951" cy="1505589"/>
              </a:xfrm>
            </p:grpSpPr>
            <p:pic>
              <p:nvPicPr>
                <p:cNvPr id="50" name="グラフィックス 49" descr="校舎">
                  <a:extLst>
                    <a:ext uri="{FF2B5EF4-FFF2-40B4-BE49-F238E27FC236}">
                      <a16:creationId xmlns:a16="http://schemas.microsoft.com/office/drawing/2014/main" id="{9C96691E-AC1C-4E35-9BEB-11695295604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60806" y="1571264"/>
                  <a:ext cx="2034951" cy="1349877"/>
                </a:xfrm>
                <a:prstGeom prst="rect">
                  <a:avLst/>
                </a:prstGeom>
              </p:spPr>
            </p:pic>
            <p:sp>
              <p:nvSpPr>
                <p:cNvPr id="58" name="テキスト ボックス 57">
                  <a:extLst>
                    <a:ext uri="{FF2B5EF4-FFF2-40B4-BE49-F238E27FC236}">
                      <a16:creationId xmlns:a16="http://schemas.microsoft.com/office/drawing/2014/main" id="{E20DDE9B-B71B-4220-A010-FC36CF37C6AD}"/>
                    </a:ext>
                  </a:extLst>
                </p:cNvPr>
                <p:cNvSpPr txBox="1"/>
                <p:nvPr/>
              </p:nvSpPr>
              <p:spPr>
                <a:xfrm>
                  <a:off x="7548525" y="2799854"/>
                  <a:ext cx="1746586" cy="276999"/>
                </a:xfrm>
                <a:prstGeom prst="rect">
                  <a:avLst/>
                </a:prstGeom>
                <a:noFill/>
              </p:spPr>
              <p:txBody>
                <a:bodyPr wrap="square" rtlCol="0">
                  <a:spAutoFit/>
                </a:bodyPr>
                <a:lstStyle/>
                <a:p>
                  <a:pPr algn="ctr"/>
                  <a:r>
                    <a:rPr kumimoji="1" lang="ja-JP" altLang="en-US" sz="1200" dirty="0">
                      <a:latin typeface="BIZ UDゴシック" panose="020B0400000000000000" pitchFamily="49" charset="-128"/>
                      <a:ea typeface="BIZ UDゴシック" panose="020B0400000000000000" pitchFamily="49" charset="-128"/>
                    </a:rPr>
                    <a:t>特別養護老人ホーム</a:t>
                  </a:r>
                </a:p>
              </p:txBody>
            </p:sp>
          </p:grpSp>
          <p:sp>
            <p:nvSpPr>
              <p:cNvPr id="121" name="四角形: 角を丸くする 120">
                <a:extLst>
                  <a:ext uri="{FF2B5EF4-FFF2-40B4-BE49-F238E27FC236}">
                    <a16:creationId xmlns:a16="http://schemas.microsoft.com/office/drawing/2014/main" id="{29DA8245-DF6C-4126-BAE0-A0E76F4A14E2}"/>
                  </a:ext>
                </a:extLst>
              </p:cNvPr>
              <p:cNvSpPr/>
              <p:nvPr/>
            </p:nvSpPr>
            <p:spPr>
              <a:xfrm>
                <a:off x="7377075" y="38295"/>
                <a:ext cx="1686815" cy="2188657"/>
              </a:xfrm>
              <a:prstGeom prst="roundRect">
                <a:avLst/>
              </a:prstGeom>
              <a:noFill/>
              <a:ln w="476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5" name="グラフィックス 4" descr="家 ">
                <a:extLst>
                  <a:ext uri="{FF2B5EF4-FFF2-40B4-BE49-F238E27FC236}">
                    <a16:creationId xmlns:a16="http://schemas.microsoft.com/office/drawing/2014/main" id="{CCCFDB6B-6EF8-4417-BB75-F35EDB4D428C}"/>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7563548" y="433985"/>
                <a:ext cx="815470" cy="543834"/>
              </a:xfrm>
              <a:prstGeom prst="rect">
                <a:avLst/>
              </a:prstGeom>
            </p:spPr>
          </p:pic>
        </p:grpSp>
      </p:grpSp>
      <p:cxnSp>
        <p:nvCxnSpPr>
          <p:cNvPr id="75" name="直線矢印コネクタ 74">
            <a:extLst>
              <a:ext uri="{FF2B5EF4-FFF2-40B4-BE49-F238E27FC236}">
                <a16:creationId xmlns:a16="http://schemas.microsoft.com/office/drawing/2014/main" id="{69C0DEE5-3FE9-482B-A881-636E402C9E25}"/>
              </a:ext>
            </a:extLst>
          </p:cNvPr>
          <p:cNvCxnSpPr>
            <a:cxnSpLocks/>
            <a:stCxn id="21" idx="0"/>
          </p:cNvCxnSpPr>
          <p:nvPr/>
        </p:nvCxnSpPr>
        <p:spPr>
          <a:xfrm flipV="1">
            <a:off x="2491414" y="1140012"/>
            <a:ext cx="2022735" cy="2596023"/>
          </a:xfrm>
          <a:prstGeom prst="straightConnector1">
            <a:avLst/>
          </a:prstGeom>
          <a:ln>
            <a:prstDash val="dash"/>
            <a:tailEnd type="triangle"/>
          </a:ln>
        </p:spPr>
        <p:style>
          <a:lnRef idx="1">
            <a:schemeClr val="accent4"/>
          </a:lnRef>
          <a:fillRef idx="2">
            <a:schemeClr val="accent4"/>
          </a:fillRef>
          <a:effectRef idx="1">
            <a:schemeClr val="accent4"/>
          </a:effectRef>
          <a:fontRef idx="minor">
            <a:schemeClr val="dk1"/>
          </a:fontRef>
        </p:style>
      </p:cxnSp>
      <p:sp>
        <p:nvSpPr>
          <p:cNvPr id="76" name="四角形: 角を丸くする 75">
            <a:extLst>
              <a:ext uri="{FF2B5EF4-FFF2-40B4-BE49-F238E27FC236}">
                <a16:creationId xmlns:a16="http://schemas.microsoft.com/office/drawing/2014/main" id="{FF953FF1-3A5F-4945-93D6-9E7863637794}"/>
              </a:ext>
            </a:extLst>
          </p:cNvPr>
          <p:cNvSpPr/>
          <p:nvPr/>
        </p:nvSpPr>
        <p:spPr>
          <a:xfrm>
            <a:off x="3652789" y="1934670"/>
            <a:ext cx="538641" cy="200883"/>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調整</a:t>
            </a:r>
          </a:p>
        </p:txBody>
      </p:sp>
      <p:sp>
        <p:nvSpPr>
          <p:cNvPr id="77" name="四角形: 角を丸くする 76">
            <a:extLst>
              <a:ext uri="{FF2B5EF4-FFF2-40B4-BE49-F238E27FC236}">
                <a16:creationId xmlns:a16="http://schemas.microsoft.com/office/drawing/2014/main" id="{EDE13B1B-7CCD-4FC8-94D5-968273D28294}"/>
              </a:ext>
            </a:extLst>
          </p:cNvPr>
          <p:cNvSpPr/>
          <p:nvPr/>
        </p:nvSpPr>
        <p:spPr>
          <a:xfrm>
            <a:off x="32317" y="652688"/>
            <a:ext cx="1124691" cy="1275446"/>
          </a:xfrm>
          <a:prstGeom prst="roundRect">
            <a:avLst/>
          </a:prstGeom>
          <a:noFill/>
          <a:ln w="476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2" name="四角形: 角を丸くする 91">
            <a:extLst>
              <a:ext uri="{FF2B5EF4-FFF2-40B4-BE49-F238E27FC236}">
                <a16:creationId xmlns:a16="http://schemas.microsoft.com/office/drawing/2014/main" id="{DC5A9C90-A38D-40F1-B40B-7957C9E58098}"/>
              </a:ext>
            </a:extLst>
          </p:cNvPr>
          <p:cNvSpPr/>
          <p:nvPr/>
        </p:nvSpPr>
        <p:spPr>
          <a:xfrm>
            <a:off x="7502985" y="3276493"/>
            <a:ext cx="538641" cy="200883"/>
          </a:xfrm>
          <a:prstGeom prst="roundRect">
            <a:avLst/>
          </a:prstGeom>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依頼</a:t>
            </a:r>
          </a:p>
        </p:txBody>
      </p:sp>
      <p:cxnSp>
        <p:nvCxnSpPr>
          <p:cNvPr id="89" name="直線矢印コネクタ 88">
            <a:extLst>
              <a:ext uri="{FF2B5EF4-FFF2-40B4-BE49-F238E27FC236}">
                <a16:creationId xmlns:a16="http://schemas.microsoft.com/office/drawing/2014/main" id="{5420696E-E612-4B27-9419-398E64E3CD39}"/>
              </a:ext>
            </a:extLst>
          </p:cNvPr>
          <p:cNvCxnSpPr>
            <a:cxnSpLocks/>
            <a:stCxn id="27" idx="2"/>
          </p:cNvCxnSpPr>
          <p:nvPr/>
        </p:nvCxnSpPr>
        <p:spPr>
          <a:xfrm>
            <a:off x="2480465" y="4698523"/>
            <a:ext cx="1706619" cy="1514290"/>
          </a:xfrm>
          <a:prstGeom prst="straightConnector1">
            <a:avLst/>
          </a:prstGeom>
          <a:ln w="50800" cmpd="sng">
            <a:prstDash val="sysDash"/>
            <a:tailEnd type="triangle"/>
          </a:ln>
        </p:spPr>
        <p:style>
          <a:lnRef idx="1">
            <a:schemeClr val="accent1"/>
          </a:lnRef>
          <a:fillRef idx="0">
            <a:schemeClr val="accent1"/>
          </a:fillRef>
          <a:effectRef idx="0">
            <a:schemeClr val="accent1"/>
          </a:effectRef>
          <a:fontRef idx="minor">
            <a:schemeClr val="tx1"/>
          </a:fontRef>
        </p:style>
      </p:cxnSp>
      <p:sp>
        <p:nvSpPr>
          <p:cNvPr id="147" name="四角形: 角を丸くする 146">
            <a:extLst>
              <a:ext uri="{FF2B5EF4-FFF2-40B4-BE49-F238E27FC236}">
                <a16:creationId xmlns:a16="http://schemas.microsoft.com/office/drawing/2014/main" id="{DFE56632-9BB4-4C5D-B9FE-7E50B16ACAE3}"/>
              </a:ext>
            </a:extLst>
          </p:cNvPr>
          <p:cNvSpPr/>
          <p:nvPr/>
        </p:nvSpPr>
        <p:spPr>
          <a:xfrm>
            <a:off x="3204423" y="4905202"/>
            <a:ext cx="217943" cy="584483"/>
          </a:xfrm>
          <a:prstGeom prst="roundRect">
            <a:avLst/>
          </a:prstGeom>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連絡</a:t>
            </a:r>
          </a:p>
        </p:txBody>
      </p:sp>
      <p:sp>
        <p:nvSpPr>
          <p:cNvPr id="158" name="十角形 157">
            <a:extLst>
              <a:ext uri="{FF2B5EF4-FFF2-40B4-BE49-F238E27FC236}">
                <a16:creationId xmlns:a16="http://schemas.microsoft.com/office/drawing/2014/main" id="{441F416F-8BF8-4B02-8358-5CA922A81A8F}"/>
              </a:ext>
            </a:extLst>
          </p:cNvPr>
          <p:cNvSpPr/>
          <p:nvPr/>
        </p:nvSpPr>
        <p:spPr>
          <a:xfrm>
            <a:off x="2798486" y="4850584"/>
            <a:ext cx="351519" cy="318268"/>
          </a:xfrm>
          <a:prstGeom prst="decagon">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a:t>３</a:t>
            </a:r>
          </a:p>
        </p:txBody>
      </p:sp>
      <p:cxnSp>
        <p:nvCxnSpPr>
          <p:cNvPr id="93" name="直線矢印コネクタ 92">
            <a:extLst>
              <a:ext uri="{FF2B5EF4-FFF2-40B4-BE49-F238E27FC236}">
                <a16:creationId xmlns:a16="http://schemas.microsoft.com/office/drawing/2014/main" id="{59A381F1-4CD8-405B-B981-D18A80270B44}"/>
              </a:ext>
            </a:extLst>
          </p:cNvPr>
          <p:cNvCxnSpPr>
            <a:cxnSpLocks/>
            <a:stCxn id="140" idx="0"/>
            <a:endCxn id="95" idx="2"/>
          </p:cNvCxnSpPr>
          <p:nvPr/>
        </p:nvCxnSpPr>
        <p:spPr>
          <a:xfrm flipV="1">
            <a:off x="4571846" y="5336441"/>
            <a:ext cx="17462" cy="877015"/>
          </a:xfrm>
          <a:prstGeom prst="straightConnector1">
            <a:avLst/>
          </a:prstGeom>
          <a:ln w="12700">
            <a:solidFill>
              <a:schemeClr val="accent4">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94" name="四角形: 角を丸くする 93">
            <a:extLst>
              <a:ext uri="{FF2B5EF4-FFF2-40B4-BE49-F238E27FC236}">
                <a16:creationId xmlns:a16="http://schemas.microsoft.com/office/drawing/2014/main" id="{C8A13A38-F523-404C-8607-8A081A7046A2}"/>
              </a:ext>
            </a:extLst>
          </p:cNvPr>
          <p:cNvSpPr/>
          <p:nvPr/>
        </p:nvSpPr>
        <p:spPr>
          <a:xfrm>
            <a:off x="4206140" y="5459471"/>
            <a:ext cx="711124" cy="601412"/>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900" dirty="0">
                <a:latin typeface="BIZ UDゴシック" panose="020B0400000000000000" pitchFamily="49" charset="-128"/>
                <a:ea typeface="BIZ UDゴシック" panose="020B0400000000000000" pitchFamily="49" charset="-128"/>
              </a:rPr>
              <a:t>本人同意の下</a:t>
            </a:r>
            <a:endParaRPr kumimoji="1" lang="en-US" altLang="ja-JP" sz="900" dirty="0">
              <a:latin typeface="BIZ UDゴシック" panose="020B0400000000000000" pitchFamily="49" charset="-128"/>
              <a:ea typeface="BIZ UDゴシック" panose="020B0400000000000000" pitchFamily="49" charset="-128"/>
            </a:endParaRPr>
          </a:p>
          <a:p>
            <a:pPr algn="ctr"/>
            <a:r>
              <a:rPr kumimoji="1" lang="ja-JP" altLang="en-US" sz="900" dirty="0">
                <a:latin typeface="BIZ UDゴシック" panose="020B0400000000000000" pitchFamily="49" charset="-128"/>
                <a:ea typeface="BIZ UDゴシック" panose="020B0400000000000000" pitchFamily="49" charset="-128"/>
              </a:rPr>
              <a:t>確認</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95" name="テキスト ボックス 94">
            <a:extLst>
              <a:ext uri="{FF2B5EF4-FFF2-40B4-BE49-F238E27FC236}">
                <a16:creationId xmlns:a16="http://schemas.microsoft.com/office/drawing/2014/main" id="{F2F1F9B7-6BBC-4778-9BF8-9E5DC1C72760}"/>
              </a:ext>
            </a:extLst>
          </p:cNvPr>
          <p:cNvSpPr txBox="1"/>
          <p:nvPr/>
        </p:nvSpPr>
        <p:spPr>
          <a:xfrm>
            <a:off x="4214340" y="5059442"/>
            <a:ext cx="749935" cy="276999"/>
          </a:xfrm>
          <a:prstGeom prst="rect">
            <a:avLst/>
          </a:prstGeom>
          <a:solidFill>
            <a:schemeClr val="bg1">
              <a:lumMod val="75000"/>
            </a:schemeClr>
          </a:solidFill>
        </p:spPr>
        <p:txBody>
          <a:bodyPr wrap="square" rtlCol="0" anchor="ctr">
            <a:spAutoFit/>
          </a:bodyPr>
          <a:lstStyle/>
          <a:p>
            <a:pPr algn="ctr"/>
            <a:r>
              <a:rPr kumimoji="1" lang="ja-JP" altLang="en-US" sz="1200" dirty="0">
                <a:latin typeface="BIZ UDゴシック" panose="020B0400000000000000" pitchFamily="49" charset="-128"/>
                <a:ea typeface="BIZ UDゴシック" panose="020B0400000000000000" pitchFamily="49" charset="-128"/>
              </a:rPr>
              <a:t>保健所</a:t>
            </a:r>
          </a:p>
        </p:txBody>
      </p:sp>
      <p:cxnSp>
        <p:nvCxnSpPr>
          <p:cNvPr id="34" name="コネクタ: 曲線 33">
            <a:extLst>
              <a:ext uri="{FF2B5EF4-FFF2-40B4-BE49-F238E27FC236}">
                <a16:creationId xmlns:a16="http://schemas.microsoft.com/office/drawing/2014/main" id="{0486AE6A-7E92-49ED-B31B-17F435BACF5A}"/>
              </a:ext>
            </a:extLst>
          </p:cNvPr>
          <p:cNvCxnSpPr>
            <a:cxnSpLocks/>
            <a:stCxn id="95" idx="0"/>
            <a:endCxn id="9" idx="2"/>
          </p:cNvCxnSpPr>
          <p:nvPr/>
        </p:nvCxnSpPr>
        <p:spPr>
          <a:xfrm rot="5400000" flipH="1" flipV="1">
            <a:off x="3766729" y="3160493"/>
            <a:ext cx="2721529" cy="1076371"/>
          </a:xfrm>
          <a:prstGeom prst="curvedConnector3">
            <a:avLst>
              <a:gd name="adj1" fmla="val 5552"/>
            </a:avLst>
          </a:prstGeom>
          <a:ln>
            <a:solidFill>
              <a:schemeClr val="accent4">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吹き出し: 右矢印 8">
            <a:extLst>
              <a:ext uri="{FF2B5EF4-FFF2-40B4-BE49-F238E27FC236}">
                <a16:creationId xmlns:a16="http://schemas.microsoft.com/office/drawing/2014/main" id="{34906AF9-8C9D-468F-A843-79F7B172AC41}"/>
              </a:ext>
            </a:extLst>
          </p:cNvPr>
          <p:cNvSpPr/>
          <p:nvPr/>
        </p:nvSpPr>
        <p:spPr>
          <a:xfrm>
            <a:off x="5512253" y="1142582"/>
            <a:ext cx="504724" cy="1195331"/>
          </a:xfrm>
          <a:prstGeom prst="rightArrowCallout">
            <a:avLst>
              <a:gd name="adj1" fmla="val 19425"/>
              <a:gd name="adj2" fmla="val 19426"/>
              <a:gd name="adj3" fmla="val 25000"/>
              <a:gd name="adj4" fmla="val 60796"/>
            </a:avLst>
          </a:prstGeom>
        </p:spPr>
        <p:style>
          <a:lnRef idx="1">
            <a:schemeClr val="accent4"/>
          </a:lnRef>
          <a:fillRef idx="2">
            <a:schemeClr val="accent4"/>
          </a:fillRef>
          <a:effectRef idx="1">
            <a:schemeClr val="accent4"/>
          </a:effectRef>
          <a:fontRef idx="minor">
            <a:schemeClr val="dk1"/>
          </a:fontRef>
        </p:style>
        <p:txBody>
          <a:bodyPr vert="eaVert" rtlCol="0" anchor="ctr"/>
          <a:lstStyle/>
          <a:p>
            <a:pPr algn="ctr"/>
            <a:r>
              <a:rPr kumimoji="1" lang="ja-JP" altLang="en-US" sz="1100" dirty="0">
                <a:latin typeface="BIZ UDゴシック" panose="020B0400000000000000" pitchFamily="49" charset="-128"/>
                <a:ea typeface="BIZ UDゴシック" panose="020B0400000000000000" pitchFamily="49" charset="-128"/>
              </a:rPr>
              <a:t>速やかな検査</a:t>
            </a:r>
            <a:endParaRPr kumimoji="1" lang="ja-JP" altLang="en-US" sz="1100" dirty="0"/>
          </a:p>
        </p:txBody>
      </p:sp>
      <p:sp>
        <p:nvSpPr>
          <p:cNvPr id="97" name="四角形: 角を丸くする 96">
            <a:extLst>
              <a:ext uri="{FF2B5EF4-FFF2-40B4-BE49-F238E27FC236}">
                <a16:creationId xmlns:a16="http://schemas.microsoft.com/office/drawing/2014/main" id="{246F65DF-690B-4509-99E6-1EEE532A0C97}"/>
              </a:ext>
            </a:extLst>
          </p:cNvPr>
          <p:cNvSpPr/>
          <p:nvPr/>
        </p:nvSpPr>
        <p:spPr>
          <a:xfrm>
            <a:off x="4854707" y="4716818"/>
            <a:ext cx="538641" cy="253576"/>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指導</a:t>
            </a:r>
          </a:p>
        </p:txBody>
      </p:sp>
      <p:cxnSp>
        <p:nvCxnSpPr>
          <p:cNvPr id="98" name="直線矢印コネクタ 97">
            <a:extLst>
              <a:ext uri="{FF2B5EF4-FFF2-40B4-BE49-F238E27FC236}">
                <a16:creationId xmlns:a16="http://schemas.microsoft.com/office/drawing/2014/main" id="{1DC54CB6-6B80-40ED-BCD8-68570E216C6A}"/>
              </a:ext>
            </a:extLst>
          </p:cNvPr>
          <p:cNvCxnSpPr>
            <a:cxnSpLocks/>
            <a:stCxn id="21" idx="3"/>
            <a:endCxn id="95" idx="1"/>
          </p:cNvCxnSpPr>
          <p:nvPr/>
        </p:nvCxnSpPr>
        <p:spPr>
          <a:xfrm>
            <a:off x="2783180" y="4027801"/>
            <a:ext cx="1431160" cy="1170141"/>
          </a:xfrm>
          <a:prstGeom prst="straightConnector1">
            <a:avLst/>
          </a:prstGeom>
          <a:ln w="12700">
            <a:solidFill>
              <a:schemeClr val="accent4">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99" name="四角形: 角を丸くする 98">
            <a:extLst>
              <a:ext uri="{FF2B5EF4-FFF2-40B4-BE49-F238E27FC236}">
                <a16:creationId xmlns:a16="http://schemas.microsoft.com/office/drawing/2014/main" id="{E8227722-4775-4FEA-9841-5B1D41BE5D65}"/>
              </a:ext>
            </a:extLst>
          </p:cNvPr>
          <p:cNvSpPr/>
          <p:nvPr/>
        </p:nvSpPr>
        <p:spPr>
          <a:xfrm>
            <a:off x="3584386" y="4396979"/>
            <a:ext cx="825013" cy="548806"/>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900" dirty="0">
                <a:latin typeface="BIZ UDゴシック" panose="020B0400000000000000" pitchFamily="49" charset="-128"/>
                <a:ea typeface="BIZ UDゴシック" panose="020B0400000000000000" pitchFamily="49" charset="-128"/>
              </a:rPr>
              <a:t>本人同意の下</a:t>
            </a:r>
            <a:endParaRPr kumimoji="1" lang="en-US" altLang="ja-JP" sz="900" dirty="0">
              <a:latin typeface="BIZ UDゴシック" panose="020B0400000000000000" pitchFamily="49" charset="-128"/>
              <a:ea typeface="BIZ UDゴシック" panose="020B0400000000000000" pitchFamily="49" charset="-128"/>
            </a:endParaRPr>
          </a:p>
          <a:p>
            <a:pPr algn="ctr"/>
            <a:r>
              <a:rPr kumimoji="1" lang="ja-JP" altLang="en-US" sz="1100" dirty="0">
                <a:latin typeface="BIZ UDゴシック" panose="020B0400000000000000" pitchFamily="49" charset="-128"/>
                <a:ea typeface="BIZ UDゴシック" panose="020B0400000000000000" pitchFamily="49" charset="-128"/>
              </a:rPr>
              <a:t>確認</a:t>
            </a:r>
          </a:p>
        </p:txBody>
      </p:sp>
      <p:sp>
        <p:nvSpPr>
          <p:cNvPr id="2" name="四角形: 角を丸くする 1">
            <a:extLst>
              <a:ext uri="{FF2B5EF4-FFF2-40B4-BE49-F238E27FC236}">
                <a16:creationId xmlns:a16="http://schemas.microsoft.com/office/drawing/2014/main" id="{8168D1F6-C8BD-4AC8-8E8F-8EDFC1492D02}"/>
              </a:ext>
            </a:extLst>
          </p:cNvPr>
          <p:cNvSpPr/>
          <p:nvPr/>
        </p:nvSpPr>
        <p:spPr>
          <a:xfrm>
            <a:off x="66146" y="35993"/>
            <a:ext cx="8960569" cy="60576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dirty="0"/>
              <a:t>受入れの流れ</a:t>
            </a:r>
            <a:endParaRPr lang="en-US" altLang="ja-JP" dirty="0"/>
          </a:p>
          <a:p>
            <a:pPr algn="ctr"/>
            <a:r>
              <a:rPr lang="ja-JP" altLang="en-US" sz="1400" dirty="0"/>
              <a:t>（</a:t>
            </a:r>
            <a:r>
              <a:rPr lang="ja-JP" altLang="ja-JP" sz="1400" dirty="0"/>
              <a:t>ケアラーが新型コロナウイルスに感染して入院等した場合に要介護者等を支援するための仮設施設</a:t>
            </a:r>
            <a:r>
              <a:rPr lang="ja-JP" altLang="en-US" sz="1400" dirty="0"/>
              <a:t>）</a:t>
            </a:r>
            <a:endParaRPr kumimoji="1" lang="ja-JP" altLang="en-US" sz="1400" dirty="0"/>
          </a:p>
        </p:txBody>
      </p:sp>
      <p:sp>
        <p:nvSpPr>
          <p:cNvPr id="96" name="テキスト ボックス 9">
            <a:extLst>
              <a:ext uri="{FF2B5EF4-FFF2-40B4-BE49-F238E27FC236}">
                <a16:creationId xmlns:a16="http://schemas.microsoft.com/office/drawing/2014/main" id="{564EDA47-8948-4142-90F4-A715B1893284}"/>
              </a:ext>
            </a:extLst>
          </p:cNvPr>
          <p:cNvSpPr txBox="1"/>
          <p:nvPr/>
        </p:nvSpPr>
        <p:spPr>
          <a:xfrm>
            <a:off x="8041627" y="30629"/>
            <a:ext cx="980366" cy="276999"/>
          </a:xfrm>
          <a:prstGeom prst="rect">
            <a:avLst/>
          </a:prstGeom>
          <a:noFill/>
        </p:spPr>
        <p:txBody>
          <a:bodyPr wrap="squar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t>別紙１</a:t>
            </a:r>
          </a:p>
        </p:txBody>
      </p:sp>
    </p:spTree>
    <p:extLst>
      <p:ext uri="{BB962C8B-B14F-4D97-AF65-F5344CB8AC3E}">
        <p14:creationId xmlns:p14="http://schemas.microsoft.com/office/powerpoint/2010/main" val="37567562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981</TotalTime>
  <Words>131</Words>
  <Application>Microsoft Office PowerPoint</Application>
  <PresentationFormat>画面に合わせる (4:3)</PresentationFormat>
  <Paragraphs>47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UDP明朝 Medium</vt:lpstr>
      <vt:lpstr>BIZ UDゴシック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浅見洋</dc:creator>
  <cp:lastModifiedBy>浅見洋</cp:lastModifiedBy>
  <cp:revision>90</cp:revision>
  <cp:lastPrinted>2020-08-11T10:18:18Z</cp:lastPrinted>
  <dcterms:created xsi:type="dcterms:W3CDTF">2020-06-18T02:56:11Z</dcterms:created>
  <dcterms:modified xsi:type="dcterms:W3CDTF">2020-09-29T11:07:33Z</dcterms:modified>
</cp:coreProperties>
</file>