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4" r:id="rId1"/>
    <p:sldMasterId id="2147483708" r:id="rId2"/>
  </p:sldMasterIdLst>
  <p:sldIdLst>
    <p:sldId id="287" r:id="rId3"/>
    <p:sldId id="283" r:id="rId4"/>
    <p:sldId id="285" r:id="rId5"/>
    <p:sldId id="286" r:id="rId6"/>
  </p:sldIdLst>
  <p:sldSz cx="6858000" cy="9906000" type="A4"/>
  <p:notesSz cx="6735763" cy="9866313"/>
  <p:defaultTextStyle>
    <a:defPPr>
      <a:defRPr lang="en-US"/>
    </a:defPPr>
    <a:lvl1pPr marL="0" algn="l" defTabSz="457160" rtl="0" eaLnBrk="1" latinLnBrk="0" hangingPunct="1">
      <a:defRPr sz="1800" kern="1200">
        <a:solidFill>
          <a:schemeClr val="tx1"/>
        </a:solidFill>
        <a:latin typeface="+mn-lt"/>
        <a:ea typeface="+mn-ea"/>
        <a:cs typeface="+mn-cs"/>
      </a:defRPr>
    </a:lvl1pPr>
    <a:lvl2pPr marL="457160" algn="l" defTabSz="457160" rtl="0" eaLnBrk="1" latinLnBrk="0" hangingPunct="1">
      <a:defRPr sz="1800" kern="1200">
        <a:solidFill>
          <a:schemeClr val="tx1"/>
        </a:solidFill>
        <a:latin typeface="+mn-lt"/>
        <a:ea typeface="+mn-ea"/>
        <a:cs typeface="+mn-cs"/>
      </a:defRPr>
    </a:lvl2pPr>
    <a:lvl3pPr marL="914321" algn="l" defTabSz="457160" rtl="0" eaLnBrk="1" latinLnBrk="0" hangingPunct="1">
      <a:defRPr sz="1800" kern="1200">
        <a:solidFill>
          <a:schemeClr val="tx1"/>
        </a:solidFill>
        <a:latin typeface="+mn-lt"/>
        <a:ea typeface="+mn-ea"/>
        <a:cs typeface="+mn-cs"/>
      </a:defRPr>
    </a:lvl3pPr>
    <a:lvl4pPr marL="1371481" algn="l" defTabSz="457160" rtl="0" eaLnBrk="1" latinLnBrk="0" hangingPunct="1">
      <a:defRPr sz="1800" kern="1200">
        <a:solidFill>
          <a:schemeClr val="tx1"/>
        </a:solidFill>
        <a:latin typeface="+mn-lt"/>
        <a:ea typeface="+mn-ea"/>
        <a:cs typeface="+mn-cs"/>
      </a:defRPr>
    </a:lvl4pPr>
    <a:lvl5pPr marL="1828642" algn="l" defTabSz="457160" rtl="0" eaLnBrk="1" latinLnBrk="0" hangingPunct="1">
      <a:defRPr sz="1800" kern="1200">
        <a:solidFill>
          <a:schemeClr val="tx1"/>
        </a:solidFill>
        <a:latin typeface="+mn-lt"/>
        <a:ea typeface="+mn-ea"/>
        <a:cs typeface="+mn-cs"/>
      </a:defRPr>
    </a:lvl5pPr>
    <a:lvl6pPr marL="2285802" algn="l" defTabSz="457160" rtl="0" eaLnBrk="1" latinLnBrk="0" hangingPunct="1">
      <a:defRPr sz="1800" kern="1200">
        <a:solidFill>
          <a:schemeClr val="tx1"/>
        </a:solidFill>
        <a:latin typeface="+mn-lt"/>
        <a:ea typeface="+mn-ea"/>
        <a:cs typeface="+mn-cs"/>
      </a:defRPr>
    </a:lvl6pPr>
    <a:lvl7pPr marL="2742963" algn="l" defTabSz="457160" rtl="0" eaLnBrk="1" latinLnBrk="0" hangingPunct="1">
      <a:defRPr sz="1800" kern="1200">
        <a:solidFill>
          <a:schemeClr val="tx1"/>
        </a:solidFill>
        <a:latin typeface="+mn-lt"/>
        <a:ea typeface="+mn-ea"/>
        <a:cs typeface="+mn-cs"/>
      </a:defRPr>
    </a:lvl7pPr>
    <a:lvl8pPr marL="3200123" algn="l" defTabSz="457160" rtl="0" eaLnBrk="1" latinLnBrk="0" hangingPunct="1">
      <a:defRPr sz="1800" kern="1200">
        <a:solidFill>
          <a:schemeClr val="tx1"/>
        </a:solidFill>
        <a:latin typeface="+mn-lt"/>
        <a:ea typeface="+mn-ea"/>
        <a:cs typeface="+mn-cs"/>
      </a:defRPr>
    </a:lvl8pPr>
    <a:lvl9pPr marL="3657284" algn="l" defTabSz="45716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4269" userDrawn="1">
          <p15:clr>
            <a:srgbClr val="A4A3A4"/>
          </p15:clr>
        </p15:guide>
        <p15:guide id="4" pos="96" userDrawn="1">
          <p15:clr>
            <a:srgbClr val="A4A3A4"/>
          </p15:clr>
        </p15:guide>
        <p15:guide id="5" pos="4224" userDrawn="1">
          <p15:clr>
            <a:srgbClr val="A4A3A4"/>
          </p15:clr>
        </p15:guide>
        <p15:guide id="6" pos="6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富田　誠" initials="富田　誠" lastIdx="1" clrIdx="0">
    <p:extLst>
      <p:ext uri="{19B8F6BF-5375-455C-9EA6-DF929625EA0E}">
        <p15:presenceInfo xmlns:p15="http://schemas.microsoft.com/office/powerpoint/2012/main" userId="S::278259@cc.u-tokai.ac.jp::ca5f490c-6bfd-4c2c-98f8-2206a4ef23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B56B"/>
    <a:srgbClr val="FFFBA6"/>
    <a:srgbClr val="203864"/>
    <a:srgbClr val="BDB5B5"/>
    <a:srgbClr val="F8FF90"/>
    <a:srgbClr val="EF866B"/>
    <a:srgbClr val="59CDBC"/>
    <a:srgbClr val="4472C4"/>
    <a:srgbClr val="B9EEEC"/>
    <a:srgbClr val="3DB9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98"/>
    <p:restoredTop sz="96208"/>
  </p:normalViewPr>
  <p:slideViewPr>
    <p:cSldViewPr snapToGrid="0" snapToObjects="1">
      <p:cViewPr>
        <p:scale>
          <a:sx n="70" d="100"/>
          <a:sy n="70" d="100"/>
        </p:scale>
        <p:origin x="2220" y="-1290"/>
      </p:cViewPr>
      <p:guideLst>
        <p:guide orient="horz" pos="3120"/>
        <p:guide pos="2160"/>
        <p:guide pos="4269"/>
        <p:guide pos="96"/>
        <p:guide pos="4224"/>
        <p:guide pos="6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7/28/2020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1085456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3EB7B-BE0C-4877-BEF1-69F47043B0ED}" type="datetimeFigureOut">
              <a:rPr kumimoji="1" lang="ja-JP" altLang="en-US" smtClean="0"/>
              <a:t>2020/7/28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4293369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2"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4"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2" y="2971800"/>
            <a:ext cx="2211884" cy="5505627"/>
          </a:xfrm>
        </p:spPr>
        <p:txBody>
          <a:bodyPr/>
          <a:lstStyle>
            <a:lvl1pPr marL="0" indent="0">
              <a:buNone/>
              <a:defRPr sz="1200"/>
            </a:lvl1pPr>
            <a:lvl2pPr marL="342884" indent="0">
              <a:buNone/>
              <a:defRPr sz="1050"/>
            </a:lvl2pPr>
            <a:lvl3pPr marL="685769" indent="0">
              <a:buNone/>
              <a:defRPr sz="900"/>
            </a:lvl3pPr>
            <a:lvl4pPr marL="1028654" indent="0">
              <a:buNone/>
              <a:defRPr sz="750"/>
            </a:lvl4pPr>
            <a:lvl5pPr marL="1371539" indent="0">
              <a:buNone/>
              <a:defRPr sz="750"/>
            </a:lvl5pPr>
            <a:lvl6pPr marL="1714423" indent="0">
              <a:buNone/>
              <a:defRPr sz="750"/>
            </a:lvl6pPr>
            <a:lvl7pPr marL="2057308" indent="0">
              <a:buNone/>
              <a:defRPr sz="750"/>
            </a:lvl7pPr>
            <a:lvl8pPr marL="2400192" indent="0">
              <a:buNone/>
              <a:defRPr sz="750"/>
            </a:lvl8pPr>
            <a:lvl9pPr marL="2743076"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1D3EB7B-BE0C-4877-BEF1-69F47043B0ED}" type="datetimeFigureOut">
              <a:rPr kumimoji="1" lang="ja-JP" altLang="en-US" smtClean="0"/>
              <a:t>2020/7/28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1482858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2"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4" y="1426284"/>
            <a:ext cx="3471863" cy="7039681"/>
          </a:xfrm>
        </p:spPr>
        <p:txBody>
          <a:bodyPr anchor="t"/>
          <a:lstStyle>
            <a:lvl1pPr marL="0" indent="0">
              <a:buNone/>
              <a:defRPr sz="2400"/>
            </a:lvl1pPr>
            <a:lvl2pPr marL="342884" indent="0">
              <a:buNone/>
              <a:defRPr sz="2100"/>
            </a:lvl2pPr>
            <a:lvl3pPr marL="685769" indent="0">
              <a:buNone/>
              <a:defRPr sz="1800"/>
            </a:lvl3pPr>
            <a:lvl4pPr marL="1028654" indent="0">
              <a:buNone/>
              <a:defRPr sz="1500"/>
            </a:lvl4pPr>
            <a:lvl5pPr marL="1371539" indent="0">
              <a:buNone/>
              <a:defRPr sz="1500"/>
            </a:lvl5pPr>
            <a:lvl6pPr marL="1714423" indent="0">
              <a:buNone/>
              <a:defRPr sz="1500"/>
            </a:lvl6pPr>
            <a:lvl7pPr marL="2057308" indent="0">
              <a:buNone/>
              <a:defRPr sz="1500"/>
            </a:lvl7pPr>
            <a:lvl8pPr marL="2400192" indent="0">
              <a:buNone/>
              <a:defRPr sz="1500"/>
            </a:lvl8pPr>
            <a:lvl9pPr marL="2743076"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2" y="2971800"/>
            <a:ext cx="2211884" cy="5505627"/>
          </a:xfrm>
        </p:spPr>
        <p:txBody>
          <a:bodyPr/>
          <a:lstStyle>
            <a:lvl1pPr marL="0" indent="0">
              <a:buNone/>
              <a:defRPr sz="1200"/>
            </a:lvl1pPr>
            <a:lvl2pPr marL="342884" indent="0">
              <a:buNone/>
              <a:defRPr sz="1050"/>
            </a:lvl2pPr>
            <a:lvl3pPr marL="685769" indent="0">
              <a:buNone/>
              <a:defRPr sz="900"/>
            </a:lvl3pPr>
            <a:lvl4pPr marL="1028654" indent="0">
              <a:buNone/>
              <a:defRPr sz="750"/>
            </a:lvl4pPr>
            <a:lvl5pPr marL="1371539" indent="0">
              <a:buNone/>
              <a:defRPr sz="750"/>
            </a:lvl5pPr>
            <a:lvl6pPr marL="1714423" indent="0">
              <a:buNone/>
              <a:defRPr sz="750"/>
            </a:lvl6pPr>
            <a:lvl7pPr marL="2057308" indent="0">
              <a:buNone/>
              <a:defRPr sz="750"/>
            </a:lvl7pPr>
            <a:lvl8pPr marL="2400192" indent="0">
              <a:buNone/>
              <a:defRPr sz="750"/>
            </a:lvl8pPr>
            <a:lvl9pPr marL="2743076"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1D3EB7B-BE0C-4877-BEF1-69F47043B0ED}" type="datetimeFigureOut">
              <a:rPr kumimoji="1" lang="ja-JP" altLang="en-US" smtClean="0"/>
              <a:t>2020/7/28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1880025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D3EB7B-BE0C-4877-BEF1-69F47043B0ED}" type="datetimeFigureOut">
              <a:rPr kumimoji="1" lang="ja-JP" altLang="en-US" smtClean="0"/>
              <a:t>2020/7/28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1293503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527404"/>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4"/>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D3EB7B-BE0C-4877-BEF1-69F47043B0ED}" type="datetimeFigureOut">
              <a:rPr kumimoji="1" lang="ja-JP" altLang="en-US" smtClean="0"/>
              <a:t>2020/7/28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417977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9" y="527407"/>
            <a:ext cx="5915025" cy="1090696"/>
          </a:xfrm>
          <a:noFill/>
        </p:spPr>
        <p:txBody>
          <a:bodyPr anchor="b"/>
          <a:lstStyle>
            <a:lvl1pPr algn="l">
              <a:defRPr b="1" spc="300">
                <a:solidFill>
                  <a:schemeClr val="bg1"/>
                </a:solidFill>
                <a:latin typeface="+mn-ea"/>
                <a:ea typeface="+mn-ea"/>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71487" y="2179815"/>
            <a:ext cx="5915026" cy="6983236"/>
          </a:xfrm>
        </p:spPr>
        <p:txBody>
          <a:bodyPr/>
          <a:lstStyle>
            <a:lvl1pPr marL="0" indent="0">
              <a:lnSpc>
                <a:spcPct val="120000"/>
              </a:lnSpc>
              <a:spcBef>
                <a:spcPts val="0"/>
              </a:spcBef>
              <a:spcAft>
                <a:spcPts val="600"/>
              </a:spcAft>
              <a:buFontTx/>
              <a:buNone/>
              <a:defRPr sz="1400"/>
            </a:lvl1pPr>
            <a:lvl2pPr marL="342884" indent="0">
              <a:buFontTx/>
              <a:buNone/>
              <a:defRPr sz="1100"/>
            </a:lvl2pPr>
            <a:lvl3pPr marL="685769" indent="0">
              <a:buFontTx/>
              <a:buNone/>
              <a:defRPr sz="1000"/>
            </a:lvl3pPr>
            <a:lvl4pPr marL="1028654" indent="0">
              <a:buFontTx/>
              <a:buNone/>
              <a:defRPr sz="1000"/>
            </a:lvl4pPr>
            <a:lvl5pPr marL="1371539" indent="0">
              <a:buFontTx/>
              <a:buNone/>
              <a:defRPr sz="1000"/>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6" name="Slide Number Placeholder 5"/>
          <p:cNvSpPr>
            <a:spLocks noGrp="1"/>
          </p:cNvSpPr>
          <p:nvPr>
            <p:ph type="sldNum" sz="quarter" idx="12"/>
          </p:nvPr>
        </p:nvSpPr>
        <p:spPr>
          <a:xfrm>
            <a:off x="4843463" y="9378595"/>
            <a:ext cx="1543050" cy="330205"/>
          </a:xfrm>
          <a:prstGeom prst="rect">
            <a:avLst/>
          </a:prstGeom>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4246236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9" y="527407"/>
            <a:ext cx="5915025" cy="1090696"/>
          </a:xfrm>
          <a:noFill/>
        </p:spPr>
        <p:txBody>
          <a:bodyPr anchor="b">
            <a:normAutofit/>
          </a:bodyPr>
          <a:lstStyle>
            <a:lvl1pPr algn="l">
              <a:defRPr sz="2400" b="1" spc="250" baseline="0">
                <a:solidFill>
                  <a:schemeClr val="bg1"/>
                </a:solidFill>
                <a:latin typeface="+mn-ea"/>
                <a:ea typeface="+mn-ea"/>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71487" y="2179815"/>
            <a:ext cx="5915026" cy="6983236"/>
          </a:xfrm>
        </p:spPr>
        <p:txBody>
          <a:bodyPr/>
          <a:lstStyle>
            <a:lvl1pPr marL="0" indent="0">
              <a:lnSpc>
                <a:spcPct val="120000"/>
              </a:lnSpc>
              <a:spcBef>
                <a:spcPts val="0"/>
              </a:spcBef>
              <a:spcAft>
                <a:spcPts val="600"/>
              </a:spcAft>
              <a:buFontTx/>
              <a:buNone/>
              <a:defRPr sz="1400"/>
            </a:lvl1pPr>
            <a:lvl2pPr marL="342884" indent="0">
              <a:buFontTx/>
              <a:buNone/>
              <a:defRPr sz="1100"/>
            </a:lvl2pPr>
            <a:lvl3pPr marL="685769" indent="0">
              <a:buFontTx/>
              <a:buNone/>
              <a:defRPr sz="1000"/>
            </a:lvl3pPr>
            <a:lvl4pPr marL="1028654" indent="0">
              <a:buFontTx/>
              <a:buNone/>
              <a:defRPr sz="1000"/>
            </a:lvl4pPr>
            <a:lvl5pPr marL="1371539" indent="0">
              <a:buFontTx/>
              <a:buNone/>
              <a:defRPr sz="1000"/>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6" name="Slide Number Placeholder 5"/>
          <p:cNvSpPr>
            <a:spLocks noGrp="1"/>
          </p:cNvSpPr>
          <p:nvPr>
            <p:ph type="sldNum" sz="quarter" idx="12"/>
          </p:nvPr>
        </p:nvSpPr>
        <p:spPr>
          <a:xfrm>
            <a:off x="4843463" y="9378595"/>
            <a:ext cx="1543050" cy="330205"/>
          </a:xfrm>
          <a:prstGeom prst="rect">
            <a:avLst/>
          </a:prstGeom>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4254690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1" y="1621192"/>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884" indent="0" algn="ctr">
              <a:buNone/>
              <a:defRPr sz="1500"/>
            </a:lvl2pPr>
            <a:lvl3pPr marL="685769" indent="0" algn="ctr">
              <a:buNone/>
              <a:defRPr sz="1350"/>
            </a:lvl3pPr>
            <a:lvl4pPr marL="1028654" indent="0" algn="ctr">
              <a:buNone/>
              <a:defRPr sz="1200"/>
            </a:lvl4pPr>
            <a:lvl5pPr marL="1371539" indent="0" algn="ctr">
              <a:buNone/>
              <a:defRPr sz="1200"/>
            </a:lvl5pPr>
            <a:lvl6pPr marL="1714423" indent="0" algn="ctr">
              <a:buNone/>
              <a:defRPr sz="1200"/>
            </a:lvl6pPr>
            <a:lvl7pPr marL="2057308" indent="0" algn="ctr">
              <a:buNone/>
              <a:defRPr sz="1200"/>
            </a:lvl7pPr>
            <a:lvl8pPr marL="2400192" indent="0" algn="ctr">
              <a:buNone/>
              <a:defRPr sz="1200"/>
            </a:lvl8pPr>
            <a:lvl9pPr marL="2743076"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D3EB7B-BE0C-4877-BEF1-69F47043B0ED}" type="datetimeFigureOut">
              <a:rPr kumimoji="1" lang="ja-JP" altLang="en-US" smtClean="0"/>
              <a:t>2020/7/28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2657948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D3EB7B-BE0C-4877-BEF1-69F47043B0ED}" type="datetimeFigureOut">
              <a:rPr kumimoji="1" lang="ja-JP" altLang="en-US" smtClean="0"/>
              <a:t>2020/7/28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2803494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629226"/>
            <a:ext cx="5915025" cy="2166937"/>
          </a:xfrm>
        </p:spPr>
        <p:txBody>
          <a:bodyPr/>
          <a:lstStyle>
            <a:lvl1pPr marL="0" indent="0">
              <a:buNone/>
              <a:defRPr sz="1800">
                <a:solidFill>
                  <a:schemeClr val="tx1"/>
                </a:solidFill>
              </a:defRPr>
            </a:lvl1pPr>
            <a:lvl2pPr marL="342884" indent="0">
              <a:buNone/>
              <a:defRPr sz="1500">
                <a:solidFill>
                  <a:schemeClr val="tx1">
                    <a:tint val="75000"/>
                  </a:schemeClr>
                </a:solidFill>
              </a:defRPr>
            </a:lvl2pPr>
            <a:lvl3pPr marL="685769" indent="0">
              <a:buNone/>
              <a:defRPr sz="1350">
                <a:solidFill>
                  <a:schemeClr val="tx1">
                    <a:tint val="75000"/>
                  </a:schemeClr>
                </a:solidFill>
              </a:defRPr>
            </a:lvl3pPr>
            <a:lvl4pPr marL="1028654" indent="0">
              <a:buNone/>
              <a:defRPr sz="1200">
                <a:solidFill>
                  <a:schemeClr val="tx1">
                    <a:tint val="75000"/>
                  </a:schemeClr>
                </a:solidFill>
              </a:defRPr>
            </a:lvl4pPr>
            <a:lvl5pPr marL="1371539" indent="0">
              <a:buNone/>
              <a:defRPr sz="1200">
                <a:solidFill>
                  <a:schemeClr val="tx1">
                    <a:tint val="75000"/>
                  </a:schemeClr>
                </a:solidFill>
              </a:defRPr>
            </a:lvl5pPr>
            <a:lvl6pPr marL="1714423" indent="0">
              <a:buNone/>
              <a:defRPr sz="1200">
                <a:solidFill>
                  <a:schemeClr val="tx1">
                    <a:tint val="75000"/>
                  </a:schemeClr>
                </a:solidFill>
              </a:defRPr>
            </a:lvl6pPr>
            <a:lvl7pPr marL="2057308" indent="0">
              <a:buNone/>
              <a:defRPr sz="1200">
                <a:solidFill>
                  <a:schemeClr val="tx1">
                    <a:tint val="75000"/>
                  </a:schemeClr>
                </a:solidFill>
              </a:defRPr>
            </a:lvl7pPr>
            <a:lvl8pPr marL="2400192" indent="0">
              <a:buNone/>
              <a:defRPr sz="1200">
                <a:solidFill>
                  <a:schemeClr val="tx1">
                    <a:tint val="75000"/>
                  </a:schemeClr>
                </a:solidFill>
              </a:defRPr>
            </a:lvl8pPr>
            <a:lvl9pPr marL="2743076"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1D3EB7B-BE0C-4877-BEF1-69F47043B0ED}" type="datetimeFigureOut">
              <a:rPr kumimoji="1" lang="ja-JP" altLang="en-US" smtClean="0"/>
              <a:t>2020/7/28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2827196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5"/>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4" y="2637015"/>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1D3EB7B-BE0C-4877-BEF1-69F47043B0ED}" type="datetimeFigureOut">
              <a:rPr kumimoji="1" lang="ja-JP" altLang="en-US" smtClean="0"/>
              <a:t>2020/7/28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3258047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8"/>
            <a:ext cx="2901255" cy="1190095"/>
          </a:xfrm>
        </p:spPr>
        <p:txBody>
          <a:bodyPr anchor="b"/>
          <a:lstStyle>
            <a:lvl1pPr marL="0" indent="0">
              <a:buNone/>
              <a:defRPr sz="1800" b="1"/>
            </a:lvl1pPr>
            <a:lvl2pPr marL="342884" indent="0">
              <a:buNone/>
              <a:defRPr sz="1500" b="1"/>
            </a:lvl2pPr>
            <a:lvl3pPr marL="685769" indent="0">
              <a:buNone/>
              <a:defRPr sz="1350" b="1"/>
            </a:lvl3pPr>
            <a:lvl4pPr marL="1028654" indent="0">
              <a:buNone/>
              <a:defRPr sz="1200" b="1"/>
            </a:lvl4pPr>
            <a:lvl5pPr marL="1371539" indent="0">
              <a:buNone/>
              <a:defRPr sz="1200" b="1"/>
            </a:lvl5pPr>
            <a:lvl6pPr marL="1714423" indent="0">
              <a:buNone/>
              <a:defRPr sz="1200" b="1"/>
            </a:lvl6pPr>
            <a:lvl7pPr marL="2057308" indent="0">
              <a:buNone/>
              <a:defRPr sz="1200" b="1"/>
            </a:lvl7pPr>
            <a:lvl8pPr marL="2400192" indent="0">
              <a:buNone/>
              <a:defRPr sz="1200" b="1"/>
            </a:lvl8pPr>
            <a:lvl9pPr marL="2743076"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3"/>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8"/>
            <a:ext cx="2915543" cy="1190095"/>
          </a:xfrm>
        </p:spPr>
        <p:txBody>
          <a:bodyPr anchor="b"/>
          <a:lstStyle>
            <a:lvl1pPr marL="0" indent="0">
              <a:buNone/>
              <a:defRPr sz="1800" b="1"/>
            </a:lvl1pPr>
            <a:lvl2pPr marL="342884" indent="0">
              <a:buNone/>
              <a:defRPr sz="1500" b="1"/>
            </a:lvl2pPr>
            <a:lvl3pPr marL="685769" indent="0">
              <a:buNone/>
              <a:defRPr sz="1350" b="1"/>
            </a:lvl3pPr>
            <a:lvl4pPr marL="1028654" indent="0">
              <a:buNone/>
              <a:defRPr sz="1200" b="1"/>
            </a:lvl4pPr>
            <a:lvl5pPr marL="1371539" indent="0">
              <a:buNone/>
              <a:defRPr sz="1200" b="1"/>
            </a:lvl5pPr>
            <a:lvl6pPr marL="1714423" indent="0">
              <a:buNone/>
              <a:defRPr sz="1200" b="1"/>
            </a:lvl6pPr>
            <a:lvl7pPr marL="2057308" indent="0">
              <a:buNone/>
              <a:defRPr sz="1200" b="1"/>
            </a:lvl7pPr>
            <a:lvl8pPr marL="2400192" indent="0">
              <a:buNone/>
              <a:defRPr sz="1200" b="1"/>
            </a:lvl8pPr>
            <a:lvl9pPr marL="2743076"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3"/>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1D3EB7B-BE0C-4877-BEF1-69F47043B0ED}" type="datetimeFigureOut">
              <a:rPr kumimoji="1" lang="ja-JP" altLang="en-US" smtClean="0"/>
              <a:t>2020/7/28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95302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1D3EB7B-BE0C-4877-BEF1-69F47043B0ED}" type="datetimeFigureOut">
              <a:rPr kumimoji="1" lang="ja-JP" altLang="en-US" smtClean="0"/>
              <a:t>2020/7/28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2580244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6"/>
            <a:ext cx="5914800" cy="1067931"/>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9" y="2149814"/>
            <a:ext cx="5915025" cy="677246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7/28/2020</a:t>
            </a:fld>
            <a:endParaRPr lang="en-US" dirty="0"/>
          </a:p>
        </p:txBody>
      </p:sp>
      <p:sp>
        <p:nvSpPr>
          <p:cNvPr id="5" name="Footer Placeholder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3039470641"/>
      </p:ext>
    </p:extLst>
  </p:cSld>
  <p:clrMap bg1="lt1" tx1="dk1" bg2="lt2" tx2="dk2" accent1="accent1" accent2="accent2" accent3="accent3" accent4="accent4" accent5="accent5" accent6="accent6" hlink="hlink" folHlink="folHlink"/>
  <p:sldLayoutIdLst>
    <p:sldLayoutId id="2147483701" r:id="rId1"/>
    <p:sldLayoutId id="2147483706" r:id="rId2"/>
    <p:sldLayoutId id="2147483707" r:id="rId3"/>
  </p:sldLayoutIdLst>
  <p:txStyles>
    <p:titleStyle>
      <a:lvl1pPr algn="l" defTabSz="685769" rtl="0" eaLnBrk="1" latinLnBrk="0" hangingPunct="1">
        <a:lnSpc>
          <a:spcPct val="90000"/>
        </a:lnSpc>
        <a:spcBef>
          <a:spcPct val="0"/>
        </a:spcBef>
        <a:buNone/>
        <a:defRPr kumimoji="1" sz="2400" b="1" kern="1200">
          <a:solidFill>
            <a:schemeClr val="tx1"/>
          </a:solidFill>
          <a:latin typeface="+mj-lt"/>
          <a:ea typeface="+mj-ea"/>
          <a:cs typeface="+mj-cs"/>
        </a:defRPr>
      </a:lvl1pPr>
    </p:titleStyle>
    <p:bodyStyle>
      <a:lvl1pPr marL="0" indent="0" algn="l" defTabSz="685769" rtl="0" eaLnBrk="1" latinLnBrk="0" hangingPunct="1">
        <a:lnSpc>
          <a:spcPct val="90000"/>
        </a:lnSpc>
        <a:spcBef>
          <a:spcPts val="750"/>
        </a:spcBef>
        <a:buFont typeface="Arial" panose="020B0604020202020204" pitchFamily="34" charset="0"/>
        <a:buNone/>
        <a:defRPr kumimoji="1" sz="1200" kern="1200" spc="100" baseline="0">
          <a:solidFill>
            <a:schemeClr val="tx1"/>
          </a:solidFill>
          <a:latin typeface="+mn-lt"/>
          <a:ea typeface="+mn-ea"/>
          <a:cs typeface="+mn-cs"/>
        </a:defRPr>
      </a:lvl1pPr>
      <a:lvl2pPr marL="342884"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2pPr>
      <a:lvl3pPr marL="685769"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3pPr>
      <a:lvl4pPr marL="1028654"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4pPr>
      <a:lvl5pPr marL="1371539"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5pPr>
      <a:lvl6pPr marL="1885865"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50"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35"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519"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9" rtl="0" eaLnBrk="1" latinLnBrk="0" hangingPunct="1">
        <a:defRPr kumimoji="1" sz="1350" kern="1200">
          <a:solidFill>
            <a:schemeClr val="tx1"/>
          </a:solidFill>
          <a:latin typeface="+mn-lt"/>
          <a:ea typeface="+mn-ea"/>
          <a:cs typeface="+mn-cs"/>
        </a:defRPr>
      </a:lvl1pPr>
      <a:lvl2pPr marL="342884" algn="l" defTabSz="685769" rtl="0" eaLnBrk="1" latinLnBrk="0" hangingPunct="1">
        <a:defRPr kumimoji="1" sz="1350" kern="1200">
          <a:solidFill>
            <a:schemeClr val="tx1"/>
          </a:solidFill>
          <a:latin typeface="+mn-lt"/>
          <a:ea typeface="+mn-ea"/>
          <a:cs typeface="+mn-cs"/>
        </a:defRPr>
      </a:lvl2pPr>
      <a:lvl3pPr marL="685769" algn="l" defTabSz="685769" rtl="0" eaLnBrk="1" latinLnBrk="0" hangingPunct="1">
        <a:defRPr kumimoji="1" sz="1350" kern="1200">
          <a:solidFill>
            <a:schemeClr val="tx1"/>
          </a:solidFill>
          <a:latin typeface="+mn-lt"/>
          <a:ea typeface="+mn-ea"/>
          <a:cs typeface="+mn-cs"/>
        </a:defRPr>
      </a:lvl3pPr>
      <a:lvl4pPr marL="1028654" algn="l" defTabSz="685769" rtl="0" eaLnBrk="1" latinLnBrk="0" hangingPunct="1">
        <a:defRPr kumimoji="1" sz="1350" kern="1200">
          <a:solidFill>
            <a:schemeClr val="tx1"/>
          </a:solidFill>
          <a:latin typeface="+mn-lt"/>
          <a:ea typeface="+mn-ea"/>
          <a:cs typeface="+mn-cs"/>
        </a:defRPr>
      </a:lvl4pPr>
      <a:lvl5pPr marL="1371539" algn="l" defTabSz="685769" rtl="0" eaLnBrk="1" latinLnBrk="0" hangingPunct="1">
        <a:defRPr kumimoji="1" sz="1350" kern="1200">
          <a:solidFill>
            <a:schemeClr val="tx1"/>
          </a:solidFill>
          <a:latin typeface="+mn-lt"/>
          <a:ea typeface="+mn-ea"/>
          <a:cs typeface="+mn-cs"/>
        </a:defRPr>
      </a:lvl5pPr>
      <a:lvl6pPr marL="1714423" algn="l" defTabSz="685769" rtl="0" eaLnBrk="1" latinLnBrk="0" hangingPunct="1">
        <a:defRPr kumimoji="1" sz="1350" kern="1200">
          <a:solidFill>
            <a:schemeClr val="tx1"/>
          </a:solidFill>
          <a:latin typeface="+mn-lt"/>
          <a:ea typeface="+mn-ea"/>
          <a:cs typeface="+mn-cs"/>
        </a:defRPr>
      </a:lvl6pPr>
      <a:lvl7pPr marL="2057308" algn="l" defTabSz="685769" rtl="0" eaLnBrk="1" latinLnBrk="0" hangingPunct="1">
        <a:defRPr kumimoji="1" sz="1350" kern="1200">
          <a:solidFill>
            <a:schemeClr val="tx1"/>
          </a:solidFill>
          <a:latin typeface="+mn-lt"/>
          <a:ea typeface="+mn-ea"/>
          <a:cs typeface="+mn-cs"/>
        </a:defRPr>
      </a:lvl7pPr>
      <a:lvl8pPr marL="2400192" algn="l" defTabSz="685769" rtl="0" eaLnBrk="1" latinLnBrk="0" hangingPunct="1">
        <a:defRPr kumimoji="1" sz="1350" kern="1200">
          <a:solidFill>
            <a:schemeClr val="tx1"/>
          </a:solidFill>
          <a:latin typeface="+mn-lt"/>
          <a:ea typeface="+mn-ea"/>
          <a:cs typeface="+mn-cs"/>
        </a:defRPr>
      </a:lvl8pPr>
      <a:lvl9pPr marL="2743076" algn="l" defTabSz="685769"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9" y="2637015"/>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1D3EB7B-BE0C-4877-BEF1-69F47043B0ED}" type="datetimeFigureOut">
              <a:rPr kumimoji="1" lang="ja-JP" altLang="en-US" smtClean="0"/>
              <a:t>2020/7/28</a:t>
            </a:fld>
            <a:endParaRPr kumimoji="1" lang="ja-JP" altLang="en-US" dirty="0"/>
          </a:p>
        </p:txBody>
      </p:sp>
      <p:sp>
        <p:nvSpPr>
          <p:cNvPr id="5" name="Footer Placeholder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8A7DCEE-F03A-43A2-9C94-8D62F77451A9}" type="slidenum">
              <a:rPr kumimoji="1" lang="ja-JP" altLang="en-US" smtClean="0"/>
              <a:t>‹#›</a:t>
            </a:fld>
            <a:endParaRPr kumimoji="1" lang="ja-JP" altLang="en-US" dirty="0"/>
          </a:p>
        </p:txBody>
      </p:sp>
    </p:spTree>
    <p:extLst>
      <p:ext uri="{BB962C8B-B14F-4D97-AF65-F5344CB8AC3E}">
        <p14:creationId xmlns:p14="http://schemas.microsoft.com/office/powerpoint/2010/main" val="128322912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769"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3" indent="-171443" algn="l" defTabSz="685769"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27" indent="-171443" algn="l" defTabSz="685769"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12" indent="-171443" algn="l" defTabSz="685769"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96"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80"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65"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50"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35"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519"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9" rtl="0" eaLnBrk="1" latinLnBrk="0" hangingPunct="1">
        <a:defRPr kumimoji="1" sz="1350" kern="1200">
          <a:solidFill>
            <a:schemeClr val="tx1"/>
          </a:solidFill>
          <a:latin typeface="+mn-lt"/>
          <a:ea typeface="+mn-ea"/>
          <a:cs typeface="+mn-cs"/>
        </a:defRPr>
      </a:lvl1pPr>
      <a:lvl2pPr marL="342884" algn="l" defTabSz="685769" rtl="0" eaLnBrk="1" latinLnBrk="0" hangingPunct="1">
        <a:defRPr kumimoji="1" sz="1350" kern="1200">
          <a:solidFill>
            <a:schemeClr val="tx1"/>
          </a:solidFill>
          <a:latin typeface="+mn-lt"/>
          <a:ea typeface="+mn-ea"/>
          <a:cs typeface="+mn-cs"/>
        </a:defRPr>
      </a:lvl2pPr>
      <a:lvl3pPr marL="685769" algn="l" defTabSz="685769" rtl="0" eaLnBrk="1" latinLnBrk="0" hangingPunct="1">
        <a:defRPr kumimoji="1" sz="1350" kern="1200">
          <a:solidFill>
            <a:schemeClr val="tx1"/>
          </a:solidFill>
          <a:latin typeface="+mn-lt"/>
          <a:ea typeface="+mn-ea"/>
          <a:cs typeface="+mn-cs"/>
        </a:defRPr>
      </a:lvl3pPr>
      <a:lvl4pPr marL="1028654" algn="l" defTabSz="685769" rtl="0" eaLnBrk="1" latinLnBrk="0" hangingPunct="1">
        <a:defRPr kumimoji="1" sz="1350" kern="1200">
          <a:solidFill>
            <a:schemeClr val="tx1"/>
          </a:solidFill>
          <a:latin typeface="+mn-lt"/>
          <a:ea typeface="+mn-ea"/>
          <a:cs typeface="+mn-cs"/>
        </a:defRPr>
      </a:lvl4pPr>
      <a:lvl5pPr marL="1371539" algn="l" defTabSz="685769" rtl="0" eaLnBrk="1" latinLnBrk="0" hangingPunct="1">
        <a:defRPr kumimoji="1" sz="1350" kern="1200">
          <a:solidFill>
            <a:schemeClr val="tx1"/>
          </a:solidFill>
          <a:latin typeface="+mn-lt"/>
          <a:ea typeface="+mn-ea"/>
          <a:cs typeface="+mn-cs"/>
        </a:defRPr>
      </a:lvl5pPr>
      <a:lvl6pPr marL="1714423" algn="l" defTabSz="685769" rtl="0" eaLnBrk="1" latinLnBrk="0" hangingPunct="1">
        <a:defRPr kumimoji="1" sz="1350" kern="1200">
          <a:solidFill>
            <a:schemeClr val="tx1"/>
          </a:solidFill>
          <a:latin typeface="+mn-lt"/>
          <a:ea typeface="+mn-ea"/>
          <a:cs typeface="+mn-cs"/>
        </a:defRPr>
      </a:lvl6pPr>
      <a:lvl7pPr marL="2057308" algn="l" defTabSz="685769" rtl="0" eaLnBrk="1" latinLnBrk="0" hangingPunct="1">
        <a:defRPr kumimoji="1" sz="1350" kern="1200">
          <a:solidFill>
            <a:schemeClr val="tx1"/>
          </a:solidFill>
          <a:latin typeface="+mn-lt"/>
          <a:ea typeface="+mn-ea"/>
          <a:cs typeface="+mn-cs"/>
        </a:defRPr>
      </a:lvl7pPr>
      <a:lvl8pPr marL="2400192" algn="l" defTabSz="685769" rtl="0" eaLnBrk="1" latinLnBrk="0" hangingPunct="1">
        <a:defRPr kumimoji="1" sz="1350" kern="1200">
          <a:solidFill>
            <a:schemeClr val="tx1"/>
          </a:solidFill>
          <a:latin typeface="+mn-lt"/>
          <a:ea typeface="+mn-ea"/>
          <a:cs typeface="+mn-cs"/>
        </a:defRPr>
      </a:lvl8pPr>
      <a:lvl9pPr marL="2743076" algn="l" defTabSz="685769"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図 16"/>
          <p:cNvPicPr>
            <a:picLocks noChangeAspect="1"/>
          </p:cNvPicPr>
          <p:nvPr/>
        </p:nvPicPr>
        <p:blipFill rotWithShape="1">
          <a:blip r:embed="rId2"/>
          <a:srcRect l="15095" r="15820"/>
          <a:stretch/>
        </p:blipFill>
        <p:spPr>
          <a:xfrm>
            <a:off x="17303" y="-41549"/>
            <a:ext cx="6882064" cy="3737255"/>
          </a:xfrm>
          <a:prstGeom prst="rect">
            <a:avLst/>
          </a:prstGeom>
        </p:spPr>
      </p:pic>
      <p:pic>
        <p:nvPicPr>
          <p:cNvPr id="9" name="図 8"/>
          <p:cNvPicPr>
            <a:picLocks noChangeAspect="1"/>
          </p:cNvPicPr>
          <p:nvPr/>
        </p:nvPicPr>
        <p:blipFill rotWithShape="1">
          <a:blip r:embed="rId3">
            <a:duotone>
              <a:schemeClr val="bg2">
                <a:shade val="45000"/>
                <a:satMod val="135000"/>
              </a:schemeClr>
              <a:prstClr val="white"/>
            </a:duotone>
            <a:extLst>
              <a:ext uri="{28A0092B-C50C-407E-A947-70E740481C1C}">
                <a14:useLocalDpi xmlns:a14="http://schemas.microsoft.com/office/drawing/2010/main" val="0"/>
              </a:ext>
            </a:extLst>
          </a:blip>
          <a:srcRect t="46008"/>
          <a:stretch/>
        </p:blipFill>
        <p:spPr>
          <a:xfrm flipH="1">
            <a:off x="4694218" y="2159976"/>
            <a:ext cx="2223938" cy="1200745"/>
          </a:xfrm>
          <a:prstGeom prst="rect">
            <a:avLst/>
          </a:prstGeom>
        </p:spPr>
      </p:pic>
      <p:sp>
        <p:nvSpPr>
          <p:cNvPr id="11" name="楕円 10"/>
          <p:cNvSpPr/>
          <p:nvPr/>
        </p:nvSpPr>
        <p:spPr>
          <a:xfrm>
            <a:off x="856244" y="998581"/>
            <a:ext cx="640683" cy="640683"/>
          </a:xfrm>
          <a:prstGeom prst="ellipse">
            <a:avLst/>
          </a:prstGeom>
          <a:solidFill>
            <a:srgbClr val="F7B5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１</a:t>
            </a:r>
            <a:endParaRPr kumimoji="1" lang="ja-JP" altLang="en-US" sz="1200" b="1" dirty="0"/>
          </a:p>
        </p:txBody>
      </p:sp>
      <p:sp>
        <p:nvSpPr>
          <p:cNvPr id="12" name="楕円 11"/>
          <p:cNvSpPr/>
          <p:nvPr/>
        </p:nvSpPr>
        <p:spPr>
          <a:xfrm>
            <a:off x="856244" y="1802157"/>
            <a:ext cx="640683" cy="640683"/>
          </a:xfrm>
          <a:prstGeom prst="ellipse">
            <a:avLst/>
          </a:prstGeom>
          <a:solidFill>
            <a:srgbClr val="F7B5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２</a:t>
            </a:r>
            <a:endParaRPr kumimoji="1" lang="ja-JP" altLang="en-US" sz="1400" b="1" dirty="0"/>
          </a:p>
        </p:txBody>
      </p:sp>
      <p:sp>
        <p:nvSpPr>
          <p:cNvPr id="14" name="楕円 13"/>
          <p:cNvSpPr/>
          <p:nvPr/>
        </p:nvSpPr>
        <p:spPr>
          <a:xfrm>
            <a:off x="856244" y="2577835"/>
            <a:ext cx="640683" cy="640683"/>
          </a:xfrm>
          <a:prstGeom prst="ellipse">
            <a:avLst/>
          </a:prstGeom>
          <a:solidFill>
            <a:srgbClr val="F7B5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３</a:t>
            </a:r>
            <a:endParaRPr kumimoji="1" lang="ja-JP" altLang="en-US" sz="1400" b="1" dirty="0"/>
          </a:p>
        </p:txBody>
      </p:sp>
      <p:sp>
        <p:nvSpPr>
          <p:cNvPr id="22" name="正方形/長方形 21"/>
          <p:cNvSpPr/>
          <p:nvPr/>
        </p:nvSpPr>
        <p:spPr>
          <a:xfrm>
            <a:off x="563881" y="3890735"/>
            <a:ext cx="6259892" cy="1811384"/>
          </a:xfrm>
          <a:prstGeom prst="rect">
            <a:avLst/>
          </a:prstGeom>
        </p:spPr>
        <p:txBody>
          <a:bodyPr wrap="square">
            <a:spAutoFit/>
          </a:bodyPr>
          <a:lstStyle/>
          <a:p>
            <a:pPr marL="285738" indent="-285738">
              <a:lnSpc>
                <a:spcPts val="1500"/>
              </a:lnSpc>
              <a:buClr>
                <a:schemeClr val="accent1">
                  <a:lumMod val="50000"/>
                </a:schemeClr>
              </a:buClr>
              <a:buFont typeface="Wingdings" panose="05000000000000000000" pitchFamily="2" charset="2"/>
              <a:buChar char="n"/>
            </a:pPr>
            <a:r>
              <a:rPr lang="ja-JP" altLang="en-US" sz="1100" dirty="0"/>
              <a:t>対象事業所：令和２年４月１日以降、感染症対策を徹底した上で、サービスを提供するため</a:t>
            </a:r>
            <a:endParaRPr lang="en-US" altLang="ja-JP" sz="1100" dirty="0"/>
          </a:p>
          <a:p>
            <a:pPr>
              <a:lnSpc>
                <a:spcPts val="1500"/>
              </a:lnSpc>
              <a:buClr>
                <a:schemeClr val="accent1">
                  <a:lumMod val="50000"/>
                </a:schemeClr>
              </a:buClr>
            </a:pPr>
            <a:r>
              <a:rPr lang="ja-JP" altLang="en-US" sz="1100" dirty="0"/>
              <a:t>　　　に必要な</a:t>
            </a:r>
            <a:r>
              <a:rPr lang="ja-JP" altLang="en-US" sz="1100" b="1" dirty="0"/>
              <a:t>かかり増し経費</a:t>
            </a:r>
            <a:r>
              <a:rPr lang="ja-JP" altLang="en-US" sz="1100" dirty="0"/>
              <a:t>が発生したすべての介護サービス事業所・施設など</a:t>
            </a:r>
            <a:endParaRPr lang="en-US" altLang="ja-JP" sz="1100" dirty="0"/>
          </a:p>
          <a:p>
            <a:pPr marL="285738" indent="-285738">
              <a:lnSpc>
                <a:spcPts val="1500"/>
              </a:lnSpc>
              <a:buClr>
                <a:schemeClr val="accent1">
                  <a:lumMod val="50000"/>
                </a:schemeClr>
              </a:buClr>
              <a:buFont typeface="Wingdings" panose="05000000000000000000" pitchFamily="2" charset="2"/>
              <a:buChar char="n"/>
            </a:pPr>
            <a:r>
              <a:rPr lang="ja-JP" altLang="en-US" sz="1100" dirty="0"/>
              <a:t>支援対象経費：かかりまし経費</a:t>
            </a:r>
            <a:endParaRPr lang="en-US" altLang="ja-JP" sz="1100" dirty="0"/>
          </a:p>
          <a:p>
            <a:pPr>
              <a:lnSpc>
                <a:spcPts val="1500"/>
              </a:lnSpc>
              <a:buClr>
                <a:schemeClr val="accent1">
                  <a:lumMod val="50000"/>
                </a:schemeClr>
              </a:buClr>
            </a:pPr>
            <a:r>
              <a:rPr lang="ja-JP" altLang="en-US" sz="1100" dirty="0"/>
              <a:t>　（例）感染症対策に要する物品購入、外部専門家等による研修実施、感染発生時対応・衛生用</a:t>
            </a:r>
            <a:endParaRPr lang="en-US" altLang="ja-JP" sz="1100" dirty="0"/>
          </a:p>
          <a:p>
            <a:pPr>
              <a:lnSpc>
                <a:spcPts val="1500"/>
              </a:lnSpc>
              <a:buClr>
                <a:schemeClr val="accent1">
                  <a:lumMod val="50000"/>
                </a:schemeClr>
              </a:buClr>
            </a:pPr>
            <a:r>
              <a:rPr lang="ja-JP" altLang="en-US" sz="1100" dirty="0"/>
              <a:t>　　　品保管などに使える多機能型簡易居室の設置、感染防止のため発生する追加的人件費、</a:t>
            </a:r>
            <a:endParaRPr lang="en-US" altLang="ja-JP" sz="1100" dirty="0"/>
          </a:p>
          <a:p>
            <a:pPr>
              <a:lnSpc>
                <a:spcPts val="1500"/>
              </a:lnSpc>
              <a:buClr>
                <a:schemeClr val="accent1">
                  <a:lumMod val="50000"/>
                </a:schemeClr>
              </a:buClr>
            </a:pPr>
            <a:r>
              <a:rPr lang="ja-JP" altLang="en-US" sz="1100" dirty="0"/>
              <a:t>　　　自転車・自動車の購入費用、</a:t>
            </a:r>
            <a:r>
              <a:rPr lang="en-US" altLang="ja-JP" sz="1100" dirty="0"/>
              <a:t>ICT</a:t>
            </a:r>
            <a:r>
              <a:rPr lang="ja-JP" altLang="en-US" sz="1100" dirty="0"/>
              <a:t>機器の購入費用　など</a:t>
            </a:r>
            <a:endParaRPr lang="en-US" altLang="ja-JP" sz="1100" dirty="0"/>
          </a:p>
          <a:p>
            <a:pPr marL="285738" indent="-285738">
              <a:lnSpc>
                <a:spcPts val="1500"/>
              </a:lnSpc>
              <a:buClr>
                <a:schemeClr val="accent1">
                  <a:lumMod val="50000"/>
                </a:schemeClr>
              </a:buClr>
              <a:buFont typeface="Wingdings" panose="05000000000000000000" pitchFamily="2" charset="2"/>
              <a:buChar char="n"/>
            </a:pPr>
            <a:r>
              <a:rPr lang="ja-JP" altLang="en-US" sz="1100" dirty="0"/>
              <a:t>助成上限額： サービス類型毎に設定</a:t>
            </a:r>
            <a:endParaRPr lang="en-US" altLang="ja-JP" sz="1100" dirty="0"/>
          </a:p>
          <a:p>
            <a:pPr>
              <a:lnSpc>
                <a:spcPts val="1500"/>
              </a:lnSpc>
              <a:buClr>
                <a:schemeClr val="accent1">
                  <a:lumMod val="50000"/>
                </a:schemeClr>
              </a:buClr>
            </a:pPr>
            <a:r>
              <a:rPr lang="ja-JP" altLang="en-US" sz="1100" dirty="0"/>
              <a:t>　（例）通所介護（通常規模型）</a:t>
            </a:r>
            <a:r>
              <a:rPr lang="en-US" altLang="ja-JP" sz="1100" dirty="0"/>
              <a:t>89.2</a:t>
            </a:r>
            <a:r>
              <a:rPr lang="ja-JP" altLang="en-US" sz="1100" dirty="0"/>
              <a:t>万円、訪問介護</a:t>
            </a:r>
            <a:r>
              <a:rPr lang="en-US" altLang="ja-JP" sz="1100" dirty="0"/>
              <a:t>53.4</a:t>
            </a:r>
            <a:r>
              <a:rPr lang="ja-JP" altLang="en-US" sz="1100" dirty="0"/>
              <a:t>万円、特養</a:t>
            </a:r>
            <a:r>
              <a:rPr lang="en-US" altLang="ja-JP" sz="1100" dirty="0"/>
              <a:t>3.8</a:t>
            </a:r>
            <a:r>
              <a:rPr lang="ja-JP" altLang="en-US" sz="1100" dirty="0"/>
              <a:t>万円</a:t>
            </a:r>
            <a:r>
              <a:rPr lang="en-US" altLang="ja-JP" sz="1100" dirty="0"/>
              <a:t>×</a:t>
            </a:r>
            <a:r>
              <a:rPr lang="ja-JP" altLang="en-US" sz="1100" dirty="0"/>
              <a:t>定員数</a:t>
            </a:r>
            <a:endParaRPr lang="en-US" altLang="ja-JP" sz="1100" dirty="0"/>
          </a:p>
          <a:p>
            <a:pPr>
              <a:lnSpc>
                <a:spcPts val="1500"/>
              </a:lnSpc>
              <a:buClr>
                <a:schemeClr val="accent1">
                  <a:lumMod val="50000"/>
                </a:schemeClr>
              </a:buClr>
            </a:pPr>
            <a:r>
              <a:rPr lang="ja-JP" altLang="en-US" sz="1100" dirty="0"/>
              <a:t>　　　　　　　</a:t>
            </a:r>
            <a:endParaRPr lang="en-US" altLang="ja-JP" sz="1100" dirty="0"/>
          </a:p>
        </p:txBody>
      </p:sp>
      <p:pic>
        <p:nvPicPr>
          <p:cNvPr id="25" name="図 24"/>
          <p:cNvPicPr>
            <a:picLocks noChangeAspect="1"/>
          </p:cNvPicPr>
          <p:nvPr/>
        </p:nvPicPr>
        <p:blipFill rotWithShape="1">
          <a:blip r:embed="rId4"/>
          <a:srcRect l="5921" b="-1231"/>
          <a:stretch/>
        </p:blipFill>
        <p:spPr>
          <a:xfrm>
            <a:off x="-12033" y="147015"/>
            <a:ext cx="6851243" cy="787654"/>
          </a:xfrm>
          <a:prstGeom prst="rect">
            <a:avLst/>
          </a:prstGeom>
        </p:spPr>
      </p:pic>
      <p:sp>
        <p:nvSpPr>
          <p:cNvPr id="7" name="テキスト ボックス 6"/>
          <p:cNvSpPr txBox="1"/>
          <p:nvPr/>
        </p:nvSpPr>
        <p:spPr>
          <a:xfrm>
            <a:off x="-60155" y="263011"/>
            <a:ext cx="6894092" cy="615553"/>
          </a:xfrm>
          <a:prstGeom prst="rect">
            <a:avLst/>
          </a:prstGeom>
          <a:noFill/>
        </p:spPr>
        <p:txBody>
          <a:bodyPr wrap="square" rtlCol="0">
            <a:spAutoFit/>
          </a:bodyPr>
          <a:lstStyle/>
          <a:p>
            <a:r>
              <a:rPr kumimoji="1" lang="ja-JP" altLang="en-US" sz="1700" b="1" dirty="0">
                <a:solidFill>
                  <a:schemeClr val="bg1"/>
                </a:solidFill>
              </a:rPr>
              <a:t>新型コロナウイルス感染症対策を行う介護サービス事業所・施設</a:t>
            </a:r>
            <a:endParaRPr kumimoji="1" lang="en-US" altLang="ja-JP" sz="1700" b="1" dirty="0">
              <a:solidFill>
                <a:schemeClr val="bg1"/>
              </a:solidFill>
            </a:endParaRPr>
          </a:p>
          <a:p>
            <a:r>
              <a:rPr kumimoji="1" lang="ja-JP" altLang="en-US" sz="1700" b="1" dirty="0">
                <a:solidFill>
                  <a:schemeClr val="bg1"/>
                </a:solidFill>
              </a:rPr>
              <a:t>介護サービス事業所・施設に勤務する職員の皆さまへ</a:t>
            </a:r>
          </a:p>
        </p:txBody>
      </p:sp>
      <p:sp>
        <p:nvSpPr>
          <p:cNvPr id="26" name="円/楕円 51">
            <a:extLst>
              <a:ext uri="{FF2B5EF4-FFF2-40B4-BE49-F238E27FC236}">
                <a16:creationId xmlns:a16="http://schemas.microsoft.com/office/drawing/2014/main" id="{48839CA6-03CE-E949-9F36-8C643C32A35F}"/>
              </a:ext>
            </a:extLst>
          </p:cNvPr>
          <p:cNvSpPr/>
          <p:nvPr/>
        </p:nvSpPr>
        <p:spPr>
          <a:xfrm>
            <a:off x="302798" y="3563078"/>
            <a:ext cx="386708" cy="352423"/>
          </a:xfrm>
          <a:prstGeom prst="ellipse">
            <a:avLst/>
          </a:prstGeom>
          <a:solidFill>
            <a:schemeClr val="accent1">
              <a:lumMod val="5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817" dirty="0">
                <a:solidFill>
                  <a:schemeClr val="bg1"/>
                </a:solidFill>
                <a:latin typeface="Arial" panose="020B0604020202020204" pitchFamily="34" charset="0"/>
                <a:cs typeface="Arial" panose="020B0604020202020204" pitchFamily="34" charset="0"/>
              </a:rPr>
              <a:t>1</a:t>
            </a:r>
            <a:endParaRPr kumimoji="1" lang="ja-JP" altLang="en-US" sz="1817" dirty="0">
              <a:solidFill>
                <a:schemeClr val="bg1"/>
              </a:solidFill>
              <a:latin typeface="Arial" panose="020B0604020202020204" pitchFamily="34" charset="0"/>
              <a:cs typeface="Arial" panose="020B0604020202020204" pitchFamily="34" charset="0"/>
            </a:endParaRPr>
          </a:p>
        </p:txBody>
      </p:sp>
      <p:cxnSp>
        <p:nvCxnSpPr>
          <p:cNvPr id="27" name="直線コネクタ 26"/>
          <p:cNvCxnSpPr/>
          <p:nvPr/>
        </p:nvCxnSpPr>
        <p:spPr>
          <a:xfrm>
            <a:off x="645018" y="3854900"/>
            <a:ext cx="6178755"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689506" y="3586361"/>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感染症対策の支援</a:t>
            </a:r>
            <a:endParaRPr kumimoji="1" lang="en-US" altLang="ja-JP" sz="1400" b="1" dirty="0">
              <a:solidFill>
                <a:schemeClr val="accent1">
                  <a:lumMod val="50000"/>
                </a:schemeClr>
              </a:solidFill>
            </a:endParaRPr>
          </a:p>
        </p:txBody>
      </p:sp>
      <p:sp>
        <p:nvSpPr>
          <p:cNvPr id="29" name="正方形/長方形 28"/>
          <p:cNvSpPr/>
          <p:nvPr/>
        </p:nvSpPr>
        <p:spPr>
          <a:xfrm>
            <a:off x="563882" y="5817385"/>
            <a:ext cx="6259891" cy="2285241"/>
          </a:xfrm>
          <a:prstGeom prst="rect">
            <a:avLst/>
          </a:prstGeom>
        </p:spPr>
        <p:txBody>
          <a:bodyPr wrap="square">
            <a:spAutoFit/>
          </a:bodyPr>
          <a:lstStyle/>
          <a:p>
            <a:pPr>
              <a:lnSpc>
                <a:spcPts val="1500"/>
              </a:lnSpc>
              <a:buClr>
                <a:schemeClr val="accent1">
                  <a:lumMod val="50000"/>
                </a:schemeClr>
              </a:buClr>
            </a:pPr>
            <a:r>
              <a:rPr lang="ja-JP" altLang="en-US" sz="1100" b="1" dirty="0"/>
              <a:t>１．在宅サービス事業所による利用者への再開支援への助成</a:t>
            </a:r>
            <a:endParaRPr lang="en-US" altLang="ja-JP" sz="1100" b="1" dirty="0"/>
          </a:p>
          <a:p>
            <a:pPr marL="285738" indent="-285738">
              <a:lnSpc>
                <a:spcPts val="1500"/>
              </a:lnSpc>
              <a:buClr>
                <a:schemeClr val="accent1">
                  <a:lumMod val="50000"/>
                </a:schemeClr>
              </a:buClr>
              <a:buFont typeface="Wingdings" panose="05000000000000000000" pitchFamily="2" charset="2"/>
              <a:buChar char="n"/>
            </a:pPr>
            <a:r>
              <a:rPr lang="ja-JP" altLang="en-US" sz="1100" dirty="0"/>
              <a:t>対象事業所：令和２年４月１日以降、サービス利用休止中の利用者への利用再開のための</a:t>
            </a:r>
            <a:endParaRPr lang="en-US" altLang="ja-JP" sz="1100" dirty="0"/>
          </a:p>
          <a:p>
            <a:pPr>
              <a:lnSpc>
                <a:spcPts val="1500"/>
              </a:lnSpc>
              <a:buClr>
                <a:schemeClr val="accent1">
                  <a:lumMod val="50000"/>
                </a:schemeClr>
              </a:buClr>
            </a:pPr>
            <a:r>
              <a:rPr lang="ja-JP" altLang="en-US" sz="1100" dirty="0"/>
              <a:t>　　　支援を行った在宅サービス事業所</a:t>
            </a:r>
            <a:endParaRPr lang="en-US" altLang="ja-JP" sz="1100" dirty="0"/>
          </a:p>
          <a:p>
            <a:pPr marL="285738" indent="-285738">
              <a:lnSpc>
                <a:spcPts val="1500"/>
              </a:lnSpc>
              <a:buClr>
                <a:schemeClr val="accent1">
                  <a:lumMod val="50000"/>
                </a:schemeClr>
              </a:buClr>
              <a:buFont typeface="Wingdings" panose="05000000000000000000" pitchFamily="2" charset="2"/>
              <a:buChar char="n"/>
            </a:pPr>
            <a:r>
              <a:rPr lang="ja-JP" altLang="en-US" sz="1100" dirty="0"/>
              <a:t>助成額：１利用者あたり</a:t>
            </a:r>
            <a:r>
              <a:rPr lang="en-US" altLang="ja-JP" sz="1100" dirty="0"/>
              <a:t>1,500</a:t>
            </a:r>
            <a:r>
              <a:rPr lang="ja-JP" altLang="en-US" sz="1100" dirty="0"/>
              <a:t>円～</a:t>
            </a:r>
            <a:r>
              <a:rPr lang="en-US" altLang="ja-JP" sz="1100" dirty="0"/>
              <a:t>6,000</a:t>
            </a:r>
            <a:r>
              <a:rPr lang="ja-JP" altLang="en-US" sz="1100" dirty="0"/>
              <a:t>円</a:t>
            </a:r>
            <a:endParaRPr lang="en-US" altLang="ja-JP" sz="1100" dirty="0"/>
          </a:p>
          <a:p>
            <a:pPr>
              <a:lnSpc>
                <a:spcPts val="1500"/>
              </a:lnSpc>
              <a:spcBef>
                <a:spcPts val="600"/>
              </a:spcBef>
              <a:buClr>
                <a:schemeClr val="accent1">
                  <a:lumMod val="50000"/>
                </a:schemeClr>
              </a:buClr>
            </a:pPr>
            <a:r>
              <a:rPr lang="ja-JP" altLang="en-US" sz="1100" b="1" dirty="0"/>
              <a:t>２．在宅サービス事業所における環境整備への助成</a:t>
            </a:r>
            <a:endParaRPr lang="en-US" altLang="ja-JP" sz="1100" b="1" dirty="0"/>
          </a:p>
          <a:p>
            <a:pPr marL="285738" indent="-285738">
              <a:lnSpc>
                <a:spcPts val="1500"/>
              </a:lnSpc>
              <a:buClr>
                <a:schemeClr val="accent1">
                  <a:lumMod val="50000"/>
                </a:schemeClr>
              </a:buClr>
              <a:buFont typeface="Wingdings" panose="05000000000000000000" pitchFamily="2" charset="2"/>
              <a:buChar char="n"/>
            </a:pPr>
            <a:r>
              <a:rPr lang="ja-JP" altLang="en-US" sz="1100" dirty="0"/>
              <a:t>対象事業所：令和２年４月１日以降、感染症防止のための環境整備を行った在宅サービス</a:t>
            </a:r>
            <a:endParaRPr lang="en-US" altLang="ja-JP" sz="1100" dirty="0"/>
          </a:p>
          <a:p>
            <a:pPr>
              <a:lnSpc>
                <a:spcPts val="1500"/>
              </a:lnSpc>
              <a:buClr>
                <a:schemeClr val="accent1">
                  <a:lumMod val="50000"/>
                </a:schemeClr>
              </a:buClr>
            </a:pPr>
            <a:r>
              <a:rPr lang="ja-JP" altLang="en-US" sz="1100" dirty="0"/>
              <a:t>　　　事業所</a:t>
            </a:r>
            <a:endParaRPr lang="en-US" altLang="ja-JP" sz="1100" dirty="0"/>
          </a:p>
          <a:p>
            <a:pPr marL="285738" indent="-285738">
              <a:lnSpc>
                <a:spcPts val="1500"/>
              </a:lnSpc>
              <a:buClr>
                <a:schemeClr val="accent1">
                  <a:lumMod val="50000"/>
                </a:schemeClr>
              </a:buClr>
              <a:buFont typeface="Wingdings" panose="05000000000000000000" pitchFamily="2" charset="2"/>
              <a:buChar char="n"/>
            </a:pPr>
            <a:r>
              <a:rPr lang="ja-JP" altLang="en-US" sz="1100" dirty="0"/>
              <a:t>支援対象経費：「３つの密」を避けてサービス提供を行うために必要な環境整備に要する</a:t>
            </a:r>
            <a:endParaRPr lang="en-US" altLang="ja-JP" sz="1100" dirty="0"/>
          </a:p>
          <a:p>
            <a:pPr>
              <a:lnSpc>
                <a:spcPts val="1500"/>
              </a:lnSpc>
              <a:buClr>
                <a:schemeClr val="accent1">
                  <a:lumMod val="50000"/>
                </a:schemeClr>
              </a:buClr>
            </a:pPr>
            <a:r>
              <a:rPr lang="ja-JP" altLang="en-US" sz="1100" dirty="0"/>
              <a:t>　　　以下のようなものの購入費用など</a:t>
            </a:r>
            <a:endParaRPr lang="en-US" altLang="ja-JP" sz="1100" dirty="0"/>
          </a:p>
          <a:p>
            <a:pPr>
              <a:lnSpc>
                <a:spcPts val="1500"/>
              </a:lnSpc>
              <a:buClr>
                <a:schemeClr val="accent1">
                  <a:lumMod val="50000"/>
                </a:schemeClr>
              </a:buClr>
            </a:pPr>
            <a:r>
              <a:rPr lang="ja-JP" altLang="en-US" sz="1100" dirty="0"/>
              <a:t>　　（例）長机、飛沫防止パネル、換気設備、自転車、</a:t>
            </a:r>
            <a:r>
              <a:rPr lang="en-US" altLang="ja-JP" sz="1100" dirty="0"/>
              <a:t>ICT</a:t>
            </a:r>
            <a:r>
              <a:rPr lang="ja-JP" altLang="en-US" sz="1100" dirty="0"/>
              <a:t>機器、内装改修費　など</a:t>
            </a:r>
            <a:endParaRPr lang="en-US" altLang="ja-JP" sz="1100" dirty="0"/>
          </a:p>
          <a:p>
            <a:pPr marL="285738" indent="-285738">
              <a:lnSpc>
                <a:spcPts val="1500"/>
              </a:lnSpc>
              <a:buClr>
                <a:schemeClr val="accent1">
                  <a:lumMod val="50000"/>
                </a:schemeClr>
              </a:buClr>
              <a:buFont typeface="Wingdings" panose="05000000000000000000" pitchFamily="2" charset="2"/>
              <a:buChar char="n"/>
            </a:pPr>
            <a:r>
              <a:rPr lang="ja-JP" altLang="en-US" sz="1100" dirty="0"/>
              <a:t>助成上限額：</a:t>
            </a:r>
            <a:r>
              <a:rPr lang="en-US" altLang="ja-JP" sz="1100" dirty="0"/>
              <a:t>20</a:t>
            </a:r>
            <a:r>
              <a:rPr lang="ja-JP" altLang="en-US" sz="1100" dirty="0"/>
              <a:t>万円</a:t>
            </a:r>
            <a:endParaRPr lang="en-US" altLang="ja-JP" sz="1100" dirty="0"/>
          </a:p>
        </p:txBody>
      </p:sp>
      <p:sp>
        <p:nvSpPr>
          <p:cNvPr id="30" name="円/楕円 51">
            <a:extLst>
              <a:ext uri="{FF2B5EF4-FFF2-40B4-BE49-F238E27FC236}">
                <a16:creationId xmlns:a16="http://schemas.microsoft.com/office/drawing/2014/main" id="{48839CA6-03CE-E949-9F36-8C643C32A35F}"/>
              </a:ext>
            </a:extLst>
          </p:cNvPr>
          <p:cNvSpPr/>
          <p:nvPr/>
        </p:nvSpPr>
        <p:spPr>
          <a:xfrm>
            <a:off x="302799" y="5502033"/>
            <a:ext cx="386708" cy="352423"/>
          </a:xfrm>
          <a:prstGeom prst="ellipse">
            <a:avLst/>
          </a:prstGeom>
          <a:solidFill>
            <a:schemeClr val="accent1">
              <a:lumMod val="5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817" dirty="0">
                <a:solidFill>
                  <a:schemeClr val="bg1"/>
                </a:solidFill>
                <a:latin typeface="Arial" panose="020B0604020202020204" pitchFamily="34" charset="0"/>
                <a:cs typeface="Arial" panose="020B0604020202020204" pitchFamily="34" charset="0"/>
              </a:rPr>
              <a:t>2</a:t>
            </a:r>
            <a:endParaRPr kumimoji="1" lang="ja-JP" altLang="en-US" sz="1817" dirty="0">
              <a:solidFill>
                <a:schemeClr val="bg1"/>
              </a:solidFill>
              <a:latin typeface="Arial" panose="020B0604020202020204" pitchFamily="34" charset="0"/>
              <a:cs typeface="Arial" panose="020B0604020202020204" pitchFamily="34" charset="0"/>
            </a:endParaRPr>
          </a:p>
        </p:txBody>
      </p:sp>
      <p:cxnSp>
        <p:nvCxnSpPr>
          <p:cNvPr id="31" name="直線コネクタ 30"/>
          <p:cNvCxnSpPr/>
          <p:nvPr/>
        </p:nvCxnSpPr>
        <p:spPr>
          <a:xfrm>
            <a:off x="645018" y="5774805"/>
            <a:ext cx="6178754"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689507" y="5525316"/>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介護サービス再開に向けた支援</a:t>
            </a:r>
            <a:endParaRPr kumimoji="1" lang="en-US" altLang="ja-JP" sz="1400" b="1" dirty="0">
              <a:solidFill>
                <a:schemeClr val="accent1">
                  <a:lumMod val="50000"/>
                </a:schemeClr>
              </a:solidFill>
            </a:endParaRPr>
          </a:p>
        </p:txBody>
      </p:sp>
      <p:sp>
        <p:nvSpPr>
          <p:cNvPr id="38" name="正方形/長方形 37">
            <a:extLst>
              <a:ext uri="{FF2B5EF4-FFF2-40B4-BE49-F238E27FC236}">
                <a16:creationId xmlns:a16="http://schemas.microsoft.com/office/drawing/2014/main" id="{1346FDA8-F1AA-DA49-883D-04D6B5EF4F8B}"/>
              </a:ext>
            </a:extLst>
          </p:cNvPr>
          <p:cNvSpPr/>
          <p:nvPr/>
        </p:nvSpPr>
        <p:spPr>
          <a:xfrm>
            <a:off x="12033" y="9239278"/>
            <a:ext cx="6845967" cy="652681"/>
          </a:xfrm>
          <a:prstGeom prst="rect">
            <a:avLst/>
          </a:prstGeom>
          <a:solidFill>
            <a:srgbClr val="FFFB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884" indent="-342884" algn="just">
              <a:lnSpc>
                <a:spcPct val="130000"/>
              </a:lnSpc>
              <a:buFont typeface="+mj-lt"/>
              <a:buAutoNum type="arabicPeriod"/>
            </a:pPr>
            <a:endParaRPr lang="ja-JP" altLang="en-US" sz="1500" spc="300">
              <a:solidFill>
                <a:srgbClr val="343433"/>
              </a:solidFill>
              <a:latin typeface="Meiryo UI" panose="020B0604030504040204" pitchFamily="34" charset="-128"/>
              <a:ea typeface="Meiryo UI" panose="020B0604030504040204" pitchFamily="34" charset="-128"/>
            </a:endParaRPr>
          </a:p>
        </p:txBody>
      </p:sp>
      <p:sp>
        <p:nvSpPr>
          <p:cNvPr id="41" name="正方形/長方形 40"/>
          <p:cNvSpPr/>
          <p:nvPr/>
        </p:nvSpPr>
        <p:spPr>
          <a:xfrm>
            <a:off x="563882" y="8375185"/>
            <a:ext cx="6270055" cy="861774"/>
          </a:xfrm>
          <a:prstGeom prst="rect">
            <a:avLst/>
          </a:prstGeom>
        </p:spPr>
        <p:txBody>
          <a:bodyPr wrap="square">
            <a:spAutoFit/>
          </a:bodyPr>
          <a:lstStyle/>
          <a:p>
            <a:pPr marL="285738" indent="-285738">
              <a:lnSpc>
                <a:spcPts val="1500"/>
              </a:lnSpc>
              <a:buClr>
                <a:schemeClr val="accent1">
                  <a:lumMod val="50000"/>
                </a:schemeClr>
              </a:buClr>
              <a:buFont typeface="Wingdings" panose="05000000000000000000" pitchFamily="2" charset="2"/>
              <a:buChar char="n"/>
            </a:pPr>
            <a:r>
              <a:rPr lang="ja-JP" altLang="en-US" sz="1100" dirty="0"/>
              <a:t>対象者：対象期間に介護サービス事業所・施設に通算</a:t>
            </a:r>
            <a:r>
              <a:rPr lang="en-US" altLang="ja-JP" sz="1100" dirty="0"/>
              <a:t>10</a:t>
            </a:r>
            <a:r>
              <a:rPr lang="ja-JP" altLang="en-US" sz="1100" dirty="0"/>
              <a:t>日以上勤務し、利用者と接する職員　　</a:t>
            </a:r>
            <a:endParaRPr lang="en-US" altLang="ja-JP" sz="1100" dirty="0"/>
          </a:p>
          <a:p>
            <a:pPr marL="285738" indent="-285738">
              <a:lnSpc>
                <a:spcPts val="1500"/>
              </a:lnSpc>
              <a:buClr>
                <a:schemeClr val="accent1">
                  <a:lumMod val="50000"/>
                </a:schemeClr>
              </a:buClr>
              <a:buFont typeface="Wingdings" panose="05000000000000000000" pitchFamily="2" charset="2"/>
              <a:buChar char="n"/>
            </a:pPr>
            <a:r>
              <a:rPr lang="ja-JP" altLang="en-US" sz="1100" dirty="0"/>
              <a:t>支援額：</a:t>
            </a:r>
            <a:r>
              <a:rPr kumimoji="1" lang="ja-JP" altLang="en-US" sz="1100" spc="-50" dirty="0"/>
              <a:t>感染者が発生または濃厚接触者に対応した事業所に勤務し利用者と接する職員　</a:t>
            </a:r>
            <a:r>
              <a:rPr kumimoji="1" lang="en-US" altLang="ja-JP" sz="1100" spc="-50" dirty="0"/>
              <a:t>20</a:t>
            </a:r>
            <a:r>
              <a:rPr kumimoji="1" lang="ja-JP" altLang="en-US" sz="1100" spc="-50" dirty="0"/>
              <a:t>万円</a:t>
            </a:r>
            <a:endParaRPr kumimoji="1" lang="en-US" altLang="ja-JP" sz="1100" spc="-50" dirty="0"/>
          </a:p>
          <a:p>
            <a:pPr>
              <a:lnSpc>
                <a:spcPts val="1500"/>
              </a:lnSpc>
              <a:buClr>
                <a:schemeClr val="accent1">
                  <a:lumMod val="50000"/>
                </a:schemeClr>
              </a:buClr>
            </a:pPr>
            <a:r>
              <a:rPr kumimoji="1" lang="ja-JP" altLang="en-US" sz="1100" dirty="0"/>
              <a:t>　　　　　　その他の事業所で勤務し利用者と接する職員　５万円</a:t>
            </a:r>
            <a:endParaRPr kumimoji="1" lang="en-US" altLang="ja-JP" sz="1100" dirty="0"/>
          </a:p>
          <a:p>
            <a:pPr>
              <a:lnSpc>
                <a:spcPts val="1500"/>
              </a:lnSpc>
              <a:buClr>
                <a:schemeClr val="accent1">
                  <a:lumMod val="50000"/>
                </a:schemeClr>
              </a:buClr>
            </a:pPr>
            <a:r>
              <a:rPr lang="ja-JP" altLang="en-US" sz="1100" dirty="0"/>
              <a:t>　　　　（４頁目</a:t>
            </a:r>
            <a:r>
              <a:rPr lang="en-US" altLang="ja-JP" sz="1100" dirty="0"/>
              <a:t>『Q&amp;A』Q</a:t>
            </a:r>
            <a:r>
              <a:rPr lang="ja-JP" altLang="en-US" sz="1100" dirty="0"/>
              <a:t>３も併せてご参照下さい）</a:t>
            </a:r>
            <a:endParaRPr lang="en-US" altLang="ja-JP" sz="1100" dirty="0"/>
          </a:p>
        </p:txBody>
      </p:sp>
      <p:sp>
        <p:nvSpPr>
          <p:cNvPr id="42" name="円/楕円 51">
            <a:extLst>
              <a:ext uri="{FF2B5EF4-FFF2-40B4-BE49-F238E27FC236}">
                <a16:creationId xmlns:a16="http://schemas.microsoft.com/office/drawing/2014/main" id="{48839CA6-03CE-E949-9F36-8C643C32A35F}"/>
              </a:ext>
            </a:extLst>
          </p:cNvPr>
          <p:cNvSpPr/>
          <p:nvPr/>
        </p:nvSpPr>
        <p:spPr>
          <a:xfrm>
            <a:off x="283750" y="8060863"/>
            <a:ext cx="386708" cy="352423"/>
          </a:xfrm>
          <a:prstGeom prst="ellipse">
            <a:avLst/>
          </a:prstGeom>
          <a:solidFill>
            <a:schemeClr val="accent1">
              <a:lumMod val="5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817" dirty="0">
                <a:solidFill>
                  <a:schemeClr val="bg1"/>
                </a:solidFill>
                <a:latin typeface="Arial" panose="020B0604020202020204" pitchFamily="34" charset="0"/>
                <a:cs typeface="Arial" panose="020B0604020202020204" pitchFamily="34" charset="0"/>
              </a:rPr>
              <a:t>3</a:t>
            </a:r>
            <a:endParaRPr kumimoji="1" lang="ja-JP" altLang="en-US" sz="1817" dirty="0">
              <a:solidFill>
                <a:schemeClr val="bg1"/>
              </a:solidFill>
              <a:latin typeface="Arial" panose="020B0604020202020204" pitchFamily="34" charset="0"/>
              <a:cs typeface="Arial" panose="020B0604020202020204" pitchFamily="34" charset="0"/>
            </a:endParaRPr>
          </a:p>
        </p:txBody>
      </p:sp>
      <p:cxnSp>
        <p:nvCxnSpPr>
          <p:cNvPr id="43" name="直線コネクタ 42"/>
          <p:cNvCxnSpPr/>
          <p:nvPr/>
        </p:nvCxnSpPr>
        <p:spPr>
          <a:xfrm>
            <a:off x="625968" y="8371735"/>
            <a:ext cx="6178754"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670457" y="8084146"/>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職員の皆様への慰労金の支給</a:t>
            </a:r>
            <a:endParaRPr kumimoji="1" lang="en-US" altLang="ja-JP" sz="1400" b="1" dirty="0">
              <a:solidFill>
                <a:schemeClr val="accent1">
                  <a:lumMod val="50000"/>
                </a:schemeClr>
              </a:solidFill>
            </a:endParaRPr>
          </a:p>
        </p:txBody>
      </p:sp>
      <p:sp>
        <p:nvSpPr>
          <p:cNvPr id="45" name="テキスト ボックス 44"/>
          <p:cNvSpPr txBox="1"/>
          <p:nvPr/>
        </p:nvSpPr>
        <p:spPr>
          <a:xfrm>
            <a:off x="3435016" y="3139105"/>
            <a:ext cx="2867414" cy="553998"/>
          </a:xfrm>
          <a:prstGeom prst="rect">
            <a:avLst/>
          </a:prstGeom>
          <a:noFill/>
        </p:spPr>
        <p:txBody>
          <a:bodyPr wrap="square" rtlCol="0">
            <a:spAutoFit/>
          </a:bodyPr>
          <a:lstStyle/>
          <a:p>
            <a:r>
              <a:rPr kumimoji="1" lang="en-US" altLang="ja-JP" sz="1000" b="1" dirty="0">
                <a:solidFill>
                  <a:schemeClr val="accent1">
                    <a:lumMod val="50000"/>
                  </a:schemeClr>
                </a:solidFill>
              </a:rPr>
              <a:t>※</a:t>
            </a:r>
            <a:r>
              <a:rPr kumimoji="1" lang="ja-JP" altLang="en-US" sz="1000" b="1" dirty="0">
                <a:solidFill>
                  <a:schemeClr val="accent1">
                    <a:lumMod val="50000"/>
                  </a:schemeClr>
                </a:solidFill>
              </a:rPr>
              <a:t>事業の詳細はこちら　</a:t>
            </a:r>
            <a:r>
              <a:rPr kumimoji="1" lang="en-US" altLang="ja-JP" sz="1000" b="1" dirty="0">
                <a:solidFill>
                  <a:schemeClr val="accent1">
                    <a:lumMod val="50000"/>
                  </a:schemeClr>
                </a:solidFill>
              </a:rPr>
              <a:t>http://www.pref.saitama.lg.jp/a0603/kaigo-net/corona-kinkyuhoukatsu.html</a:t>
            </a:r>
          </a:p>
        </p:txBody>
      </p:sp>
      <p:pic>
        <p:nvPicPr>
          <p:cNvPr id="2" name="図 1"/>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5196996" y="984461"/>
            <a:ext cx="1201548" cy="1201548"/>
          </a:xfrm>
          <a:prstGeom prst="rect">
            <a:avLst/>
          </a:prstGeom>
        </p:spPr>
      </p:pic>
      <p:sp>
        <p:nvSpPr>
          <p:cNvPr id="8" name="テキスト ボックス 7"/>
          <p:cNvSpPr txBox="1"/>
          <p:nvPr/>
        </p:nvSpPr>
        <p:spPr>
          <a:xfrm>
            <a:off x="1496927" y="1031752"/>
            <a:ext cx="4648201" cy="655308"/>
          </a:xfrm>
          <a:prstGeom prst="rect">
            <a:avLst/>
          </a:prstGeom>
          <a:noFill/>
        </p:spPr>
        <p:txBody>
          <a:bodyPr wrap="square" rtlCol="0">
            <a:spAutoFit/>
          </a:bodyPr>
          <a:lstStyle/>
          <a:p>
            <a:r>
              <a:rPr kumimoji="1" lang="ja-JP" altLang="en-US" sz="1817" b="1" dirty="0"/>
              <a:t>感染症対策を徹底した上で介護サービスを提供するために必要な経費を支援します</a:t>
            </a:r>
          </a:p>
        </p:txBody>
      </p:sp>
      <p:sp>
        <p:nvSpPr>
          <p:cNvPr id="13" name="テキスト ボックス 12"/>
          <p:cNvSpPr txBox="1"/>
          <p:nvPr/>
        </p:nvSpPr>
        <p:spPr>
          <a:xfrm>
            <a:off x="1496927" y="1834268"/>
            <a:ext cx="4791139" cy="655308"/>
          </a:xfrm>
          <a:prstGeom prst="rect">
            <a:avLst/>
          </a:prstGeom>
          <a:noFill/>
        </p:spPr>
        <p:txBody>
          <a:bodyPr wrap="square" rtlCol="0">
            <a:spAutoFit/>
          </a:bodyPr>
          <a:lstStyle/>
          <a:p>
            <a:r>
              <a:rPr kumimoji="1" lang="ja-JP" altLang="en-US" sz="1817" b="1" dirty="0"/>
              <a:t>介護サービスの利用再開に向けた利用者への働きかけや環境整備などを支援します</a:t>
            </a:r>
          </a:p>
        </p:txBody>
      </p:sp>
      <p:sp>
        <p:nvSpPr>
          <p:cNvPr id="15" name="テキスト ボックス 14"/>
          <p:cNvSpPr txBox="1"/>
          <p:nvPr/>
        </p:nvSpPr>
        <p:spPr>
          <a:xfrm>
            <a:off x="1517983" y="2713072"/>
            <a:ext cx="4648201" cy="655308"/>
          </a:xfrm>
          <a:prstGeom prst="rect">
            <a:avLst/>
          </a:prstGeom>
          <a:noFill/>
        </p:spPr>
        <p:txBody>
          <a:bodyPr wrap="square" rtlCol="0">
            <a:spAutoFit/>
          </a:bodyPr>
          <a:lstStyle/>
          <a:p>
            <a:r>
              <a:rPr kumimoji="1" lang="ja-JP" altLang="en-US" sz="1817" b="1" dirty="0"/>
              <a:t>職員の皆さまに慰労金を支給します</a:t>
            </a:r>
            <a:endParaRPr kumimoji="1" lang="en-US" altLang="ja-JP" sz="1817" b="1" dirty="0"/>
          </a:p>
          <a:p>
            <a:endParaRPr kumimoji="1" lang="en-US" altLang="ja-JP" sz="1817" dirty="0"/>
          </a:p>
        </p:txBody>
      </p:sp>
      <p:sp>
        <p:nvSpPr>
          <p:cNvPr id="36" name="テキスト ボックス 35"/>
          <p:cNvSpPr txBox="1"/>
          <p:nvPr/>
        </p:nvSpPr>
        <p:spPr>
          <a:xfrm>
            <a:off x="163483" y="9383842"/>
            <a:ext cx="1203051" cy="307777"/>
          </a:xfrm>
          <a:prstGeom prst="rect">
            <a:avLst/>
          </a:prstGeom>
          <a:noFill/>
        </p:spPr>
        <p:txBody>
          <a:bodyPr wrap="square" rtlCol="0">
            <a:spAutoFit/>
          </a:bodyPr>
          <a:lstStyle/>
          <a:p>
            <a:pPr algn="ctr"/>
            <a:r>
              <a:rPr kumimoji="1" lang="ja-JP" altLang="en-US" sz="1400" b="1" dirty="0"/>
              <a:t>お問合せ先</a:t>
            </a:r>
            <a:endParaRPr kumimoji="1" lang="en-US" altLang="ja-JP" sz="1400" b="1" dirty="0"/>
          </a:p>
        </p:txBody>
      </p:sp>
      <p:sp>
        <p:nvSpPr>
          <p:cNvPr id="33" name="テキスト ボックス 32">
            <a:extLst>
              <a:ext uri="{FF2B5EF4-FFF2-40B4-BE49-F238E27FC236}">
                <a16:creationId xmlns:a16="http://schemas.microsoft.com/office/drawing/2014/main" id="{0A399E32-CA6A-4214-9E75-DA06D92882D1}"/>
              </a:ext>
            </a:extLst>
          </p:cNvPr>
          <p:cNvSpPr txBox="1"/>
          <p:nvPr/>
        </p:nvSpPr>
        <p:spPr>
          <a:xfrm>
            <a:off x="1517983" y="9247716"/>
            <a:ext cx="5562554" cy="646331"/>
          </a:xfrm>
          <a:prstGeom prst="rect">
            <a:avLst/>
          </a:prstGeom>
          <a:noFill/>
        </p:spPr>
        <p:txBody>
          <a:bodyPr wrap="square" rtlCol="0">
            <a:spAutoFit/>
          </a:bodyPr>
          <a:lstStyle/>
          <a:p>
            <a:r>
              <a:rPr kumimoji="1" lang="ja-JP" altLang="en-US" sz="1200" dirty="0"/>
              <a:t>埼玉県新型コロナウイルス感染症介護慰労金・支援金コールセンター</a:t>
            </a:r>
            <a:endParaRPr kumimoji="1" lang="en-US" altLang="ja-JP" sz="1200" dirty="0"/>
          </a:p>
          <a:p>
            <a:r>
              <a:rPr kumimoji="1" lang="ja-JP" altLang="en-US" sz="1200" dirty="0"/>
              <a:t>　電話番号：</a:t>
            </a:r>
            <a:r>
              <a:rPr kumimoji="1" lang="en-US" altLang="ja-JP" sz="1200" dirty="0"/>
              <a:t>044-751-0401</a:t>
            </a:r>
            <a:r>
              <a:rPr kumimoji="1" lang="ja-JP" altLang="en-US" sz="1200" dirty="0"/>
              <a:t>　（</a:t>
            </a:r>
            <a:r>
              <a:rPr kumimoji="1" lang="en-US" altLang="ja-JP" sz="1200" dirty="0"/>
              <a:t>7/30</a:t>
            </a:r>
            <a:r>
              <a:rPr kumimoji="1" lang="ja-JP" altLang="en-US" sz="1200" dirty="0"/>
              <a:t>から）</a:t>
            </a:r>
            <a:r>
              <a:rPr kumimoji="1" lang="en-US" altLang="ja-JP" sz="1200" dirty="0"/>
              <a:t>0120-510-441</a:t>
            </a:r>
          </a:p>
          <a:p>
            <a:r>
              <a:rPr kumimoji="1" lang="ja-JP" altLang="en-US" sz="1200" dirty="0"/>
              <a:t>　受付時間：９時</a:t>
            </a:r>
            <a:r>
              <a:rPr kumimoji="1" lang="en-US" altLang="ja-JP" sz="1200" dirty="0"/>
              <a:t>00</a:t>
            </a:r>
            <a:r>
              <a:rPr kumimoji="1" lang="ja-JP" altLang="en-US" sz="1200" dirty="0"/>
              <a:t>分～</a:t>
            </a:r>
            <a:r>
              <a:rPr kumimoji="1" lang="en-US" altLang="ja-JP" sz="1200" dirty="0"/>
              <a:t>17</a:t>
            </a:r>
            <a:r>
              <a:rPr kumimoji="1" lang="ja-JP" altLang="en-US" sz="1200" dirty="0"/>
              <a:t>時</a:t>
            </a:r>
            <a:r>
              <a:rPr kumimoji="1" lang="en-US" altLang="ja-JP" sz="1200" dirty="0"/>
              <a:t>30</a:t>
            </a:r>
            <a:r>
              <a:rPr kumimoji="1" lang="ja-JP" altLang="en-US" sz="1200" dirty="0"/>
              <a:t>分　（土日祝除く）</a:t>
            </a:r>
            <a:endParaRPr kumimoji="1" lang="en-US" altLang="ja-JP" sz="1200" dirty="0"/>
          </a:p>
        </p:txBody>
      </p:sp>
    </p:spTree>
    <p:extLst>
      <p:ext uri="{BB962C8B-B14F-4D97-AF65-F5344CB8AC3E}">
        <p14:creationId xmlns:p14="http://schemas.microsoft.com/office/powerpoint/2010/main" val="463896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正方形/長方形 3"/>
          <p:cNvSpPr/>
          <p:nvPr/>
        </p:nvSpPr>
        <p:spPr>
          <a:xfrm>
            <a:off x="0" y="0"/>
            <a:ext cx="6858000" cy="262761"/>
          </a:xfrm>
          <a:prstGeom prst="rect">
            <a:avLst/>
          </a:prstGeom>
          <a:solidFill>
            <a:srgbClr val="F7B5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17" b="1" dirty="0"/>
              <a:t>申請方法</a:t>
            </a:r>
          </a:p>
        </p:txBody>
      </p:sp>
      <p:sp>
        <p:nvSpPr>
          <p:cNvPr id="9" name="テキスト ボックス 8"/>
          <p:cNvSpPr txBox="1"/>
          <p:nvPr/>
        </p:nvSpPr>
        <p:spPr>
          <a:xfrm>
            <a:off x="126952" y="278674"/>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１</a:t>
            </a:r>
            <a:r>
              <a:rPr kumimoji="1" lang="en-US" altLang="ja-JP" sz="1400" b="1" dirty="0">
                <a:solidFill>
                  <a:schemeClr val="accent1">
                    <a:lumMod val="50000"/>
                  </a:schemeClr>
                </a:solidFill>
              </a:rPr>
              <a:t>.</a:t>
            </a:r>
            <a:r>
              <a:rPr kumimoji="1" lang="ja-JP" altLang="en-US" sz="1400" b="1" dirty="0">
                <a:solidFill>
                  <a:schemeClr val="accent1">
                    <a:lumMod val="50000"/>
                  </a:schemeClr>
                </a:solidFill>
              </a:rPr>
              <a:t>支援の対象経費などについて確認</a:t>
            </a:r>
            <a:endParaRPr kumimoji="1" lang="en-US" altLang="ja-JP" sz="1400" b="1" dirty="0">
              <a:solidFill>
                <a:schemeClr val="accent1">
                  <a:lumMod val="50000"/>
                </a:schemeClr>
              </a:solidFill>
            </a:endParaRPr>
          </a:p>
        </p:txBody>
      </p:sp>
      <p:sp>
        <p:nvSpPr>
          <p:cNvPr id="11" name="テキスト ボックス 10"/>
          <p:cNvSpPr txBox="1"/>
          <p:nvPr/>
        </p:nvSpPr>
        <p:spPr>
          <a:xfrm>
            <a:off x="126952" y="5608875"/>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２</a:t>
            </a:r>
            <a:r>
              <a:rPr kumimoji="1" lang="en-US" altLang="ja-JP" sz="1400" b="1" dirty="0">
                <a:solidFill>
                  <a:schemeClr val="accent1">
                    <a:lumMod val="50000"/>
                  </a:schemeClr>
                </a:solidFill>
              </a:rPr>
              <a:t>.</a:t>
            </a:r>
            <a:r>
              <a:rPr kumimoji="1" lang="ja-JP" altLang="en-US" sz="1400" b="1" dirty="0">
                <a:solidFill>
                  <a:schemeClr val="accent1">
                    <a:lumMod val="50000"/>
                  </a:schemeClr>
                </a:solidFill>
              </a:rPr>
              <a:t>交付申請書を作成</a:t>
            </a:r>
            <a:endParaRPr kumimoji="1" lang="en-US" altLang="ja-JP" sz="1400" b="1" dirty="0">
              <a:solidFill>
                <a:schemeClr val="accent1">
                  <a:lumMod val="50000"/>
                </a:schemeClr>
              </a:solidFill>
            </a:endParaRPr>
          </a:p>
        </p:txBody>
      </p:sp>
      <p:sp>
        <p:nvSpPr>
          <p:cNvPr id="38" name="テキスト ボックス 37"/>
          <p:cNvSpPr txBox="1"/>
          <p:nvPr/>
        </p:nvSpPr>
        <p:spPr>
          <a:xfrm>
            <a:off x="126952" y="7820401"/>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４</a:t>
            </a:r>
            <a:r>
              <a:rPr kumimoji="1" lang="en-US" altLang="ja-JP" sz="1400" b="1" dirty="0">
                <a:solidFill>
                  <a:schemeClr val="accent1">
                    <a:lumMod val="50000"/>
                  </a:schemeClr>
                </a:solidFill>
              </a:rPr>
              <a:t>.</a:t>
            </a:r>
            <a:r>
              <a:rPr kumimoji="1" lang="ja-JP" altLang="en-US" sz="1400" b="1" dirty="0">
                <a:solidFill>
                  <a:schemeClr val="accent1">
                    <a:lumMod val="50000"/>
                  </a:schemeClr>
                </a:solidFill>
              </a:rPr>
              <a:t>県で確認後、交付</a:t>
            </a:r>
            <a:endParaRPr kumimoji="1" lang="en-US" altLang="ja-JP" sz="1400" b="1" dirty="0">
              <a:solidFill>
                <a:schemeClr val="accent1">
                  <a:lumMod val="50000"/>
                </a:schemeClr>
              </a:solidFill>
            </a:endParaRPr>
          </a:p>
        </p:txBody>
      </p:sp>
      <p:sp>
        <p:nvSpPr>
          <p:cNvPr id="39" name="正方形/長方形 38"/>
          <p:cNvSpPr/>
          <p:nvPr/>
        </p:nvSpPr>
        <p:spPr>
          <a:xfrm>
            <a:off x="330874" y="8036680"/>
            <a:ext cx="6504185" cy="261610"/>
          </a:xfrm>
          <a:prstGeom prst="rect">
            <a:avLst/>
          </a:prstGeom>
        </p:spPr>
        <p:txBody>
          <a:bodyPr wrap="square">
            <a:spAutoFit/>
          </a:bodyPr>
          <a:lstStyle/>
          <a:p>
            <a:pPr marL="171443" indent="-171443">
              <a:buClr>
                <a:schemeClr val="accent1">
                  <a:lumMod val="50000"/>
                </a:schemeClr>
              </a:buClr>
              <a:buFont typeface="Wingdings" panose="05000000000000000000" pitchFamily="2" charset="2"/>
              <a:buChar char="n"/>
            </a:pPr>
            <a:r>
              <a:rPr lang="ja-JP" altLang="en-US" sz="1100" dirty="0"/>
              <a:t>県が申請内容を確認後、国保連又は県から補助金・慰労金が交付されます。</a:t>
            </a:r>
            <a:endParaRPr lang="en-US" altLang="ja-JP" sz="1100" dirty="0"/>
          </a:p>
        </p:txBody>
      </p:sp>
      <p:sp>
        <p:nvSpPr>
          <p:cNvPr id="43" name="テキスト ボックス 42"/>
          <p:cNvSpPr txBox="1"/>
          <p:nvPr/>
        </p:nvSpPr>
        <p:spPr>
          <a:xfrm>
            <a:off x="126952" y="8368689"/>
            <a:ext cx="5473748" cy="307777"/>
          </a:xfrm>
          <a:prstGeom prst="rect">
            <a:avLst/>
          </a:prstGeom>
          <a:noFill/>
        </p:spPr>
        <p:txBody>
          <a:bodyPr wrap="square" rtlCol="0">
            <a:spAutoFit/>
          </a:bodyPr>
          <a:lstStyle/>
          <a:p>
            <a:r>
              <a:rPr kumimoji="1" lang="ja-JP" altLang="en-US" sz="1400" b="1" dirty="0">
                <a:solidFill>
                  <a:schemeClr val="accent1">
                    <a:lumMod val="50000"/>
                  </a:schemeClr>
                </a:solidFill>
              </a:rPr>
              <a:t>５</a:t>
            </a:r>
            <a:r>
              <a:rPr kumimoji="1" lang="en-US" altLang="ja-JP" sz="1400" b="1" dirty="0">
                <a:solidFill>
                  <a:schemeClr val="accent1">
                    <a:lumMod val="50000"/>
                  </a:schemeClr>
                </a:solidFill>
              </a:rPr>
              <a:t>.</a:t>
            </a:r>
            <a:r>
              <a:rPr kumimoji="1" lang="ja-JP" altLang="en-US" sz="1400" b="1" dirty="0">
                <a:solidFill>
                  <a:schemeClr val="accent1">
                    <a:lumMod val="50000"/>
                  </a:schemeClr>
                </a:solidFill>
              </a:rPr>
              <a:t>実績報告　</a:t>
            </a:r>
            <a:r>
              <a:rPr kumimoji="1" lang="en-US" altLang="ja-JP" sz="1400" dirty="0">
                <a:solidFill>
                  <a:schemeClr val="accent1">
                    <a:lumMod val="50000"/>
                  </a:schemeClr>
                </a:solidFill>
              </a:rPr>
              <a:t>※</a:t>
            </a:r>
            <a:r>
              <a:rPr kumimoji="1" lang="ja-JP" altLang="en-US" sz="1400" dirty="0">
                <a:solidFill>
                  <a:schemeClr val="accent1">
                    <a:lumMod val="50000"/>
                  </a:schemeClr>
                </a:solidFill>
              </a:rPr>
              <a:t>概算払（見込額）で申請した場合のみ</a:t>
            </a:r>
            <a:endParaRPr kumimoji="1" lang="en-US" altLang="ja-JP" sz="1400" dirty="0">
              <a:solidFill>
                <a:schemeClr val="accent1">
                  <a:lumMod val="50000"/>
                </a:schemeClr>
              </a:solidFill>
            </a:endParaRPr>
          </a:p>
        </p:txBody>
      </p:sp>
      <p:cxnSp>
        <p:nvCxnSpPr>
          <p:cNvPr id="47" name="直線コネクタ 46"/>
          <p:cNvCxnSpPr/>
          <p:nvPr/>
        </p:nvCxnSpPr>
        <p:spPr>
          <a:xfrm>
            <a:off x="3577543" y="1198784"/>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126953" y="6193400"/>
            <a:ext cx="2653117" cy="307777"/>
          </a:xfrm>
          <a:prstGeom prst="rect">
            <a:avLst/>
          </a:prstGeom>
          <a:noFill/>
        </p:spPr>
        <p:txBody>
          <a:bodyPr wrap="square" rtlCol="0">
            <a:spAutoFit/>
          </a:bodyPr>
          <a:lstStyle/>
          <a:p>
            <a:r>
              <a:rPr kumimoji="1" lang="ja-JP" altLang="en-US" sz="1400" b="1" dirty="0">
                <a:solidFill>
                  <a:schemeClr val="accent1">
                    <a:lumMod val="50000"/>
                  </a:schemeClr>
                </a:solidFill>
              </a:rPr>
              <a:t>３</a:t>
            </a:r>
            <a:r>
              <a:rPr kumimoji="1" lang="en-US" altLang="ja-JP" sz="1400" b="1" dirty="0">
                <a:solidFill>
                  <a:schemeClr val="accent1">
                    <a:lumMod val="50000"/>
                  </a:schemeClr>
                </a:solidFill>
              </a:rPr>
              <a:t>.</a:t>
            </a:r>
            <a:r>
              <a:rPr kumimoji="1" lang="ja-JP" altLang="en-US" sz="1400" b="1" dirty="0">
                <a:solidFill>
                  <a:schemeClr val="accent1">
                    <a:lumMod val="50000"/>
                  </a:schemeClr>
                </a:solidFill>
              </a:rPr>
              <a:t>交付申請</a:t>
            </a:r>
            <a:endParaRPr kumimoji="1" lang="en-US" altLang="ja-JP" sz="1400" b="1" dirty="0">
              <a:solidFill>
                <a:schemeClr val="accent1">
                  <a:lumMod val="50000"/>
                </a:schemeClr>
              </a:solidFill>
            </a:endParaRPr>
          </a:p>
        </p:txBody>
      </p:sp>
      <p:cxnSp>
        <p:nvCxnSpPr>
          <p:cNvPr id="60" name="直線コネクタ 59"/>
          <p:cNvCxnSpPr/>
          <p:nvPr/>
        </p:nvCxnSpPr>
        <p:spPr>
          <a:xfrm>
            <a:off x="336097" y="556960"/>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282943" y="606124"/>
            <a:ext cx="6552116" cy="5070619"/>
          </a:xfrm>
          <a:prstGeom prst="rect">
            <a:avLst/>
          </a:prstGeom>
        </p:spPr>
        <p:txBody>
          <a:bodyPr wrap="square">
            <a:spAutoFit/>
          </a:bodyPr>
          <a:lstStyle/>
          <a:p>
            <a:pPr>
              <a:buClr>
                <a:schemeClr val="accent1">
                  <a:lumMod val="50000"/>
                </a:schemeClr>
              </a:buClr>
            </a:pPr>
            <a:r>
              <a:rPr lang="ja-JP" altLang="en-US" sz="1100" b="1" u="sng" dirty="0"/>
              <a:t>（１）感染対策防止・介護サービス再開に向けた支援</a:t>
            </a:r>
            <a:endParaRPr lang="en-US" altLang="ja-JP" sz="1100" b="1" u="sng" dirty="0"/>
          </a:p>
          <a:p>
            <a:pPr marL="171443" indent="-171443">
              <a:spcBef>
                <a:spcPts val="300"/>
              </a:spcBef>
              <a:buClr>
                <a:schemeClr val="accent1">
                  <a:lumMod val="50000"/>
                </a:schemeClr>
              </a:buClr>
              <a:buFont typeface="Wingdings" panose="05000000000000000000" pitchFamily="2" charset="2"/>
              <a:buChar char="n"/>
            </a:pPr>
            <a:r>
              <a:rPr lang="ja-JP" altLang="en-US" sz="1100" dirty="0"/>
              <a:t>県のＨＰ等により支援の対象経費について確認し、申請額を積み上げます。</a:t>
            </a:r>
            <a:endParaRPr lang="en-US" altLang="ja-JP" sz="1100" dirty="0"/>
          </a:p>
          <a:p>
            <a:pPr marL="185729" indent="-185729">
              <a:spcBef>
                <a:spcPts val="300"/>
              </a:spcBef>
              <a:buClr>
                <a:schemeClr val="accent1">
                  <a:lumMod val="50000"/>
                </a:schemeClr>
              </a:buClr>
            </a:pPr>
            <a:r>
              <a:rPr lang="ja-JP" altLang="en-US" sz="1100" dirty="0"/>
              <a:t>　</a:t>
            </a:r>
            <a:r>
              <a:rPr lang="en-US" altLang="ja-JP" sz="1100" dirty="0"/>
              <a:t>※ </a:t>
            </a:r>
            <a:r>
              <a:rPr lang="ja-JP" altLang="en-US" sz="1100" b="1" dirty="0"/>
              <a:t>令和２年</a:t>
            </a:r>
            <a:r>
              <a:rPr lang="en-US" altLang="ja-JP" sz="1100" b="1" dirty="0"/>
              <a:t>4</a:t>
            </a:r>
            <a:r>
              <a:rPr lang="ja-JP" altLang="en-US" sz="1100" b="1" dirty="0"/>
              <a:t>月</a:t>
            </a:r>
            <a:r>
              <a:rPr lang="en-US" altLang="ja-JP" sz="1100" b="1" dirty="0"/>
              <a:t>1</a:t>
            </a:r>
            <a:r>
              <a:rPr lang="ja-JP" altLang="en-US" sz="1100" b="1" dirty="0"/>
              <a:t>日から令和３年１月</a:t>
            </a:r>
            <a:r>
              <a:rPr lang="en-US" altLang="ja-JP" sz="1100" b="1" dirty="0"/>
              <a:t>31</a:t>
            </a:r>
            <a:r>
              <a:rPr lang="ja-JP" altLang="en-US" sz="1100" b="1" dirty="0"/>
              <a:t>日までにかかった費用が対象です。</a:t>
            </a:r>
            <a:r>
              <a:rPr lang="ja-JP" altLang="en-US" sz="1100" dirty="0"/>
              <a:t>原則、</a:t>
            </a:r>
            <a:r>
              <a:rPr lang="ja-JP" altLang="en-US" sz="1100" b="1" dirty="0"/>
              <a:t>既に支払いが完了している経費について</a:t>
            </a:r>
            <a:r>
              <a:rPr lang="ja-JP" altLang="en-US" sz="1100" b="1" dirty="0">
                <a:latin typeface="+mn-ea"/>
              </a:rPr>
              <a:t>申請してください。</a:t>
            </a:r>
            <a:r>
              <a:rPr lang="ja-JP" altLang="en-US" sz="1100" dirty="0">
                <a:latin typeface="+mn-ea"/>
              </a:rPr>
              <a:t>（</a:t>
            </a:r>
            <a:r>
              <a:rPr lang="ja-JP" altLang="en-US" sz="1100" dirty="0"/>
              <a:t>領収証等の証拠となる書類を保管しておいてください。）</a:t>
            </a:r>
            <a:br>
              <a:rPr lang="en-US" altLang="ja-JP" sz="1100" b="1" dirty="0">
                <a:latin typeface="+mn-ea"/>
              </a:rPr>
            </a:br>
            <a:r>
              <a:rPr lang="ja-JP" altLang="en-US" sz="1100" b="1" dirty="0">
                <a:latin typeface="+mn-ea"/>
              </a:rPr>
              <a:t>　</a:t>
            </a:r>
            <a:r>
              <a:rPr lang="ja-JP" altLang="en-US" sz="1100" dirty="0">
                <a:latin typeface="+mn-ea"/>
              </a:rPr>
              <a:t>ただし、先に経費を支払うことが困難な場合は、県に事前に連絡の上、介護保険の適用を受ける施設・事業所等に限り概算払（見込額）での申請が可能です。</a:t>
            </a:r>
            <a:endParaRPr lang="en-US" altLang="ja-JP" sz="1100" dirty="0"/>
          </a:p>
          <a:p>
            <a:pPr>
              <a:spcBef>
                <a:spcPts val="600"/>
              </a:spcBef>
              <a:buClr>
                <a:schemeClr val="accent1">
                  <a:lumMod val="50000"/>
                </a:schemeClr>
              </a:buClr>
            </a:pPr>
            <a:r>
              <a:rPr lang="ja-JP" altLang="en-US" sz="1100" b="1" u="sng" dirty="0"/>
              <a:t>（２）慰労金の支給</a:t>
            </a:r>
            <a:endParaRPr lang="en-US" altLang="ja-JP" sz="1100" b="1" u="sng" dirty="0"/>
          </a:p>
          <a:p>
            <a:pPr marL="171443" indent="-171443">
              <a:spcBef>
                <a:spcPts val="300"/>
              </a:spcBef>
              <a:buClr>
                <a:schemeClr val="accent1">
                  <a:lumMod val="50000"/>
                </a:schemeClr>
              </a:buClr>
              <a:buFont typeface="Wingdings" panose="05000000000000000000" pitchFamily="2" charset="2"/>
              <a:buChar char="n"/>
            </a:pPr>
            <a:r>
              <a:rPr lang="ja-JP" altLang="en-US" sz="1100" b="1" dirty="0"/>
              <a:t>利用者と接する職員で、対象期間に</a:t>
            </a:r>
            <a:r>
              <a:rPr lang="en-US" altLang="ja-JP" sz="1100" b="1" dirty="0"/>
              <a:t>10</a:t>
            </a:r>
            <a:r>
              <a:rPr lang="ja-JP" altLang="en-US" sz="1100" b="1" dirty="0"/>
              <a:t>日以上勤務した者を特定した上で、慰労金の代理申請・受領の委任状を徴集します。</a:t>
            </a:r>
            <a:r>
              <a:rPr lang="ja-JP" altLang="en-US" sz="1100" dirty="0"/>
              <a:t>委任状は事業所・施設で保管します。</a:t>
            </a:r>
            <a:endParaRPr lang="en-US" altLang="ja-JP" sz="1100" dirty="0"/>
          </a:p>
          <a:p>
            <a:pPr marL="171443" indent="-171443">
              <a:spcBef>
                <a:spcPts val="300"/>
              </a:spcBef>
              <a:buClr>
                <a:schemeClr val="accent1">
                  <a:lumMod val="50000"/>
                </a:schemeClr>
              </a:buClr>
              <a:buFont typeface="Wingdings" panose="05000000000000000000" pitchFamily="2" charset="2"/>
              <a:buChar char="n"/>
            </a:pPr>
            <a:r>
              <a:rPr lang="ja-JP" altLang="en-US" sz="1100" dirty="0"/>
              <a:t>その際、</a:t>
            </a:r>
            <a:r>
              <a:rPr lang="ja-JP" altLang="en-US" sz="1100" b="1" dirty="0"/>
              <a:t>派遣労働者、業務委託受託者の従事者</a:t>
            </a:r>
            <a:r>
              <a:rPr lang="ja-JP" altLang="en-US" sz="1100" dirty="0"/>
              <a:t>についても、派遣会社・受託会社と相談して、</a:t>
            </a:r>
            <a:r>
              <a:rPr lang="ja-JP" altLang="en-US" sz="1100" b="1" dirty="0"/>
              <a:t>対象となる業務に</a:t>
            </a:r>
            <a:r>
              <a:rPr lang="en-US" altLang="ja-JP" sz="1100" b="1" dirty="0"/>
              <a:t>10</a:t>
            </a:r>
            <a:r>
              <a:rPr lang="ja-JP" altLang="en-US" sz="1100" b="1" dirty="0"/>
              <a:t>日以上勤務している職員</a:t>
            </a:r>
            <a:r>
              <a:rPr lang="ja-JP" altLang="en-US" sz="1100" dirty="0"/>
              <a:t>の提出してもらうことなどにより、慰労金の対象者を特定した上で、慰労金の代理申請・受領の委任状を徴集します。委任状は事業所・施設で保管します。</a:t>
            </a:r>
            <a:endParaRPr lang="en-US" altLang="ja-JP" sz="1100" dirty="0"/>
          </a:p>
          <a:p>
            <a:pPr marL="266700" indent="-266700">
              <a:spcBef>
                <a:spcPts val="600"/>
              </a:spcBef>
              <a:buClr>
                <a:schemeClr val="accent1">
                  <a:lumMod val="50000"/>
                </a:schemeClr>
              </a:buClr>
            </a:pPr>
            <a:r>
              <a:rPr lang="ja-JP" altLang="en-US" sz="1100" dirty="0"/>
              <a:t>　</a:t>
            </a:r>
            <a:r>
              <a:rPr lang="en-US" altLang="ja-JP" sz="1100" dirty="0">
                <a:latin typeface="+mn-ea"/>
              </a:rPr>
              <a:t>※ </a:t>
            </a:r>
            <a:r>
              <a:rPr lang="ja-JP" altLang="en-US" sz="1100" dirty="0">
                <a:latin typeface="+mn-ea"/>
              </a:rPr>
              <a:t>派遣労働者、業務委託受託者の従事者も、利用者との接触を伴い、かつ、継続して提供が必要な業務を行う場合は、慰労金の対象となります。</a:t>
            </a:r>
            <a:endParaRPr lang="en-US" altLang="ja-JP" sz="1100" dirty="0">
              <a:latin typeface="+mn-ea"/>
            </a:endParaRPr>
          </a:p>
          <a:p>
            <a:pPr marL="266700" indent="-266700">
              <a:spcBef>
                <a:spcPts val="600"/>
              </a:spcBef>
              <a:buClr>
                <a:schemeClr val="accent1">
                  <a:lumMod val="50000"/>
                </a:schemeClr>
              </a:buClr>
            </a:pPr>
            <a:r>
              <a:rPr lang="ja-JP" altLang="en-US" sz="1100" dirty="0">
                <a:latin typeface="+mn-ea"/>
              </a:rPr>
              <a:t>　</a:t>
            </a:r>
            <a:r>
              <a:rPr lang="en-US" altLang="ja-JP" sz="1100" dirty="0">
                <a:latin typeface="+mn-ea"/>
              </a:rPr>
              <a:t>※ </a:t>
            </a:r>
            <a:r>
              <a:rPr lang="ja-JP" altLang="en-US" sz="1100" dirty="0">
                <a:latin typeface="+mn-ea"/>
              </a:rPr>
              <a:t>退職された方も含め、支給は原則事業所経由となります。支給希望者は、現在の勤務先または最後に勤務されていた勤務先にご相談ください。事業所が廃業している等、上記が困難な方については、県に直接申請してください。</a:t>
            </a:r>
            <a:endParaRPr lang="en-US" altLang="ja-JP" sz="1100" dirty="0"/>
          </a:p>
          <a:p>
            <a:pPr marL="171443" indent="-171443">
              <a:spcBef>
                <a:spcPts val="300"/>
              </a:spcBef>
              <a:buClr>
                <a:schemeClr val="accent1">
                  <a:lumMod val="50000"/>
                </a:schemeClr>
              </a:buClr>
              <a:buFont typeface="Wingdings" panose="05000000000000000000" pitchFamily="2" charset="2"/>
              <a:buChar char="n"/>
            </a:pPr>
            <a:r>
              <a:rPr lang="ja-JP" altLang="en-US" sz="1100" dirty="0"/>
              <a:t>慰労金を対象となる職員へ給付して下さい。</a:t>
            </a:r>
            <a:endParaRPr lang="en-US" altLang="ja-JP" sz="1100" dirty="0"/>
          </a:p>
          <a:p>
            <a:pPr marL="180975" indent="-90488" defTabSz="266700">
              <a:spcBef>
                <a:spcPts val="400"/>
              </a:spcBef>
              <a:defRPr/>
            </a:pPr>
            <a:r>
              <a:rPr lang="en-US" altLang="ja-JP" sz="1100" dirty="0">
                <a:latin typeface="+mn-ea"/>
              </a:rPr>
              <a:t>※</a:t>
            </a:r>
            <a:r>
              <a:rPr lang="ja-JP" altLang="en-US" sz="1100" dirty="0">
                <a:latin typeface="+mn-ea"/>
              </a:rPr>
              <a:t>慰労金は、原則、</a:t>
            </a:r>
            <a:r>
              <a:rPr lang="ja-JP" altLang="en-US" sz="1100" b="1" dirty="0">
                <a:latin typeface="+mn-ea"/>
              </a:rPr>
              <a:t>職員へ給付した実績に基づいて申請してください。</a:t>
            </a:r>
            <a:br>
              <a:rPr lang="en-US" altLang="ja-JP" sz="1100" b="1" dirty="0">
                <a:latin typeface="+mn-ea"/>
              </a:rPr>
            </a:br>
            <a:r>
              <a:rPr lang="ja-JP" altLang="en-US" sz="1100" dirty="0">
                <a:latin typeface="+mn-ea"/>
              </a:rPr>
              <a:t>ただし、事業者が先に職員に支払うことが困難な場合は、県に事前に連絡の上、介護保険の適用を受ける施設・事業所等に限り概算払（見込額）での申請が可能です。</a:t>
            </a:r>
            <a:endParaRPr lang="en-US" altLang="ja-JP" sz="1100" dirty="0">
              <a:latin typeface="+mn-ea"/>
            </a:endParaRPr>
          </a:p>
          <a:p>
            <a:pPr marL="180975" indent="-90488" defTabSz="266700">
              <a:spcBef>
                <a:spcPts val="400"/>
              </a:spcBef>
              <a:defRPr/>
            </a:pP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慰労金は非課税所得となります。給与等とは別で振り込むことなどにより、源泉徴収しないように注意してください。</a:t>
            </a:r>
            <a:endParaRPr lang="en-US" altLang="ja-JP" sz="1100" dirty="0">
              <a:latin typeface="メイリオ" panose="020B0604030504040204" pitchFamily="50" charset="-128"/>
              <a:ea typeface="メイリオ" panose="020B0604030504040204" pitchFamily="50" charset="-128"/>
            </a:endParaRPr>
          </a:p>
          <a:p>
            <a:pPr marL="180975" indent="-90488" defTabSz="266700">
              <a:spcBef>
                <a:spcPts val="400"/>
              </a:spcBef>
              <a:defRPr/>
            </a:pP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派遣労働者や業務委託受託者の従事者への給付は、事業所・施設と派遣会社･受託会社の調整により、事業所・施設からでも、派遣会社･受託会社からでも、どちらでも構いません。</a:t>
            </a:r>
            <a:endParaRPr lang="en-US" altLang="ja-JP" sz="1100" b="1" dirty="0"/>
          </a:p>
        </p:txBody>
      </p:sp>
      <p:cxnSp>
        <p:nvCxnSpPr>
          <p:cNvPr id="72" name="直線コネクタ 71"/>
          <p:cNvCxnSpPr/>
          <p:nvPr/>
        </p:nvCxnSpPr>
        <p:spPr>
          <a:xfrm>
            <a:off x="374197" y="5885226"/>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402772" y="6462980"/>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p:cNvSpPr/>
          <p:nvPr/>
        </p:nvSpPr>
        <p:spPr>
          <a:xfrm>
            <a:off x="299873" y="5889084"/>
            <a:ext cx="6463288" cy="261610"/>
          </a:xfrm>
          <a:prstGeom prst="rect">
            <a:avLst/>
          </a:prstGeom>
        </p:spPr>
        <p:txBody>
          <a:bodyPr wrap="square">
            <a:spAutoFit/>
          </a:bodyPr>
          <a:lstStyle/>
          <a:p>
            <a:pPr marL="171443" indent="-171443">
              <a:buClr>
                <a:schemeClr val="accent1">
                  <a:lumMod val="50000"/>
                </a:schemeClr>
              </a:buClr>
              <a:buFont typeface="Wingdings" panose="05000000000000000000" pitchFamily="2" charset="2"/>
              <a:buChar char="n"/>
            </a:pPr>
            <a:r>
              <a:rPr lang="ja-JP" altLang="en-US" sz="1100" dirty="0"/>
              <a:t>次ページを参照して、所定の様式により、申請書等を作成します。</a:t>
            </a:r>
            <a:endParaRPr lang="en-US" altLang="ja-JP" sz="1100" dirty="0"/>
          </a:p>
        </p:txBody>
      </p:sp>
      <p:sp>
        <p:nvSpPr>
          <p:cNvPr id="75" name="正方形/長方形 74"/>
          <p:cNvSpPr/>
          <p:nvPr/>
        </p:nvSpPr>
        <p:spPr>
          <a:xfrm>
            <a:off x="318923" y="6473396"/>
            <a:ext cx="6516136" cy="1354217"/>
          </a:xfrm>
          <a:prstGeom prst="rect">
            <a:avLst/>
          </a:prstGeom>
        </p:spPr>
        <p:txBody>
          <a:bodyPr wrap="square">
            <a:spAutoFit/>
          </a:bodyPr>
          <a:lstStyle/>
          <a:p>
            <a:pPr marL="171443" indent="-171443">
              <a:buClr>
                <a:schemeClr val="accent1">
                  <a:lumMod val="50000"/>
                </a:schemeClr>
              </a:buClr>
              <a:buFont typeface="Wingdings" panose="05000000000000000000" pitchFamily="2" charset="2"/>
              <a:buChar char="n"/>
            </a:pPr>
            <a:r>
              <a:rPr lang="ja-JP" altLang="en-US" sz="1100" dirty="0"/>
              <a:t>申請書等の提出は、</a:t>
            </a:r>
            <a:r>
              <a:rPr lang="ja-JP" altLang="en-US" sz="1100" b="1" dirty="0"/>
              <a:t>埼玉県国民健康保険団体連合会（以下、国保連）に原則、電子請求受付システムによるインターネット申請</a:t>
            </a:r>
            <a:r>
              <a:rPr lang="ja-JP" altLang="en-US" sz="1100" dirty="0"/>
              <a:t>により行います。電子媒体又は紙で介護報酬を請求している事業所については、事業者が取りまとめの上、県（コールセンター）へ紙を郵送により送付してください。（個人情報を含む場合、必ず簡易書留にて送付すること。）</a:t>
            </a:r>
            <a:endParaRPr lang="en-US" altLang="ja-JP" sz="1100" dirty="0"/>
          </a:p>
          <a:p>
            <a:pPr>
              <a:buClr>
                <a:schemeClr val="accent1">
                  <a:lumMod val="50000"/>
                </a:schemeClr>
              </a:buClr>
            </a:pPr>
            <a:r>
              <a:rPr lang="ja-JP" altLang="en-US" sz="1100" dirty="0"/>
              <a:t>　</a:t>
            </a:r>
            <a:r>
              <a:rPr lang="en-US" altLang="ja-JP" sz="1100" dirty="0"/>
              <a:t>※</a:t>
            </a:r>
            <a:r>
              <a:rPr lang="ja-JP" altLang="en-US" sz="1100" dirty="0"/>
              <a:t> 介護報酬の請求可能な事業所が国保連に申請できます。</a:t>
            </a:r>
            <a:endParaRPr lang="en-US" altLang="ja-JP" sz="1100" dirty="0"/>
          </a:p>
          <a:p>
            <a:pPr>
              <a:spcBef>
                <a:spcPts val="300"/>
              </a:spcBef>
              <a:buClr>
                <a:schemeClr val="accent1">
                  <a:lumMod val="50000"/>
                </a:schemeClr>
              </a:buClr>
            </a:pPr>
            <a:r>
              <a:rPr lang="ja-JP" altLang="en-US" sz="1100" dirty="0"/>
              <a:t>　</a:t>
            </a:r>
            <a:r>
              <a:rPr lang="en-US" altLang="ja-JP" sz="1100" dirty="0"/>
              <a:t>※ </a:t>
            </a:r>
            <a:r>
              <a:rPr lang="ja-JP" altLang="en-US" sz="1100" b="1" dirty="0"/>
              <a:t>債権譲渡</a:t>
            </a:r>
            <a:r>
              <a:rPr lang="ja-JP" altLang="en-US" sz="1100" dirty="0"/>
              <a:t>を行っている事業所は、県（コールセンター）に直接申請します。</a:t>
            </a:r>
            <a:endParaRPr lang="en-US" altLang="ja-JP" sz="1100" dirty="0"/>
          </a:p>
          <a:p>
            <a:pPr marL="266700" indent="-266700">
              <a:spcBef>
                <a:spcPts val="300"/>
              </a:spcBef>
              <a:buClr>
                <a:schemeClr val="accent1">
                  <a:lumMod val="50000"/>
                </a:schemeClr>
              </a:buClr>
            </a:pPr>
            <a:r>
              <a:rPr lang="ja-JP" altLang="en-US" sz="1100" dirty="0"/>
              <a:t>　</a:t>
            </a:r>
            <a:r>
              <a:rPr lang="en-US" altLang="ja-JP" sz="1100" dirty="0"/>
              <a:t>※ </a:t>
            </a:r>
            <a:r>
              <a:rPr lang="ja-JP" altLang="en-US" sz="1100" dirty="0"/>
              <a:t>申請書受付は慰労金は</a:t>
            </a:r>
            <a:r>
              <a:rPr lang="ja-JP" altLang="en-US" sz="1100" b="1" dirty="0"/>
              <a:t>令和２年１１月</a:t>
            </a:r>
            <a:r>
              <a:rPr lang="ja-JP" altLang="en-US" sz="1100" dirty="0"/>
              <a:t>まで、それ以外は</a:t>
            </a:r>
            <a:r>
              <a:rPr lang="ja-JP" altLang="en-US" sz="1100" b="1" dirty="0"/>
              <a:t>令和３年１月まで</a:t>
            </a:r>
            <a:r>
              <a:rPr lang="ja-JP" altLang="en-US" sz="1100" dirty="0"/>
              <a:t>となります。</a:t>
            </a:r>
          </a:p>
        </p:txBody>
      </p:sp>
      <p:sp>
        <p:nvSpPr>
          <p:cNvPr id="76" name="正方形/長方形 75"/>
          <p:cNvSpPr/>
          <p:nvPr/>
        </p:nvSpPr>
        <p:spPr>
          <a:xfrm>
            <a:off x="226945" y="8626201"/>
            <a:ext cx="6488075" cy="600164"/>
          </a:xfrm>
          <a:prstGeom prst="rect">
            <a:avLst/>
          </a:prstGeom>
        </p:spPr>
        <p:txBody>
          <a:bodyPr wrap="square">
            <a:spAutoFit/>
          </a:bodyPr>
          <a:lstStyle/>
          <a:p>
            <a:pPr marL="171443" indent="-171443">
              <a:spcBef>
                <a:spcPts val="300"/>
              </a:spcBef>
              <a:buClr>
                <a:schemeClr val="accent1">
                  <a:lumMod val="50000"/>
                </a:schemeClr>
              </a:buClr>
              <a:buFont typeface="Wingdings" panose="05000000000000000000" pitchFamily="2" charset="2"/>
              <a:buChar char="n"/>
            </a:pPr>
            <a:r>
              <a:rPr lang="ja-JP" altLang="en-US" sz="1100" dirty="0"/>
              <a:t>支援金・慰労金の支給後１ヶ月以内を目処に</a:t>
            </a:r>
            <a:r>
              <a:rPr lang="ja-JP" altLang="en-US" sz="1100" b="1" dirty="0"/>
              <a:t>県に対して、所定の様式により実績報告</a:t>
            </a:r>
            <a:r>
              <a:rPr lang="ja-JP" altLang="en-US" sz="1100" dirty="0"/>
              <a:t>を行いますので、申請・給付に関する証拠書類を大切に保管してください。なお、実績報告時に</a:t>
            </a:r>
            <a:r>
              <a:rPr lang="ja-JP" altLang="en-US" sz="1100" b="1" dirty="0"/>
              <a:t>支出実績が交付額に満たなかった場合は、県に対し精算</a:t>
            </a:r>
            <a:r>
              <a:rPr lang="ja-JP" altLang="en-US" sz="1100" dirty="0"/>
              <a:t>を行います。</a:t>
            </a:r>
          </a:p>
        </p:txBody>
      </p:sp>
      <p:cxnSp>
        <p:nvCxnSpPr>
          <p:cNvPr id="92" name="直線コネクタ 91"/>
          <p:cNvCxnSpPr/>
          <p:nvPr/>
        </p:nvCxnSpPr>
        <p:spPr>
          <a:xfrm>
            <a:off x="425714" y="8057115"/>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a:off x="330874" y="8588936"/>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1AA7870D-9948-485B-BAE5-A8DF73C1563F}"/>
              </a:ext>
            </a:extLst>
          </p:cNvPr>
          <p:cNvSpPr/>
          <p:nvPr/>
        </p:nvSpPr>
        <p:spPr>
          <a:xfrm>
            <a:off x="12033" y="9239278"/>
            <a:ext cx="6845967" cy="652681"/>
          </a:xfrm>
          <a:prstGeom prst="rect">
            <a:avLst/>
          </a:prstGeom>
          <a:solidFill>
            <a:srgbClr val="FFFB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884" indent="-342884" algn="just">
              <a:lnSpc>
                <a:spcPct val="130000"/>
              </a:lnSpc>
              <a:buFont typeface="+mj-lt"/>
              <a:buAutoNum type="arabicPeriod"/>
            </a:pPr>
            <a:endParaRPr lang="ja-JP" altLang="en-US" sz="1500" spc="300">
              <a:solidFill>
                <a:srgbClr val="343433"/>
              </a:solidFill>
              <a:latin typeface="Meiryo UI" panose="020B0604030504040204" pitchFamily="34" charset="-128"/>
              <a:ea typeface="Meiryo UI" panose="020B0604030504040204" pitchFamily="34" charset="-128"/>
            </a:endParaRPr>
          </a:p>
        </p:txBody>
      </p:sp>
      <p:sp>
        <p:nvSpPr>
          <p:cNvPr id="23" name="テキスト ボックス 22">
            <a:extLst>
              <a:ext uri="{FF2B5EF4-FFF2-40B4-BE49-F238E27FC236}">
                <a16:creationId xmlns:a16="http://schemas.microsoft.com/office/drawing/2014/main" id="{EFBCE5F6-257E-4FC0-8C53-589408FA2D13}"/>
              </a:ext>
            </a:extLst>
          </p:cNvPr>
          <p:cNvSpPr txBox="1"/>
          <p:nvPr/>
        </p:nvSpPr>
        <p:spPr>
          <a:xfrm>
            <a:off x="163483" y="9383842"/>
            <a:ext cx="1203051" cy="307777"/>
          </a:xfrm>
          <a:prstGeom prst="rect">
            <a:avLst/>
          </a:prstGeom>
          <a:noFill/>
        </p:spPr>
        <p:txBody>
          <a:bodyPr wrap="square" rtlCol="0">
            <a:spAutoFit/>
          </a:bodyPr>
          <a:lstStyle/>
          <a:p>
            <a:pPr algn="ctr"/>
            <a:r>
              <a:rPr kumimoji="1" lang="ja-JP" altLang="en-US" sz="1400" b="1" dirty="0"/>
              <a:t>お問合せ先</a:t>
            </a:r>
            <a:endParaRPr kumimoji="1" lang="en-US" altLang="ja-JP" sz="1400" b="1" dirty="0"/>
          </a:p>
        </p:txBody>
      </p:sp>
      <p:sp>
        <p:nvSpPr>
          <p:cNvPr id="25" name="テキスト ボックス 24">
            <a:extLst>
              <a:ext uri="{FF2B5EF4-FFF2-40B4-BE49-F238E27FC236}">
                <a16:creationId xmlns:a16="http://schemas.microsoft.com/office/drawing/2014/main" id="{DD70B73C-64F6-4534-A22E-528154214378}"/>
              </a:ext>
            </a:extLst>
          </p:cNvPr>
          <p:cNvSpPr txBox="1"/>
          <p:nvPr/>
        </p:nvSpPr>
        <p:spPr>
          <a:xfrm>
            <a:off x="1517983" y="9247716"/>
            <a:ext cx="5562554" cy="646331"/>
          </a:xfrm>
          <a:prstGeom prst="rect">
            <a:avLst/>
          </a:prstGeom>
          <a:noFill/>
        </p:spPr>
        <p:txBody>
          <a:bodyPr wrap="square" rtlCol="0">
            <a:spAutoFit/>
          </a:bodyPr>
          <a:lstStyle/>
          <a:p>
            <a:r>
              <a:rPr kumimoji="1" lang="ja-JP" altLang="en-US" sz="1200" dirty="0"/>
              <a:t>埼玉県新型コロナウイルス感染症介護慰労金・支援金コールセンター</a:t>
            </a:r>
            <a:endParaRPr kumimoji="1" lang="en-US" altLang="ja-JP" sz="1200" dirty="0"/>
          </a:p>
          <a:p>
            <a:r>
              <a:rPr kumimoji="1" lang="ja-JP" altLang="en-US" sz="1200" dirty="0"/>
              <a:t>　電話番号：</a:t>
            </a:r>
            <a:r>
              <a:rPr kumimoji="1" lang="en-US" altLang="ja-JP" sz="1200" dirty="0"/>
              <a:t>044-751-0401</a:t>
            </a:r>
            <a:r>
              <a:rPr kumimoji="1" lang="ja-JP" altLang="en-US" sz="1200" dirty="0"/>
              <a:t>　（</a:t>
            </a:r>
            <a:r>
              <a:rPr kumimoji="1" lang="en-US" altLang="ja-JP" sz="1200" dirty="0"/>
              <a:t>7/30</a:t>
            </a:r>
            <a:r>
              <a:rPr kumimoji="1" lang="ja-JP" altLang="en-US" sz="1200" dirty="0"/>
              <a:t>から）</a:t>
            </a:r>
            <a:r>
              <a:rPr kumimoji="1" lang="en-US" altLang="ja-JP" sz="1200" dirty="0"/>
              <a:t>0120-510-441</a:t>
            </a:r>
          </a:p>
          <a:p>
            <a:r>
              <a:rPr kumimoji="1" lang="ja-JP" altLang="en-US" sz="1200" dirty="0"/>
              <a:t>　受付時間：９時</a:t>
            </a:r>
            <a:r>
              <a:rPr kumimoji="1" lang="en-US" altLang="ja-JP" sz="1200" dirty="0"/>
              <a:t>00</a:t>
            </a:r>
            <a:r>
              <a:rPr kumimoji="1" lang="ja-JP" altLang="en-US" sz="1200" dirty="0"/>
              <a:t>分～</a:t>
            </a:r>
            <a:r>
              <a:rPr kumimoji="1" lang="en-US" altLang="ja-JP" sz="1200" dirty="0"/>
              <a:t>17</a:t>
            </a:r>
            <a:r>
              <a:rPr kumimoji="1" lang="ja-JP" altLang="en-US" sz="1200" dirty="0"/>
              <a:t>時</a:t>
            </a:r>
            <a:r>
              <a:rPr kumimoji="1" lang="en-US" altLang="ja-JP" sz="1200" dirty="0"/>
              <a:t>30</a:t>
            </a:r>
            <a:r>
              <a:rPr kumimoji="1" lang="ja-JP" altLang="en-US" sz="1200" dirty="0"/>
              <a:t>分　（土日祝除く）</a:t>
            </a:r>
            <a:endParaRPr kumimoji="1" lang="en-US" altLang="ja-JP" sz="1200" dirty="0"/>
          </a:p>
        </p:txBody>
      </p:sp>
    </p:spTree>
    <p:extLst>
      <p:ext uri="{BB962C8B-B14F-4D97-AF65-F5344CB8AC3E}">
        <p14:creationId xmlns:p14="http://schemas.microsoft.com/office/powerpoint/2010/main" val="4221255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正方形/長方形 97"/>
          <p:cNvSpPr/>
          <p:nvPr/>
        </p:nvSpPr>
        <p:spPr>
          <a:xfrm>
            <a:off x="70726" y="7097594"/>
            <a:ext cx="6739210" cy="763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0"/>
            <a:ext cx="6858000" cy="262761"/>
          </a:xfrm>
          <a:prstGeom prst="rect">
            <a:avLst/>
          </a:prstGeom>
          <a:solidFill>
            <a:srgbClr val="F7B5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79"/>
            <a:r>
              <a:rPr kumimoji="1" lang="ja-JP" altLang="en-US" b="1" dirty="0">
                <a:solidFill>
                  <a:prstClr val="white"/>
                </a:solidFill>
                <a:latin typeface="Segoe UI"/>
                <a:ea typeface="メイリオ"/>
              </a:rPr>
              <a:t>申請書等の記載・提出方法</a:t>
            </a:r>
          </a:p>
        </p:txBody>
      </p:sp>
      <p:sp>
        <p:nvSpPr>
          <p:cNvPr id="40" name="テキスト ボックス 16"/>
          <p:cNvSpPr txBox="1">
            <a:spLocks noChangeArrowheads="1"/>
          </p:cNvSpPr>
          <p:nvPr/>
        </p:nvSpPr>
        <p:spPr bwMode="auto">
          <a:xfrm>
            <a:off x="57150" y="543216"/>
            <a:ext cx="3262614" cy="1977464"/>
          </a:xfrm>
          <a:prstGeom prst="rect">
            <a:avLst/>
          </a:prstGeom>
          <a:noFill/>
          <a:ln w="28575" cmpd="sng">
            <a:no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2950" indent="-285750">
              <a:defRPr kumimoji="1">
                <a:solidFill>
                  <a:schemeClr val="tx1"/>
                </a:solidFill>
                <a:latin typeface="游ゴシック" panose="020B0400000000000000" pitchFamily="50" charset="-128"/>
                <a:ea typeface="游ゴシック" panose="020B0400000000000000" pitchFamily="50" charset="-128"/>
              </a:defRPr>
            </a:lvl2pPr>
            <a:lvl3pPr marL="1143000" indent="-228600">
              <a:defRPr kumimoji="1">
                <a:solidFill>
                  <a:schemeClr val="tx1"/>
                </a:solidFill>
                <a:latin typeface="游ゴシック" panose="020B0400000000000000" pitchFamily="50" charset="-128"/>
                <a:ea typeface="游ゴシック" panose="020B0400000000000000" pitchFamily="50" charset="-128"/>
              </a:defRPr>
            </a:lvl3pPr>
            <a:lvl4pPr marL="1600200" indent="-228600">
              <a:defRPr kumimoji="1">
                <a:solidFill>
                  <a:schemeClr val="tx1"/>
                </a:solidFill>
                <a:latin typeface="游ゴシック" panose="020B0400000000000000" pitchFamily="50" charset="-128"/>
                <a:ea typeface="游ゴシック" panose="020B0400000000000000" pitchFamily="50" charset="-128"/>
              </a:defRPr>
            </a:lvl4pPr>
            <a:lvl5pPr marL="2057400" indent="-228600">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marL="171443" indent="-171443">
              <a:buFont typeface="Wingdings" panose="05000000000000000000" pitchFamily="2" charset="2"/>
              <a:buChar char="n"/>
            </a:pPr>
            <a:r>
              <a:rPr lang="ja-JP" altLang="en-US" sz="1100" dirty="0">
                <a:latin typeface="メイリオ" panose="020B0604030504040204" pitchFamily="50" charset="-128"/>
                <a:ea typeface="メイリオ" panose="020B0604030504040204" pitchFamily="50" charset="-128"/>
              </a:rPr>
              <a:t>申請時に必要な書類は、申請書および様式１～３となります。</a:t>
            </a:r>
            <a:endParaRPr lang="en-US" altLang="ja-JP" sz="1100" dirty="0">
              <a:latin typeface="メイリオ" panose="020B0604030504040204" pitchFamily="50" charset="-128"/>
              <a:ea typeface="メイリオ" panose="020B0604030504040204" pitchFamily="50" charset="-128"/>
            </a:endParaRPr>
          </a:p>
          <a:p>
            <a:pPr marL="177792" indent="-177792">
              <a:spcBef>
                <a:spcPts val="300"/>
              </a:spcBef>
              <a:buFont typeface="Wingdings" panose="05000000000000000000" pitchFamily="2" charset="2"/>
              <a:buChar char="n"/>
            </a:pPr>
            <a:r>
              <a:rPr lang="ja-JP" altLang="en-US" sz="1100" spc="-100" dirty="0">
                <a:latin typeface="メイリオ" panose="020B0604030504040204" pitchFamily="50" charset="-128"/>
                <a:ea typeface="メイリオ" panose="020B0604030504040204" pitchFamily="50" charset="-128"/>
              </a:rPr>
              <a:t>以下の</a:t>
            </a:r>
            <a:r>
              <a:rPr lang="ja-JP" altLang="en-US" sz="1100" b="1" spc="-100" dirty="0">
                <a:latin typeface="メイリオ" panose="020B0604030504040204" pitchFamily="50" charset="-128"/>
                <a:ea typeface="メイリオ" panose="020B0604030504040204" pitchFamily="50" charset="-128"/>
              </a:rPr>
              <a:t>県ホームページにおいて、ダウンロード</a:t>
            </a:r>
            <a:r>
              <a:rPr lang="ja-JP" altLang="en-US" sz="1100" spc="-100" dirty="0">
                <a:latin typeface="メイリオ" panose="020B0604030504040204" pitchFamily="50" charset="-128"/>
                <a:ea typeface="メイリオ" panose="020B0604030504040204" pitchFamily="50" charset="-128"/>
              </a:rPr>
              <a:t>できます。</a:t>
            </a:r>
            <a:endParaRPr lang="en-US" altLang="ja-JP" sz="1100" spc="-100" dirty="0">
              <a:latin typeface="メイリオ" panose="020B0604030504040204" pitchFamily="50" charset="-128"/>
              <a:ea typeface="メイリオ" panose="020B0604030504040204" pitchFamily="50" charset="-128"/>
            </a:endParaRPr>
          </a:p>
          <a:p>
            <a:pPr>
              <a:spcBef>
                <a:spcPts val="600"/>
              </a:spcBef>
            </a:pPr>
            <a:r>
              <a:rPr kumimoji="0" lang="en-US" altLang="ja-JP" sz="1100" dirty="0">
                <a:latin typeface="メイリオ" panose="020B0604030504040204" pitchFamily="50" charset="-128"/>
                <a:ea typeface="メイリオ" panose="020B0604030504040204" pitchFamily="50" charset="-128"/>
              </a:rPr>
              <a:t>http://www.pref.saitama.lg.jp/a0603/kaigo-net/corona-kinkyuhoukatsu.html</a:t>
            </a:r>
            <a:endParaRPr kumimoji="0" lang="en-US" altLang="ja-JP" sz="1100" dirty="0">
              <a:highlight>
                <a:srgbClr val="FFFF00"/>
              </a:highlight>
              <a:latin typeface="メイリオ" panose="020B0604030504040204" pitchFamily="50" charset="-128"/>
              <a:ea typeface="メイリオ" panose="020B0604030504040204" pitchFamily="50" charset="-128"/>
            </a:endParaRPr>
          </a:p>
          <a:p>
            <a:pPr marL="171450" indent="-171450">
              <a:spcBef>
                <a:spcPts val="600"/>
              </a:spcBef>
              <a:buFont typeface="Wingdings" panose="05000000000000000000" pitchFamily="2" charset="2"/>
              <a:buChar char="n"/>
            </a:pPr>
            <a:r>
              <a:rPr lang="en-US" altLang="ja-JP" sz="1100" dirty="0">
                <a:latin typeface="メイリオ" panose="020B0604030504040204" pitchFamily="50" charset="-128"/>
                <a:ea typeface="メイリオ" panose="020B0604030504040204" pitchFamily="50" charset="-128"/>
              </a:rPr>
              <a:t>Excel</a:t>
            </a:r>
            <a:r>
              <a:rPr lang="ja-JP" altLang="en-US" sz="1100" dirty="0">
                <a:latin typeface="メイリオ" panose="020B0604030504040204" pitchFamily="50" charset="-128"/>
                <a:ea typeface="メイリオ" panose="020B0604030504040204" pitchFamily="50" charset="-128"/>
              </a:rPr>
              <a:t>ファイル名を代表となる事業所の事業所番号に変更</a:t>
            </a:r>
            <a:endParaRPr lang="en-US" altLang="ja-JP" sz="1100" dirty="0">
              <a:latin typeface="メイリオ" panose="020B0604030504040204" pitchFamily="50" charset="-128"/>
              <a:ea typeface="メイリオ" panose="020B0604030504040204" pitchFamily="50" charset="-128"/>
            </a:endParaRPr>
          </a:p>
          <a:p>
            <a:pPr lvl="0"/>
            <a:endParaRPr kumimoji="0" lang="en-US" altLang="ja-JP" sz="1100" dirty="0">
              <a:latin typeface="メイリオ" panose="020B0604030504040204" pitchFamily="50" charset="-128"/>
              <a:ea typeface="メイリオ" panose="020B0604030504040204" pitchFamily="50" charset="-128"/>
            </a:endParaRPr>
          </a:p>
          <a:p>
            <a:pPr lvl="0"/>
            <a:endParaRPr kumimoji="0" lang="en-US" altLang="ja-JP" sz="1100" dirty="0">
              <a:latin typeface="メイリオ" panose="020B0604030504040204" pitchFamily="50" charset="-128"/>
              <a:ea typeface="メイリオ" panose="020B0604030504040204" pitchFamily="50" charset="-128"/>
            </a:endParaRPr>
          </a:p>
        </p:txBody>
      </p:sp>
      <p:sp>
        <p:nvSpPr>
          <p:cNvPr id="41" name="正方形/長方形 40"/>
          <p:cNvSpPr/>
          <p:nvPr/>
        </p:nvSpPr>
        <p:spPr>
          <a:xfrm>
            <a:off x="78655" y="198233"/>
            <a:ext cx="3251171" cy="33104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en-US" altLang="ja-JP" sz="1400" b="1" u="sng" dirty="0">
                <a:solidFill>
                  <a:srgbClr val="203864"/>
                </a:solidFill>
                <a:latin typeface="メイリオ" panose="020B0604030504040204" pitchFamily="50" charset="-128"/>
                <a:ea typeface="メイリオ" panose="020B0604030504040204" pitchFamily="50" charset="-128"/>
              </a:rPr>
              <a:t>1.</a:t>
            </a:r>
            <a:r>
              <a:rPr kumimoji="1" lang="ja-JP" altLang="en-US" sz="1400" b="1" u="sng" dirty="0">
                <a:solidFill>
                  <a:srgbClr val="203864"/>
                </a:solidFill>
                <a:latin typeface="メイリオ" panose="020B0604030504040204" pitchFamily="50" charset="-128"/>
                <a:ea typeface="メイリオ" panose="020B0604030504040204" pitchFamily="50" charset="-128"/>
              </a:rPr>
              <a:t>申請書および事業計画書の入手方法</a:t>
            </a:r>
            <a:endParaRPr lang="en-US" altLang="ja-JP" sz="1400" b="1" u="sng" dirty="0">
              <a:solidFill>
                <a:srgbClr val="203864"/>
              </a:solidFill>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305096" y="2342230"/>
            <a:ext cx="1460500"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「申請書」</a:t>
            </a:r>
          </a:p>
        </p:txBody>
      </p:sp>
      <p:sp>
        <p:nvSpPr>
          <p:cNvPr id="45" name="テキスト ボックス 44"/>
          <p:cNvSpPr txBox="1"/>
          <p:nvPr/>
        </p:nvSpPr>
        <p:spPr>
          <a:xfrm>
            <a:off x="4448947" y="443019"/>
            <a:ext cx="1676400"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「様式２　個票」</a:t>
            </a:r>
          </a:p>
        </p:txBody>
      </p:sp>
      <p:pic>
        <p:nvPicPr>
          <p:cNvPr id="50" name="図 49"/>
          <p:cNvPicPr>
            <a:picLocks noChangeAspect="1"/>
          </p:cNvPicPr>
          <p:nvPr/>
        </p:nvPicPr>
        <p:blipFill>
          <a:blip r:embed="rId2"/>
          <a:stretch>
            <a:fillRect/>
          </a:stretch>
        </p:blipFill>
        <p:spPr>
          <a:xfrm>
            <a:off x="167734" y="2594447"/>
            <a:ext cx="3162093" cy="3335053"/>
          </a:xfrm>
          <a:prstGeom prst="rect">
            <a:avLst/>
          </a:prstGeom>
          <a:ln>
            <a:solidFill>
              <a:schemeClr val="tx1"/>
            </a:solidFill>
          </a:ln>
        </p:spPr>
      </p:pic>
      <p:pic>
        <p:nvPicPr>
          <p:cNvPr id="52" name="図 51"/>
          <p:cNvPicPr>
            <a:picLocks noChangeAspect="1"/>
          </p:cNvPicPr>
          <p:nvPr/>
        </p:nvPicPr>
        <p:blipFill>
          <a:blip r:embed="rId3"/>
          <a:stretch>
            <a:fillRect/>
          </a:stretch>
        </p:blipFill>
        <p:spPr>
          <a:xfrm>
            <a:off x="3455502" y="712885"/>
            <a:ext cx="3336081" cy="4950566"/>
          </a:xfrm>
          <a:prstGeom prst="rect">
            <a:avLst/>
          </a:prstGeom>
        </p:spPr>
      </p:pic>
      <p:sp>
        <p:nvSpPr>
          <p:cNvPr id="59" name="テキスト ボックス 16"/>
          <p:cNvSpPr txBox="1">
            <a:spLocks noChangeArrowheads="1"/>
          </p:cNvSpPr>
          <p:nvPr/>
        </p:nvSpPr>
        <p:spPr bwMode="auto">
          <a:xfrm>
            <a:off x="57150" y="8181112"/>
            <a:ext cx="6858000" cy="807913"/>
          </a:xfrm>
          <a:prstGeom prst="rect">
            <a:avLst/>
          </a:prstGeom>
          <a:noFill/>
          <a:ln w="28575" cmpd="sng">
            <a:no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2950" indent="-285750">
              <a:defRPr kumimoji="1">
                <a:solidFill>
                  <a:schemeClr val="tx1"/>
                </a:solidFill>
                <a:latin typeface="游ゴシック" panose="020B0400000000000000" pitchFamily="50" charset="-128"/>
                <a:ea typeface="游ゴシック" panose="020B0400000000000000" pitchFamily="50" charset="-128"/>
              </a:defRPr>
            </a:lvl2pPr>
            <a:lvl3pPr marL="1143000" indent="-228600">
              <a:defRPr kumimoji="1">
                <a:solidFill>
                  <a:schemeClr val="tx1"/>
                </a:solidFill>
                <a:latin typeface="游ゴシック" panose="020B0400000000000000" pitchFamily="50" charset="-128"/>
                <a:ea typeface="游ゴシック" panose="020B0400000000000000" pitchFamily="50" charset="-128"/>
              </a:defRPr>
            </a:lvl3pPr>
            <a:lvl4pPr marL="1600200" indent="-228600">
              <a:defRPr kumimoji="1">
                <a:solidFill>
                  <a:schemeClr val="tx1"/>
                </a:solidFill>
                <a:latin typeface="游ゴシック" panose="020B0400000000000000" pitchFamily="50" charset="-128"/>
                <a:ea typeface="游ゴシック" panose="020B0400000000000000" pitchFamily="50" charset="-128"/>
              </a:defRPr>
            </a:lvl4pPr>
            <a:lvl5pPr marL="2057400" indent="-228600">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marL="177792" indent="-177792">
              <a:buFont typeface="Wingdings" panose="05000000000000000000" pitchFamily="2" charset="2"/>
              <a:buChar char="n"/>
            </a:pPr>
            <a:r>
              <a:rPr lang="ja-JP" altLang="en-US" sz="1100" dirty="0">
                <a:latin typeface="メイリオ" panose="020B0604030504040204" pitchFamily="50" charset="-128"/>
                <a:ea typeface="メイリオ" panose="020B0604030504040204" pitchFamily="50" charset="-128"/>
              </a:rPr>
              <a:t>申請受付期間は、</a:t>
            </a:r>
            <a:r>
              <a:rPr lang="ja-JP" altLang="en-US" sz="1100" b="1" dirty="0">
                <a:latin typeface="メイリオ" panose="020B0604030504040204" pitchFamily="50" charset="-128"/>
                <a:ea typeface="メイリオ" panose="020B0604030504040204" pitchFamily="50" charset="-128"/>
              </a:rPr>
              <a:t>毎月</a:t>
            </a:r>
            <a:r>
              <a:rPr lang="en-US" altLang="ja-JP" sz="1100" b="1" dirty="0">
                <a:latin typeface="メイリオ" panose="020B0604030504040204" pitchFamily="50" charset="-128"/>
                <a:ea typeface="メイリオ" panose="020B0604030504040204" pitchFamily="50" charset="-128"/>
              </a:rPr>
              <a:t>1</a:t>
            </a:r>
            <a:r>
              <a:rPr lang="ja-JP" altLang="en-US" sz="1100" b="1" dirty="0">
                <a:latin typeface="メイリオ" panose="020B0604030504040204" pitchFamily="50" charset="-128"/>
                <a:ea typeface="メイリオ" panose="020B0604030504040204" pitchFamily="50" charset="-128"/>
              </a:rPr>
              <a:t>日から月末までの間</a:t>
            </a:r>
            <a:r>
              <a:rPr lang="ja-JP" altLang="en-US" sz="1100" dirty="0">
                <a:latin typeface="メイリオ" panose="020B0604030504040204" pitchFamily="50" charset="-128"/>
                <a:ea typeface="メイリオ" panose="020B0604030504040204" pitchFamily="50" charset="-128"/>
              </a:rPr>
              <a:t>となります。</a:t>
            </a:r>
            <a:endParaRPr lang="en-US" altLang="ja-JP" sz="1100" dirty="0">
              <a:latin typeface="メイリオ" panose="020B0604030504040204" pitchFamily="50" charset="-128"/>
              <a:ea typeface="メイリオ" panose="020B0604030504040204" pitchFamily="50" charset="-128"/>
            </a:endParaRPr>
          </a:p>
          <a:p>
            <a:pPr marL="177792" indent="-177792">
              <a:spcBef>
                <a:spcPts val="300"/>
              </a:spcBef>
              <a:buFont typeface="Wingdings" panose="05000000000000000000" pitchFamily="2" charset="2"/>
              <a:buChar char="n"/>
            </a:pPr>
            <a:r>
              <a:rPr lang="ja-JP" altLang="en-US" sz="1100" b="1" dirty="0">
                <a:latin typeface="メイリオ" panose="020B0604030504040204" pitchFamily="50" charset="-128"/>
                <a:ea typeface="メイリオ" panose="020B0604030504040204" pitchFamily="50" charset="-128"/>
              </a:rPr>
              <a:t>紙で県に提出する場合は、原則「郵送」</a:t>
            </a:r>
            <a:r>
              <a:rPr lang="ja-JP" altLang="en-US" sz="1100" dirty="0">
                <a:latin typeface="メイリオ" panose="020B0604030504040204" pitchFamily="50" charset="-128"/>
                <a:ea typeface="メイリオ" panose="020B0604030504040204" pitchFamily="50" charset="-128"/>
              </a:rPr>
              <a:t>としてください。その際、</a:t>
            </a:r>
            <a:r>
              <a:rPr lang="ja-JP" altLang="en-US" sz="1100" b="1" dirty="0">
                <a:latin typeface="メイリオ" panose="020B0604030504040204" pitchFamily="50" charset="-128"/>
                <a:ea typeface="メイリオ" panose="020B0604030504040204" pitchFamily="50" charset="-128"/>
              </a:rPr>
              <a:t>封筒の表面に「新型コロナ支援交付金</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介護分</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申請書在中」と朱書き</a:t>
            </a:r>
            <a:r>
              <a:rPr lang="ja-JP" altLang="en-US" sz="1100" dirty="0">
                <a:latin typeface="メイリオ" panose="020B0604030504040204" pitchFamily="50" charset="-128"/>
                <a:ea typeface="メイリオ" panose="020B0604030504040204" pitchFamily="50" charset="-128"/>
              </a:rPr>
              <a:t>するなどしてください。（個人情報を含む場合、必ず簡易書留にて送付すること。）</a:t>
            </a:r>
            <a:endParaRPr lang="en-US" altLang="ja-JP" sz="1100" dirty="0">
              <a:latin typeface="メイリオ" panose="020B0604030504040204" pitchFamily="50" charset="-128"/>
              <a:ea typeface="メイリオ" panose="020B0604030504040204" pitchFamily="50" charset="-128"/>
            </a:endParaRPr>
          </a:p>
        </p:txBody>
      </p:sp>
      <p:sp>
        <p:nvSpPr>
          <p:cNvPr id="77" name="テキスト ボックス 76"/>
          <p:cNvSpPr txBox="1"/>
          <p:nvPr/>
        </p:nvSpPr>
        <p:spPr>
          <a:xfrm>
            <a:off x="2011680" y="5992380"/>
            <a:ext cx="2790997"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「様式１　事業所・施設別申請額一覧」</a:t>
            </a:r>
          </a:p>
        </p:txBody>
      </p:sp>
      <p:sp>
        <p:nvSpPr>
          <p:cNvPr id="78" name="テキスト ボックス 77"/>
          <p:cNvSpPr txBox="1"/>
          <p:nvPr/>
        </p:nvSpPr>
        <p:spPr>
          <a:xfrm>
            <a:off x="2218690" y="6910045"/>
            <a:ext cx="2589530"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「様式３　介護慰労金受給職員表」</a:t>
            </a:r>
          </a:p>
        </p:txBody>
      </p:sp>
      <p:sp>
        <p:nvSpPr>
          <p:cNvPr id="96" name="正方形/長方形 95"/>
          <p:cNvSpPr/>
          <p:nvPr/>
        </p:nvSpPr>
        <p:spPr>
          <a:xfrm>
            <a:off x="1" y="7842053"/>
            <a:ext cx="5531193" cy="33104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1400" b="1" u="sng" dirty="0">
                <a:solidFill>
                  <a:srgbClr val="203864"/>
                </a:solidFill>
                <a:latin typeface="メイリオ" panose="020B0604030504040204" pitchFamily="50" charset="-128"/>
                <a:ea typeface="メイリオ" panose="020B0604030504040204" pitchFamily="50" charset="-128"/>
              </a:rPr>
              <a:t>２</a:t>
            </a:r>
            <a:r>
              <a:rPr kumimoji="1" lang="en-US" altLang="ja-JP" sz="1400" b="1" u="sng" dirty="0">
                <a:solidFill>
                  <a:srgbClr val="203864"/>
                </a:solidFill>
                <a:latin typeface="メイリオ" panose="020B0604030504040204" pitchFamily="50" charset="-128"/>
                <a:ea typeface="メイリオ" panose="020B0604030504040204" pitchFamily="50" charset="-128"/>
              </a:rPr>
              <a:t>.</a:t>
            </a:r>
            <a:r>
              <a:rPr kumimoji="1" lang="ja-JP" altLang="en-US" sz="1400" b="1" u="sng" dirty="0">
                <a:solidFill>
                  <a:srgbClr val="203864"/>
                </a:solidFill>
                <a:latin typeface="メイリオ" panose="020B0604030504040204" pitchFamily="50" charset="-128"/>
                <a:ea typeface="メイリオ" panose="020B0604030504040204" pitchFamily="50" charset="-128"/>
              </a:rPr>
              <a:t>提出にあたっての留意事項</a:t>
            </a:r>
          </a:p>
        </p:txBody>
      </p:sp>
      <p:pic>
        <p:nvPicPr>
          <p:cNvPr id="97" name="図 96"/>
          <p:cNvPicPr>
            <a:picLocks noChangeAspect="1"/>
          </p:cNvPicPr>
          <p:nvPr/>
        </p:nvPicPr>
        <p:blipFill>
          <a:blip r:embed="rId4"/>
          <a:stretch>
            <a:fillRect/>
          </a:stretch>
        </p:blipFill>
        <p:spPr>
          <a:xfrm>
            <a:off x="89078" y="7148645"/>
            <a:ext cx="6702506" cy="652804"/>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2719584464"/>
              </p:ext>
            </p:extLst>
          </p:nvPr>
        </p:nvGraphicFramePr>
        <p:xfrm>
          <a:off x="555941" y="6205258"/>
          <a:ext cx="5915027" cy="716207"/>
        </p:xfrm>
        <a:graphic>
          <a:graphicData uri="http://schemas.openxmlformats.org/drawingml/2006/table">
            <a:tbl>
              <a:tblPr/>
              <a:tblGrid>
                <a:gridCol w="284243">
                  <a:extLst>
                    <a:ext uri="{9D8B030D-6E8A-4147-A177-3AD203B41FA5}">
                      <a16:colId xmlns:a16="http://schemas.microsoft.com/office/drawing/2014/main" val="3212970471"/>
                    </a:ext>
                  </a:extLst>
                </a:gridCol>
                <a:gridCol w="477342">
                  <a:extLst>
                    <a:ext uri="{9D8B030D-6E8A-4147-A177-3AD203B41FA5}">
                      <a16:colId xmlns:a16="http://schemas.microsoft.com/office/drawing/2014/main" val="2545200798"/>
                    </a:ext>
                  </a:extLst>
                </a:gridCol>
                <a:gridCol w="1124612">
                  <a:extLst>
                    <a:ext uri="{9D8B030D-6E8A-4147-A177-3AD203B41FA5}">
                      <a16:colId xmlns:a16="http://schemas.microsoft.com/office/drawing/2014/main" val="853203975"/>
                    </a:ext>
                  </a:extLst>
                </a:gridCol>
                <a:gridCol w="514417">
                  <a:extLst>
                    <a:ext uri="{9D8B030D-6E8A-4147-A177-3AD203B41FA5}">
                      <a16:colId xmlns:a16="http://schemas.microsoft.com/office/drawing/2014/main" val="2685008608"/>
                    </a:ext>
                  </a:extLst>
                </a:gridCol>
                <a:gridCol w="302780">
                  <a:extLst>
                    <a:ext uri="{9D8B030D-6E8A-4147-A177-3AD203B41FA5}">
                      <a16:colId xmlns:a16="http://schemas.microsoft.com/office/drawing/2014/main" val="193820652"/>
                    </a:ext>
                  </a:extLst>
                </a:gridCol>
                <a:gridCol w="773943">
                  <a:extLst>
                    <a:ext uri="{9D8B030D-6E8A-4147-A177-3AD203B41FA5}">
                      <a16:colId xmlns:a16="http://schemas.microsoft.com/office/drawing/2014/main" val="4251095243"/>
                    </a:ext>
                  </a:extLst>
                </a:gridCol>
                <a:gridCol w="514417">
                  <a:extLst>
                    <a:ext uri="{9D8B030D-6E8A-4147-A177-3AD203B41FA5}">
                      <a16:colId xmlns:a16="http://schemas.microsoft.com/office/drawing/2014/main" val="3784349548"/>
                    </a:ext>
                  </a:extLst>
                </a:gridCol>
                <a:gridCol w="282698">
                  <a:extLst>
                    <a:ext uri="{9D8B030D-6E8A-4147-A177-3AD203B41FA5}">
                      <a16:colId xmlns:a16="http://schemas.microsoft.com/office/drawing/2014/main" val="3680177682"/>
                    </a:ext>
                  </a:extLst>
                </a:gridCol>
                <a:gridCol w="284243">
                  <a:extLst>
                    <a:ext uri="{9D8B030D-6E8A-4147-A177-3AD203B41FA5}">
                      <a16:colId xmlns:a16="http://schemas.microsoft.com/office/drawing/2014/main" val="1104279458"/>
                    </a:ext>
                  </a:extLst>
                </a:gridCol>
                <a:gridCol w="284243">
                  <a:extLst>
                    <a:ext uri="{9D8B030D-6E8A-4147-A177-3AD203B41FA5}">
                      <a16:colId xmlns:a16="http://schemas.microsoft.com/office/drawing/2014/main" val="262624213"/>
                    </a:ext>
                  </a:extLst>
                </a:gridCol>
                <a:gridCol w="284243">
                  <a:extLst>
                    <a:ext uri="{9D8B030D-6E8A-4147-A177-3AD203B41FA5}">
                      <a16:colId xmlns:a16="http://schemas.microsoft.com/office/drawing/2014/main" val="2205789387"/>
                    </a:ext>
                  </a:extLst>
                </a:gridCol>
                <a:gridCol w="282698">
                  <a:extLst>
                    <a:ext uri="{9D8B030D-6E8A-4147-A177-3AD203B41FA5}">
                      <a16:colId xmlns:a16="http://schemas.microsoft.com/office/drawing/2014/main" val="1227295445"/>
                    </a:ext>
                  </a:extLst>
                </a:gridCol>
                <a:gridCol w="338310">
                  <a:extLst>
                    <a:ext uri="{9D8B030D-6E8A-4147-A177-3AD203B41FA5}">
                      <a16:colId xmlns:a16="http://schemas.microsoft.com/office/drawing/2014/main" val="3119568662"/>
                    </a:ext>
                  </a:extLst>
                </a:gridCol>
                <a:gridCol w="166838">
                  <a:extLst>
                    <a:ext uri="{9D8B030D-6E8A-4147-A177-3AD203B41FA5}">
                      <a16:colId xmlns:a16="http://schemas.microsoft.com/office/drawing/2014/main" val="1054292196"/>
                    </a:ext>
                  </a:extLst>
                </a:gridCol>
              </a:tblGrid>
              <a:tr h="86048">
                <a:tc rowSpan="2">
                  <a:txBody>
                    <a:bodyPr/>
                    <a:lstStyle/>
                    <a:p>
                      <a:pPr algn="ctr" fontAlgn="ctr"/>
                      <a:r>
                        <a:rPr lang="en-US" sz="600" b="0" i="0" u="none" strike="noStrike">
                          <a:effectLst/>
                          <a:latin typeface="ＭＳ Ｐ明朝" panose="02020600040205080304" pitchFamily="18" charset="-128"/>
                          <a:ea typeface="ＭＳ Ｐ明朝" panose="02020600040205080304" pitchFamily="18" charset="-128"/>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zh-TW" altLang="en-US" sz="500" b="0" i="0" u="none" strike="noStrike">
                          <a:effectLst/>
                          <a:latin typeface="ＭＳ Ｐ明朝" panose="02020600040205080304" pitchFamily="18" charset="-128"/>
                          <a:ea typeface="ＭＳ Ｐ明朝" panose="02020600040205080304" pitchFamily="18" charset="-128"/>
                        </a:rPr>
                        <a:t>介護保険</a:t>
                      </a:r>
                      <a:br>
                        <a:rPr lang="zh-TW" altLang="en-US" sz="500" b="0" i="0" u="none" strike="noStrike">
                          <a:effectLst/>
                          <a:latin typeface="ＭＳ Ｐ明朝" panose="02020600040205080304" pitchFamily="18" charset="-128"/>
                          <a:ea typeface="ＭＳ Ｐ明朝" panose="02020600040205080304" pitchFamily="18" charset="-128"/>
                        </a:rPr>
                      </a:br>
                      <a:r>
                        <a:rPr lang="zh-TW" altLang="en-US" sz="500" b="0" i="0" u="none" strike="noStrike">
                          <a:effectLst/>
                          <a:latin typeface="ＭＳ Ｐ明朝" panose="02020600040205080304" pitchFamily="18" charset="-128"/>
                          <a:ea typeface="ＭＳ Ｐ明朝" panose="02020600040205080304" pitchFamily="18" charset="-128"/>
                        </a:rPr>
                        <a:t>事業所番号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事業所・施設名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電話番号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郵便番号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住所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代表となる</a:t>
                      </a:r>
                      <a:br>
                        <a:rPr lang="ja-JP" altLang="en-US" sz="500" b="0" i="0" u="none" strike="noStrike">
                          <a:effectLst/>
                          <a:latin typeface="ＭＳ Ｐ明朝" panose="02020600040205080304" pitchFamily="18" charset="-128"/>
                          <a:ea typeface="ＭＳ Ｐ明朝" panose="02020600040205080304" pitchFamily="18" charset="-128"/>
                        </a:rPr>
                      </a:br>
                      <a:r>
                        <a:rPr lang="ja-JP" altLang="en-US" sz="500" b="0" i="0" u="none" strike="noStrike">
                          <a:effectLst/>
                          <a:latin typeface="ＭＳ Ｐ明朝" panose="02020600040205080304" pitchFamily="18" charset="-128"/>
                          <a:ea typeface="ＭＳ Ｐ明朝" panose="02020600040205080304" pitchFamily="18" charset="-128"/>
                        </a:rPr>
                        <a:t>事業所・施設名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6">
                  <a:txBody>
                    <a:bodyPr/>
                    <a:lstStyle/>
                    <a:p>
                      <a:pPr algn="ctr" fontAlgn="ctr"/>
                      <a:r>
                        <a:rPr lang="zh-TW" altLang="en-US" sz="500" b="0" i="0" u="none" strike="noStrike">
                          <a:effectLst/>
                          <a:latin typeface="ＭＳ Ｐ明朝" panose="02020600040205080304" pitchFamily="18" charset="-128"/>
                          <a:ea typeface="ＭＳ Ｐ明朝" panose="02020600040205080304" pitchFamily="18" charset="-128"/>
                        </a:rPr>
                        <a:t>補助予定額（千円）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審査</a:t>
                      </a:r>
                      <a:br>
                        <a:rPr lang="ja-JP" altLang="en-US" sz="500" b="0" i="0" u="none" strike="noStrike">
                          <a:effectLst/>
                          <a:latin typeface="ＭＳ Ｐ明朝" panose="02020600040205080304" pitchFamily="18" charset="-128"/>
                          <a:ea typeface="ＭＳ Ｐ明朝" panose="02020600040205080304" pitchFamily="18" charset="-128"/>
                        </a:rPr>
                      </a:br>
                      <a:r>
                        <a:rPr lang="ja-JP" altLang="en-US" sz="500" b="0" i="0" u="none" strike="noStrike">
                          <a:effectLst/>
                          <a:latin typeface="ＭＳ Ｐ明朝" panose="02020600040205080304" pitchFamily="18" charset="-128"/>
                          <a:ea typeface="ＭＳ Ｐ明朝" panose="02020600040205080304" pitchFamily="18" charset="-128"/>
                        </a:rPr>
                        <a:t>結果</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581653148"/>
                  </a:ext>
                </a:extLst>
              </a:tr>
              <a:tr h="215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介護</a:t>
                      </a:r>
                      <a:br>
                        <a:rPr lang="ja-JP" altLang="en-US" sz="500" b="0" i="0" u="none" strike="noStrike">
                          <a:effectLst/>
                          <a:latin typeface="ＭＳ Ｐ明朝" panose="02020600040205080304" pitchFamily="18" charset="-128"/>
                          <a:ea typeface="ＭＳ Ｐ明朝" panose="02020600040205080304" pitchFamily="18" charset="-128"/>
                        </a:rPr>
                      </a:br>
                      <a:r>
                        <a:rPr lang="ja-JP" altLang="en-US" sz="500" b="0" i="0" u="none" strike="noStrike">
                          <a:effectLst/>
                          <a:latin typeface="ＭＳ Ｐ明朝" panose="02020600040205080304" pitchFamily="18" charset="-128"/>
                          <a:ea typeface="ＭＳ Ｐ明朝" panose="02020600040205080304" pitchFamily="18" charset="-128"/>
                        </a:rPr>
                        <a:t>慰労金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altLang="ja-JP" sz="500" b="0" i="0" u="none" strike="noStrike">
                          <a:effectLst/>
                          <a:latin typeface="ＭＳ Ｐ明朝" panose="02020600040205080304" pitchFamily="18" charset="-128"/>
                          <a:ea typeface="ＭＳ Ｐ明朝" panose="02020600040205080304" pitchFamily="18" charset="-128"/>
                        </a:rPr>
                        <a:t>20</a:t>
                      </a:r>
                      <a:r>
                        <a:rPr lang="ja-JP" altLang="en-US" sz="500" b="0" i="0" u="none" strike="noStrike">
                          <a:effectLst/>
                          <a:latin typeface="ＭＳ Ｐ明朝" panose="02020600040205080304" pitchFamily="18" charset="-128"/>
                          <a:ea typeface="ＭＳ Ｐ明朝" panose="02020600040205080304" pitchFamily="18" charset="-128"/>
                        </a:rPr>
                        <a:t>万円</a:t>
                      </a:r>
                      <a:br>
                        <a:rPr lang="ja-JP" altLang="en-US" sz="500" b="0" i="0" u="none" strike="noStrike">
                          <a:effectLst/>
                          <a:latin typeface="ＭＳ Ｐ明朝" panose="02020600040205080304" pitchFamily="18" charset="-128"/>
                          <a:ea typeface="ＭＳ Ｐ明朝" panose="02020600040205080304" pitchFamily="18" charset="-128"/>
                        </a:rPr>
                      </a:br>
                      <a:r>
                        <a:rPr lang="ja-JP" altLang="en-US" sz="500" b="0" i="0" u="none" strike="noStrike">
                          <a:effectLst/>
                          <a:latin typeface="ＭＳ Ｐ明朝" panose="02020600040205080304" pitchFamily="18" charset="-128"/>
                          <a:ea typeface="ＭＳ Ｐ明朝" panose="02020600040205080304" pitchFamily="18" charset="-128"/>
                        </a:rPr>
                        <a:t>対象者の</a:t>
                      </a:r>
                      <a:br>
                        <a:rPr lang="ja-JP" altLang="en-US" sz="500" b="0" i="0" u="none" strike="noStrike">
                          <a:effectLst/>
                          <a:latin typeface="ＭＳ Ｐ明朝" panose="02020600040205080304" pitchFamily="18" charset="-128"/>
                          <a:ea typeface="ＭＳ Ｐ明朝" panose="02020600040205080304" pitchFamily="18" charset="-128"/>
                        </a:rPr>
                      </a:br>
                      <a:r>
                        <a:rPr lang="ja-JP" altLang="en-US" sz="500" b="0" i="0" u="none" strike="noStrike">
                          <a:effectLst/>
                          <a:latin typeface="ＭＳ Ｐ明朝" panose="02020600040205080304" pitchFamily="18" charset="-128"/>
                          <a:ea typeface="ＭＳ Ｐ明朝" panose="02020600040205080304" pitchFamily="18" charset="-128"/>
                        </a:rPr>
                        <a:t>有無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zh-TW" altLang="en-US" sz="500" b="0" i="0" u="none" strike="noStrike">
                          <a:effectLst/>
                          <a:latin typeface="ＭＳ Ｐ明朝" panose="02020600040205080304" pitchFamily="18" charset="-128"/>
                          <a:ea typeface="ＭＳ Ｐ明朝" panose="02020600040205080304" pitchFamily="18" charset="-128"/>
                        </a:rPr>
                        <a:t>感染対策</a:t>
                      </a:r>
                      <a:br>
                        <a:rPr lang="zh-TW" altLang="en-US" sz="500" b="0" i="0" u="none" strike="noStrike">
                          <a:effectLst/>
                          <a:latin typeface="ＭＳ Ｐ明朝" panose="02020600040205080304" pitchFamily="18" charset="-128"/>
                          <a:ea typeface="ＭＳ Ｐ明朝" panose="02020600040205080304" pitchFamily="18" charset="-128"/>
                        </a:rPr>
                      </a:br>
                      <a:r>
                        <a:rPr lang="zh-TW" altLang="en-US" sz="500" b="0" i="0" u="none" strike="noStrike">
                          <a:effectLst/>
                          <a:latin typeface="ＭＳ Ｐ明朝" panose="02020600040205080304" pitchFamily="18" charset="-128"/>
                          <a:ea typeface="ＭＳ Ｐ明朝" panose="02020600040205080304" pitchFamily="18" charset="-128"/>
                        </a:rPr>
                        <a:t>費用助成</a:t>
                      </a:r>
                      <a:br>
                        <a:rPr lang="zh-TW" altLang="en-US" sz="500" b="0" i="0" u="none" strike="noStrike">
                          <a:effectLst/>
                          <a:latin typeface="ＭＳ Ｐ明朝" panose="02020600040205080304" pitchFamily="18" charset="-128"/>
                          <a:ea typeface="ＭＳ Ｐ明朝" panose="02020600040205080304" pitchFamily="18" charset="-128"/>
                        </a:rPr>
                      </a:br>
                      <a:r>
                        <a:rPr lang="zh-TW" altLang="en-US" sz="500" b="0" i="0" u="none" strike="noStrike">
                          <a:effectLst/>
                          <a:latin typeface="ＭＳ Ｐ明朝" panose="02020600040205080304" pitchFamily="18" charset="-128"/>
                          <a:ea typeface="ＭＳ Ｐ明朝" panose="02020600040205080304" pitchFamily="18" charset="-128"/>
                        </a:rPr>
                        <a:t>事業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zh-TW" altLang="en-US" sz="500" b="0" i="0" u="none" strike="noStrike">
                          <a:effectLst/>
                          <a:latin typeface="ＭＳ Ｐ明朝" panose="02020600040205080304" pitchFamily="18" charset="-128"/>
                          <a:ea typeface="ＭＳ Ｐ明朝" panose="02020600040205080304" pitchFamily="18" charset="-128"/>
                        </a:rPr>
                        <a:t>個別再開</a:t>
                      </a:r>
                      <a:br>
                        <a:rPr lang="zh-TW" altLang="en-US" sz="500" b="0" i="0" u="none" strike="noStrike">
                          <a:effectLst/>
                          <a:latin typeface="ＭＳ Ｐ明朝" panose="02020600040205080304" pitchFamily="18" charset="-128"/>
                          <a:ea typeface="ＭＳ Ｐ明朝" panose="02020600040205080304" pitchFamily="18" charset="-128"/>
                        </a:rPr>
                      </a:br>
                      <a:r>
                        <a:rPr lang="zh-TW" altLang="en-US" sz="500" b="0" i="0" u="none" strike="noStrike">
                          <a:effectLst/>
                          <a:latin typeface="ＭＳ Ｐ明朝" panose="02020600040205080304" pitchFamily="18" charset="-128"/>
                          <a:ea typeface="ＭＳ Ｐ明朝" panose="02020600040205080304" pitchFamily="18" charset="-128"/>
                        </a:rPr>
                        <a:t>支援助成</a:t>
                      </a:r>
                      <a:br>
                        <a:rPr lang="zh-TW" altLang="en-US" sz="500" b="0" i="0" u="none" strike="noStrike">
                          <a:effectLst/>
                          <a:latin typeface="ＭＳ Ｐ明朝" panose="02020600040205080304" pitchFamily="18" charset="-128"/>
                          <a:ea typeface="ＭＳ Ｐ明朝" panose="02020600040205080304" pitchFamily="18" charset="-128"/>
                        </a:rPr>
                      </a:br>
                      <a:r>
                        <a:rPr lang="zh-TW" altLang="en-US" sz="500" b="0" i="0" u="none" strike="noStrike">
                          <a:effectLst/>
                          <a:latin typeface="ＭＳ Ｐ明朝" panose="02020600040205080304" pitchFamily="18" charset="-128"/>
                          <a:ea typeface="ＭＳ Ｐ明朝" panose="02020600040205080304" pitchFamily="18" charset="-128"/>
                        </a:rPr>
                        <a:t>事業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zh-TW" altLang="en-US" sz="500" b="0" i="0" u="none" strike="noStrike">
                          <a:effectLst/>
                          <a:latin typeface="ＭＳ Ｐ明朝" panose="02020600040205080304" pitchFamily="18" charset="-128"/>
                          <a:ea typeface="ＭＳ Ｐ明朝" panose="02020600040205080304" pitchFamily="18" charset="-128"/>
                        </a:rPr>
                        <a:t>再開環境</a:t>
                      </a:r>
                      <a:br>
                        <a:rPr lang="zh-TW" altLang="en-US" sz="500" b="0" i="0" u="none" strike="noStrike">
                          <a:effectLst/>
                          <a:latin typeface="ＭＳ Ｐ明朝" panose="02020600040205080304" pitchFamily="18" charset="-128"/>
                          <a:ea typeface="ＭＳ Ｐ明朝" panose="02020600040205080304" pitchFamily="18" charset="-128"/>
                        </a:rPr>
                      </a:br>
                      <a:r>
                        <a:rPr lang="zh-TW" altLang="en-US" sz="500" b="0" i="0" u="none" strike="noStrike">
                          <a:effectLst/>
                          <a:latin typeface="ＭＳ Ｐ明朝" panose="02020600040205080304" pitchFamily="18" charset="-128"/>
                          <a:ea typeface="ＭＳ Ｐ明朝" panose="02020600040205080304" pitchFamily="18" charset="-128"/>
                        </a:rPr>
                        <a:t>整備助成</a:t>
                      </a:r>
                      <a:br>
                        <a:rPr lang="zh-TW" altLang="en-US" sz="500" b="0" i="0" u="none" strike="noStrike">
                          <a:effectLst/>
                          <a:latin typeface="ＭＳ Ｐ明朝" panose="02020600040205080304" pitchFamily="18" charset="-128"/>
                          <a:ea typeface="ＭＳ Ｐ明朝" panose="02020600040205080304" pitchFamily="18" charset="-128"/>
                        </a:rPr>
                      </a:br>
                      <a:r>
                        <a:rPr lang="zh-TW" altLang="en-US" sz="500" b="0" i="0" u="none" strike="noStrike">
                          <a:effectLst/>
                          <a:latin typeface="ＭＳ Ｐ明朝" panose="02020600040205080304" pitchFamily="18" charset="-128"/>
                          <a:ea typeface="ＭＳ Ｐ明朝" panose="02020600040205080304" pitchFamily="18" charset="-128"/>
                        </a:rPr>
                        <a:t>事業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合計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vMerge="1">
                  <a:txBody>
                    <a:bodyPr/>
                    <a:lstStyle/>
                    <a:p>
                      <a:endParaRPr kumimoji="1" lang="ja-JP" altLang="en-US"/>
                    </a:p>
                  </a:txBody>
                  <a:tcPr/>
                </a:tc>
                <a:extLst>
                  <a:ext uri="{0D108BD9-81ED-4DB2-BD59-A6C34878D82A}">
                    <a16:rowId xmlns:a16="http://schemas.microsoft.com/office/drawing/2014/main" val="1650462398"/>
                  </a:ext>
                </a:extLst>
              </a:tr>
              <a:tr h="133853">
                <a:tc>
                  <a:txBody>
                    <a:bodyPr/>
                    <a:lstStyle/>
                    <a:p>
                      <a:pPr algn="ctr" fontAlgn="ctr"/>
                      <a:r>
                        <a:rPr lang="en-US" altLang="ja-JP" sz="600" b="0" i="0" u="none" strike="noStrike">
                          <a:effectLst/>
                          <a:latin typeface="ＭＳ Ｐ明朝" panose="02020600040205080304" pitchFamily="18" charset="-128"/>
                          <a:ea typeface="ＭＳ Ｐ明朝" panose="02020600040205080304"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600" b="0" i="0" u="none" strike="noStrike" dirty="0">
                        <a:effectLst/>
                        <a:latin typeface="ＭＳ Ｐ明朝" panose="02020600040205080304" pitchFamily="18" charset="-128"/>
                        <a:ea typeface="ＭＳ Ｐ明朝" panose="02020600040205080304" pitchFamily="18"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886870689"/>
                  </a:ext>
                </a:extLst>
              </a:tr>
              <a:tr h="133853">
                <a:tc>
                  <a:txBody>
                    <a:bodyPr/>
                    <a:lstStyle/>
                    <a:p>
                      <a:pPr algn="ctr" fontAlgn="ctr"/>
                      <a:r>
                        <a:rPr lang="en-US" altLang="ja-JP" sz="600" b="0" i="0" u="none" strike="noStrike">
                          <a:effectLst/>
                          <a:latin typeface="ＭＳ Ｐ明朝" panose="02020600040205080304" pitchFamily="18" charset="-128"/>
                          <a:ea typeface="ＭＳ Ｐ明朝" panose="02020600040205080304"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131293006"/>
                  </a:ext>
                </a:extLst>
              </a:tr>
              <a:tr h="133853">
                <a:tc>
                  <a:txBody>
                    <a:bodyPr/>
                    <a:lstStyle/>
                    <a:p>
                      <a:pPr algn="ctr" fontAlgn="ctr"/>
                      <a:r>
                        <a:rPr lang="en-US" altLang="ja-JP" sz="600" b="0" i="0" u="none" strike="noStrike">
                          <a:effectLst/>
                          <a:latin typeface="ＭＳ Ｐ明朝" panose="02020600040205080304" pitchFamily="18" charset="-128"/>
                          <a:ea typeface="ＭＳ Ｐ明朝" panose="02020600040205080304"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600" b="0" i="0" u="none" strike="noStrike">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500" b="0" i="0" u="none" strike="noStrike" dirty="0">
                          <a:effectLst/>
                          <a:latin typeface="ＭＳ Ｐ明朝" panose="02020600040205080304" pitchFamily="18" charset="-128"/>
                          <a:ea typeface="ＭＳ Ｐ明朝" panose="02020600040205080304"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139716130"/>
                  </a:ext>
                </a:extLst>
              </a:tr>
            </a:tbl>
          </a:graphicData>
        </a:graphic>
      </p:graphicFrame>
    </p:spTree>
    <p:extLst>
      <p:ext uri="{BB962C8B-B14F-4D97-AF65-F5344CB8AC3E}">
        <p14:creationId xmlns:p14="http://schemas.microsoft.com/office/powerpoint/2010/main" val="3412204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角丸四角形 4"/>
          <p:cNvSpPr/>
          <p:nvPr/>
        </p:nvSpPr>
        <p:spPr>
          <a:xfrm>
            <a:off x="80962" y="383637"/>
            <a:ext cx="6696000" cy="455087"/>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marL="266688" indent="-266688" defTabSz="457179"/>
            <a:r>
              <a:rPr kumimoji="1" lang="en-US" altLang="ja-JP" sz="1400" b="1" dirty="0">
                <a:solidFill>
                  <a:schemeClr val="tx1"/>
                </a:solidFill>
                <a:latin typeface="メイリオ" panose="020B0604030504040204" pitchFamily="50" charset="-128"/>
                <a:ea typeface="メイリオ" panose="020B0604030504040204" pitchFamily="50" charset="-128"/>
              </a:rPr>
              <a:t>Q1</a:t>
            </a:r>
            <a:r>
              <a:rPr kumimoji="1" lang="ja-JP" altLang="en-US" sz="1400" b="1" dirty="0">
                <a:solidFill>
                  <a:schemeClr val="tx1"/>
                </a:solidFill>
                <a:latin typeface="メイリオ" panose="020B0604030504040204" pitchFamily="50" charset="-128"/>
                <a:ea typeface="メイリオ" panose="020B0604030504040204" pitchFamily="50" charset="-128"/>
              </a:rPr>
              <a:t>　感染対策の支援、慰労金の支給の対象サービスを具体的に教えてください。サ高住は含まれますか。</a:t>
            </a:r>
          </a:p>
        </p:txBody>
      </p:sp>
      <p:sp>
        <p:nvSpPr>
          <p:cNvPr id="6" name="角丸四角形 5"/>
          <p:cNvSpPr/>
          <p:nvPr/>
        </p:nvSpPr>
        <p:spPr>
          <a:xfrm>
            <a:off x="86498" y="870970"/>
            <a:ext cx="6801749" cy="1182477"/>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71451" indent="-271451" defTabSz="457179"/>
            <a:r>
              <a:rPr kumimoji="1" lang="en-US" altLang="ja-JP" sz="1200" dirty="0">
                <a:solidFill>
                  <a:prstClr val="black"/>
                </a:solidFill>
                <a:latin typeface="メイリオ" panose="020B0604030504040204" pitchFamily="50" charset="-128"/>
                <a:ea typeface="メイリオ" panose="020B0604030504040204" pitchFamily="50" charset="-128"/>
              </a:rPr>
              <a:t>A1</a:t>
            </a:r>
            <a:r>
              <a:rPr kumimoji="1" lang="ja-JP" altLang="en-US" sz="1200" dirty="0">
                <a:solidFill>
                  <a:schemeClr val="tx1"/>
                </a:solidFill>
                <a:latin typeface="メイリオ" panose="020B0604030504040204" pitchFamily="50" charset="-128"/>
                <a:ea typeface="メイリオ" panose="020B0604030504040204" pitchFamily="50" charset="-128"/>
              </a:rPr>
              <a:t>　介護保険法で指定を受けるサービスが対象となるほか、サ高住や有料老人ホームも対象になります。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2" name="角丸四角形 11"/>
          <p:cNvSpPr/>
          <p:nvPr/>
        </p:nvSpPr>
        <p:spPr>
          <a:xfrm>
            <a:off x="80961" y="3469447"/>
            <a:ext cx="6696000" cy="360000"/>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defTabSz="457179"/>
            <a:r>
              <a:rPr kumimoji="1" lang="en-US" altLang="ja-JP" sz="1400" b="1" dirty="0">
                <a:solidFill>
                  <a:schemeClr val="tx1"/>
                </a:solidFill>
                <a:latin typeface="メイリオ" panose="020B0604030504040204" pitchFamily="50" charset="-128"/>
                <a:ea typeface="メイリオ" panose="020B0604030504040204" pitchFamily="50" charset="-128"/>
              </a:rPr>
              <a:t>Q3</a:t>
            </a:r>
            <a:r>
              <a:rPr kumimoji="1" lang="ja-JP" altLang="en-US" sz="1400" b="1" dirty="0">
                <a:solidFill>
                  <a:schemeClr val="tx1"/>
                </a:solidFill>
                <a:latin typeface="メイリオ" panose="020B0604030504040204" pitchFamily="50" charset="-128"/>
                <a:ea typeface="メイリオ" panose="020B0604030504040204" pitchFamily="50" charset="-128"/>
              </a:rPr>
              <a:t>　慰労金の対象者について具体的に教えください。</a:t>
            </a:r>
          </a:p>
        </p:txBody>
      </p:sp>
      <p:sp>
        <p:nvSpPr>
          <p:cNvPr id="15" name="角丸四角形 14"/>
          <p:cNvSpPr/>
          <p:nvPr/>
        </p:nvSpPr>
        <p:spPr>
          <a:xfrm>
            <a:off x="116746" y="3928706"/>
            <a:ext cx="6741254" cy="377445"/>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71451" indent="-271451" defTabSz="457179"/>
            <a:r>
              <a:rPr kumimoji="1" lang="en-US" altLang="ja-JP" sz="1200" dirty="0">
                <a:solidFill>
                  <a:prstClr val="black"/>
                </a:solidFill>
                <a:latin typeface="メイリオ" panose="020B0604030504040204" pitchFamily="50" charset="-128"/>
                <a:ea typeface="メイリオ" panose="020B0604030504040204" pitchFamily="50" charset="-128"/>
              </a:rPr>
              <a:t>A3 </a:t>
            </a:r>
            <a:r>
              <a:rPr kumimoji="1" lang="ja-JP" altLang="en-US" sz="1200" dirty="0">
                <a:solidFill>
                  <a:prstClr val="black"/>
                </a:solidFill>
                <a:latin typeface="メイリオ" panose="020B0604030504040204" pitchFamily="50" charset="-128"/>
                <a:ea typeface="メイリオ" panose="020B0604030504040204" pitchFamily="50" charset="-128"/>
              </a:rPr>
              <a:t>以下のフローチャートをご覧ください。なお、職種による限定はしていません。</a:t>
            </a:r>
            <a:endParaRPr kumimoji="1" lang="ja-JP" altLang="en-US" sz="1050" dirty="0">
              <a:solidFill>
                <a:prstClr val="black"/>
              </a:solidFill>
              <a:latin typeface="メイリオ" panose="020B0604030504040204" pitchFamily="50" charset="-128"/>
              <a:ea typeface="メイリオ" panose="020B0604030504040204" pitchFamily="50" charset="-128"/>
            </a:endParaRPr>
          </a:p>
        </p:txBody>
      </p:sp>
      <p:sp>
        <p:nvSpPr>
          <p:cNvPr id="16" name="角丸四角形 15"/>
          <p:cNvSpPr/>
          <p:nvPr/>
        </p:nvSpPr>
        <p:spPr>
          <a:xfrm>
            <a:off x="80962" y="1389862"/>
            <a:ext cx="6696000" cy="360000"/>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defTabSz="457179"/>
            <a:r>
              <a:rPr kumimoji="1" lang="en-US" altLang="ja-JP" sz="1400" b="1" dirty="0">
                <a:solidFill>
                  <a:schemeClr val="tx1"/>
                </a:solidFill>
                <a:latin typeface="メイリオ" panose="020B0604030504040204" pitchFamily="50" charset="-128"/>
                <a:ea typeface="メイリオ" panose="020B0604030504040204" pitchFamily="50" charset="-128"/>
              </a:rPr>
              <a:t>Q2</a:t>
            </a:r>
            <a:r>
              <a:rPr kumimoji="1" lang="ja-JP" altLang="en-US" sz="1400" b="1" dirty="0">
                <a:solidFill>
                  <a:schemeClr val="tx1"/>
                </a:solidFill>
                <a:latin typeface="メイリオ" panose="020B0604030504040204" pitchFamily="50" charset="-128"/>
                <a:ea typeface="メイリオ" panose="020B0604030504040204" pitchFamily="50" charset="-128"/>
              </a:rPr>
              <a:t>　感染対策の支援について、どのような費用が対象となりますか。</a:t>
            </a:r>
          </a:p>
        </p:txBody>
      </p:sp>
      <p:sp>
        <p:nvSpPr>
          <p:cNvPr id="17" name="角丸四角形 16"/>
          <p:cNvSpPr/>
          <p:nvPr/>
        </p:nvSpPr>
        <p:spPr>
          <a:xfrm>
            <a:off x="80961" y="1869307"/>
            <a:ext cx="6771502" cy="1025288"/>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71451" indent="-271451" defTabSz="457179"/>
            <a:r>
              <a:rPr kumimoji="1" lang="en-US" altLang="ja-JP" sz="1200" dirty="0">
                <a:solidFill>
                  <a:prstClr val="black"/>
                </a:solidFill>
                <a:latin typeface="メイリオ" panose="020B0604030504040204" pitchFamily="50" charset="-128"/>
                <a:ea typeface="メイリオ" panose="020B0604030504040204" pitchFamily="50" charset="-128"/>
              </a:rPr>
              <a:t>A2 </a:t>
            </a:r>
            <a:r>
              <a:rPr kumimoji="1" lang="ja-JP" altLang="en-US" sz="1200" dirty="0">
                <a:solidFill>
                  <a:schemeClr val="tx1"/>
                </a:solidFill>
                <a:latin typeface="メイリオ" panose="020B0604030504040204" pitchFamily="50" charset="-128"/>
                <a:ea typeface="メイリオ" panose="020B0604030504040204" pitchFamily="50" charset="-128"/>
              </a:rPr>
              <a:t>令和</a:t>
            </a:r>
            <a:r>
              <a:rPr kumimoji="1" lang="en-US" altLang="ja-JP" sz="1200" dirty="0">
                <a:solidFill>
                  <a:schemeClr val="tx1"/>
                </a:solidFill>
                <a:latin typeface="メイリオ" panose="020B0604030504040204" pitchFamily="50" charset="-128"/>
                <a:ea typeface="メイリオ" panose="020B0604030504040204" pitchFamily="50" charset="-128"/>
              </a:rPr>
              <a:t>2</a:t>
            </a:r>
            <a:r>
              <a:rPr kumimoji="1" lang="ja-JP" altLang="en-US" sz="1200" dirty="0">
                <a:solidFill>
                  <a:schemeClr val="tx1"/>
                </a:solidFill>
                <a:latin typeface="メイリオ" panose="020B0604030504040204" pitchFamily="50" charset="-128"/>
                <a:ea typeface="メイリオ" panose="020B0604030504040204" pitchFamily="50" charset="-128"/>
              </a:rPr>
              <a:t>年</a:t>
            </a:r>
            <a:r>
              <a:rPr kumimoji="1" lang="en-US" altLang="ja-JP" sz="1200" dirty="0">
                <a:solidFill>
                  <a:schemeClr val="tx1"/>
                </a:solidFill>
                <a:latin typeface="メイリオ" panose="020B0604030504040204" pitchFamily="50" charset="-128"/>
                <a:ea typeface="メイリオ" panose="020B0604030504040204" pitchFamily="50" charset="-128"/>
              </a:rPr>
              <a:t>4</a:t>
            </a:r>
            <a:r>
              <a:rPr kumimoji="1" lang="ja-JP" altLang="en-US" sz="1200" dirty="0">
                <a:solidFill>
                  <a:schemeClr val="tx1"/>
                </a:solidFill>
                <a:latin typeface="メイリオ" panose="020B0604030504040204" pitchFamily="50" charset="-128"/>
                <a:ea typeface="メイリオ" panose="020B0604030504040204" pitchFamily="50" charset="-128"/>
              </a:rPr>
              <a:t>月</a:t>
            </a:r>
            <a:r>
              <a:rPr kumimoji="1" lang="en-US" altLang="ja-JP" sz="1200" dirty="0">
                <a:solidFill>
                  <a:schemeClr val="tx1"/>
                </a:solidFill>
                <a:latin typeface="メイリオ" panose="020B0604030504040204" pitchFamily="50" charset="-128"/>
                <a:ea typeface="メイリオ" panose="020B0604030504040204" pitchFamily="50" charset="-128"/>
              </a:rPr>
              <a:t>1</a:t>
            </a:r>
            <a:r>
              <a:rPr kumimoji="1" lang="ja-JP" altLang="en-US" sz="1200" dirty="0">
                <a:solidFill>
                  <a:schemeClr val="tx1"/>
                </a:solidFill>
                <a:latin typeface="メイリオ" panose="020B0604030504040204" pitchFamily="50" charset="-128"/>
                <a:ea typeface="メイリオ" panose="020B0604030504040204" pitchFamily="50" charset="-128"/>
              </a:rPr>
              <a:t>日から令和</a:t>
            </a:r>
            <a:r>
              <a:rPr kumimoji="1" lang="en-US" altLang="ja-JP" sz="1200" dirty="0">
                <a:solidFill>
                  <a:schemeClr val="tx1"/>
                </a:solidFill>
                <a:latin typeface="メイリオ" panose="020B0604030504040204" pitchFamily="50" charset="-128"/>
                <a:ea typeface="メイリオ" panose="020B0604030504040204" pitchFamily="50" charset="-128"/>
              </a:rPr>
              <a:t>3</a:t>
            </a:r>
            <a:r>
              <a:rPr kumimoji="1" lang="ja-JP" altLang="en-US" sz="1200" dirty="0">
                <a:solidFill>
                  <a:schemeClr val="tx1"/>
                </a:solidFill>
                <a:latin typeface="メイリオ" panose="020B0604030504040204" pitchFamily="50" charset="-128"/>
                <a:ea typeface="メイリオ" panose="020B0604030504040204" pitchFamily="50" charset="-128"/>
              </a:rPr>
              <a:t>年</a:t>
            </a:r>
            <a:r>
              <a:rPr kumimoji="1" lang="en-US" altLang="ja-JP" sz="1200" dirty="0">
                <a:solidFill>
                  <a:schemeClr val="tx1"/>
                </a:solidFill>
                <a:latin typeface="メイリオ" panose="020B0604030504040204" pitchFamily="50" charset="-128"/>
                <a:ea typeface="メイリオ" panose="020B0604030504040204" pitchFamily="50" charset="-128"/>
              </a:rPr>
              <a:t>1</a:t>
            </a:r>
            <a:r>
              <a:rPr kumimoji="1" lang="ja-JP" altLang="en-US" sz="1200" dirty="0">
                <a:solidFill>
                  <a:schemeClr val="tx1"/>
                </a:solidFill>
                <a:latin typeface="メイリオ" panose="020B0604030504040204" pitchFamily="50" charset="-128"/>
                <a:ea typeface="メイリオ" panose="020B0604030504040204" pitchFamily="50" charset="-128"/>
              </a:rPr>
              <a:t>月</a:t>
            </a:r>
            <a:r>
              <a:rPr kumimoji="1" lang="en-US" altLang="ja-JP" sz="1200" dirty="0">
                <a:solidFill>
                  <a:schemeClr val="tx1"/>
                </a:solidFill>
                <a:latin typeface="メイリオ" panose="020B0604030504040204" pitchFamily="50" charset="-128"/>
                <a:ea typeface="メイリオ" panose="020B0604030504040204" pitchFamily="50" charset="-128"/>
              </a:rPr>
              <a:t>31</a:t>
            </a:r>
            <a:r>
              <a:rPr kumimoji="1" lang="ja-JP" altLang="en-US" sz="1200" dirty="0">
                <a:solidFill>
                  <a:schemeClr val="tx1"/>
                </a:solidFill>
                <a:latin typeface="メイリオ" panose="020B0604030504040204" pitchFamily="50" charset="-128"/>
                <a:ea typeface="メイリオ" panose="020B0604030504040204" pitchFamily="50" charset="-128"/>
              </a:rPr>
              <a:t>日までにかかる以下のような費用が対象となります。詳細は県にお問い合わせください。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marL="271451" indent="-271451">
              <a:spcBef>
                <a:spcPts val="600"/>
              </a:spcBef>
            </a:pPr>
            <a:r>
              <a:rPr kumimoji="1" lang="ja-JP" altLang="en-US" sz="1050" dirty="0">
                <a:solidFill>
                  <a:schemeClr val="tx1"/>
                </a:solidFill>
                <a:latin typeface="メイリオ" panose="020B0604030504040204" pitchFamily="50" charset="-128"/>
                <a:ea typeface="メイリオ" panose="020B0604030504040204" pitchFamily="50" charset="-128"/>
              </a:rPr>
              <a:t>　　（対象経費の例）</a:t>
            </a:r>
            <a:endParaRPr kumimoji="1" lang="en-US" altLang="ja-JP" sz="1050" dirty="0">
              <a:solidFill>
                <a:schemeClr val="tx1"/>
              </a:solidFill>
              <a:latin typeface="メイリオ" panose="020B0604030504040204" pitchFamily="50" charset="-128"/>
              <a:ea typeface="メイリオ" panose="020B0604030504040204" pitchFamily="50" charset="-128"/>
            </a:endParaRPr>
          </a:p>
          <a:p>
            <a:pPr marL="271451" indent="-271451"/>
            <a:r>
              <a:rPr kumimoji="1" lang="ja-JP" altLang="en-US" sz="1050" dirty="0">
                <a:solidFill>
                  <a:schemeClr val="tx1"/>
                </a:solidFill>
                <a:latin typeface="メイリオ" panose="020B0604030504040204" pitchFamily="50" charset="-128"/>
                <a:ea typeface="メイリオ" panose="020B0604030504040204" pitchFamily="50" charset="-128"/>
              </a:rPr>
              <a:t>　　</a:t>
            </a:r>
            <a:r>
              <a:rPr kumimoji="1" lang="ja-JP" altLang="en-US" sz="1100" dirty="0">
                <a:solidFill>
                  <a:schemeClr val="tx1"/>
                </a:solidFill>
                <a:latin typeface="メイリオ" panose="020B0604030504040204" pitchFamily="50" charset="-128"/>
                <a:ea typeface="メイリオ" panose="020B0604030504040204" pitchFamily="50" charset="-128"/>
              </a:rPr>
              <a:t>衛生用品等の感染症対策に要する物品購入、外部専門家等による研修実施、（研修受講等に要する）旅費・宿泊費、受講費用等、</a:t>
            </a:r>
            <a:r>
              <a:rPr kumimoji="1" lang="en-US" altLang="ja-JP" sz="1100" dirty="0">
                <a:solidFill>
                  <a:schemeClr val="tx1"/>
                </a:solidFill>
                <a:latin typeface="メイリオ" panose="020B0604030504040204" pitchFamily="50" charset="-128"/>
                <a:ea typeface="メイリオ" panose="020B0604030504040204" pitchFamily="50" charset="-128"/>
              </a:rPr>
              <a:t> </a:t>
            </a:r>
            <a:r>
              <a:rPr kumimoji="1" lang="ja-JP" altLang="en-US" sz="1100" dirty="0">
                <a:solidFill>
                  <a:schemeClr val="tx1"/>
                </a:solidFill>
                <a:latin typeface="メイリオ" panose="020B0604030504040204" pitchFamily="50" charset="-128"/>
                <a:ea typeface="メイリオ" panose="020B0604030504040204" pitchFamily="50" charset="-128"/>
              </a:rPr>
              <a:t>多機能型簡易居室の設置等、消毒費用・清掃費用、</a:t>
            </a:r>
            <a:r>
              <a:rPr kumimoji="1" lang="en-US" altLang="ja-JP" sz="1100" dirty="0">
                <a:solidFill>
                  <a:schemeClr val="tx1"/>
                </a:solidFill>
                <a:latin typeface="メイリオ" panose="020B0604030504040204" pitchFamily="50" charset="-128"/>
                <a:ea typeface="メイリオ" panose="020B0604030504040204" pitchFamily="50" charset="-128"/>
              </a:rPr>
              <a:t> </a:t>
            </a:r>
            <a:r>
              <a:rPr kumimoji="1" lang="ja-JP" altLang="en-US" sz="1100" dirty="0">
                <a:solidFill>
                  <a:schemeClr val="tx1"/>
                </a:solidFill>
                <a:latin typeface="メイリオ" panose="020B0604030504040204" pitchFamily="50" charset="-128"/>
                <a:ea typeface="メイリオ" panose="020B0604030504040204" pitchFamily="50" charset="-128"/>
              </a:rPr>
              <a:t>感染防止のための増員のため発生する追加的人件費や職業紹介手数料、</a:t>
            </a:r>
            <a:r>
              <a:rPr kumimoji="1" lang="en-US" altLang="ja-JP" sz="1100" dirty="0">
                <a:solidFill>
                  <a:schemeClr val="tx1"/>
                </a:solidFill>
                <a:latin typeface="メイリオ" panose="020B0604030504040204" pitchFamily="50" charset="-128"/>
                <a:ea typeface="メイリオ" panose="020B0604030504040204" pitchFamily="50" charset="-128"/>
              </a:rPr>
              <a:t> </a:t>
            </a:r>
            <a:r>
              <a:rPr kumimoji="1" lang="ja-JP" altLang="en-US" sz="1100" dirty="0">
                <a:solidFill>
                  <a:schemeClr val="tx1"/>
                </a:solidFill>
                <a:latin typeface="メイリオ" panose="020B0604030504040204" pitchFamily="50" charset="-128"/>
                <a:ea typeface="メイリオ" panose="020B0604030504040204" pitchFamily="50" charset="-128"/>
              </a:rPr>
              <a:t>自動車・自転車の購入又はリース費用、ＩＣＴ機器の購入又はリース費用（通信費用を除く）、普段と異なる場所でのサービスを実施する際の賃料・物品の使用料職員の交通費、利用者の送迎に係る費用</a:t>
            </a:r>
          </a:p>
          <a:p>
            <a:pPr marL="271451" indent="-271451"/>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18" name="角丸四角形 17"/>
          <p:cNvSpPr/>
          <p:nvPr/>
        </p:nvSpPr>
        <p:spPr>
          <a:xfrm>
            <a:off x="80962" y="6105048"/>
            <a:ext cx="6696076" cy="515616"/>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marL="266688" indent="-266688" defTabSz="457179"/>
            <a:r>
              <a:rPr kumimoji="1" lang="en-US" altLang="ja-JP" sz="1400" b="1" dirty="0">
                <a:solidFill>
                  <a:schemeClr val="tx1"/>
                </a:solidFill>
                <a:latin typeface="メイリオ" panose="020B0604030504040204" pitchFamily="50" charset="-128"/>
                <a:ea typeface="メイリオ" panose="020B0604030504040204" pitchFamily="50" charset="-128"/>
              </a:rPr>
              <a:t>Q4</a:t>
            </a:r>
            <a:r>
              <a:rPr kumimoji="1" lang="ja-JP" altLang="en-US" sz="1400" b="1" dirty="0">
                <a:solidFill>
                  <a:schemeClr val="tx1"/>
                </a:solidFill>
                <a:latin typeface="メイリオ" panose="020B0604030504040204" pitchFamily="50" charset="-128"/>
                <a:ea typeface="メイリオ" panose="020B0604030504040204" pitchFamily="50" charset="-128"/>
              </a:rPr>
              <a:t>　慰労金の支給の要件である「利用者と接する」とはどこまで含まれるのでしょうか。</a:t>
            </a:r>
          </a:p>
        </p:txBody>
      </p:sp>
      <p:sp>
        <p:nvSpPr>
          <p:cNvPr id="19" name="角丸四角形 18"/>
          <p:cNvSpPr/>
          <p:nvPr/>
        </p:nvSpPr>
        <p:spPr>
          <a:xfrm>
            <a:off x="116746" y="6657103"/>
            <a:ext cx="6771502" cy="377651"/>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71451" indent="-271451"/>
            <a:r>
              <a:rPr kumimoji="1" lang="en-US" altLang="ja-JP" sz="1200" dirty="0">
                <a:solidFill>
                  <a:schemeClr val="tx1"/>
                </a:solidFill>
                <a:latin typeface="メイリオ" panose="020B0604030504040204" pitchFamily="50" charset="-128"/>
                <a:ea typeface="メイリオ" panose="020B0604030504040204" pitchFamily="50" charset="-128"/>
              </a:rPr>
              <a:t>A4</a:t>
            </a:r>
            <a:r>
              <a:rPr kumimoji="1" lang="ja-JP" altLang="en-US" sz="1200" dirty="0">
                <a:solidFill>
                  <a:schemeClr val="tx1"/>
                </a:solidFill>
                <a:latin typeface="メイリオ" panose="020B0604030504040204" pitchFamily="50" charset="-128"/>
                <a:ea typeface="メイリオ" panose="020B0604030504040204" pitchFamily="50" charset="-128"/>
              </a:rPr>
              <a:t>　利用者との接触とは、身体的接触に限られるものではなく、対面する、会話する、同じ空間で作業する場合も含まれます。利用者がいる建物から離れた別の建物に勤務し、物理的に利用者に会う可能性が全く無いような場合は対象となりません。なお、最終的な判断は県が行うこととなりますが、一義的には各事業者で判断いただくことになります。</a:t>
            </a:r>
          </a:p>
        </p:txBody>
      </p:sp>
      <p:sp>
        <p:nvSpPr>
          <p:cNvPr id="20" name="角丸四角形 19"/>
          <p:cNvSpPr/>
          <p:nvPr/>
        </p:nvSpPr>
        <p:spPr>
          <a:xfrm>
            <a:off x="80962" y="7589203"/>
            <a:ext cx="6696077" cy="492928"/>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marL="266688" indent="-266688"/>
            <a:r>
              <a:rPr kumimoji="1" lang="en-US" altLang="ja-JP" sz="1400" b="1" dirty="0">
                <a:solidFill>
                  <a:schemeClr val="tx1"/>
                </a:solidFill>
                <a:latin typeface="メイリオ" panose="020B0604030504040204" pitchFamily="50" charset="-128"/>
                <a:ea typeface="メイリオ" panose="020B0604030504040204" pitchFamily="50" charset="-128"/>
              </a:rPr>
              <a:t>Q5</a:t>
            </a:r>
            <a:r>
              <a:rPr kumimoji="1" lang="ja-JP" altLang="en-US" sz="1400" b="1" dirty="0">
                <a:solidFill>
                  <a:schemeClr val="tx1"/>
                </a:solidFill>
                <a:latin typeface="メイリオ" panose="020B0604030504040204" pitchFamily="50" charset="-128"/>
                <a:ea typeface="メイリオ" panose="020B0604030504040204" pitchFamily="50" charset="-128"/>
              </a:rPr>
              <a:t>　事業所・施設をすでに退職している職員の場合、どのように申請すればよいでしょうか。</a:t>
            </a:r>
          </a:p>
        </p:txBody>
      </p:sp>
      <p:sp>
        <p:nvSpPr>
          <p:cNvPr id="21" name="角丸四角形 20"/>
          <p:cNvSpPr/>
          <p:nvPr/>
        </p:nvSpPr>
        <p:spPr>
          <a:xfrm>
            <a:off x="86499" y="8168366"/>
            <a:ext cx="6771502" cy="621540"/>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71451" indent="-271451"/>
            <a:r>
              <a:rPr kumimoji="1" lang="en-US" altLang="ja-JP" sz="1200" dirty="0">
                <a:solidFill>
                  <a:schemeClr val="tx1"/>
                </a:solidFill>
                <a:latin typeface="メイリオ" panose="020B0604030504040204" pitchFamily="50" charset="-128"/>
                <a:ea typeface="メイリオ" panose="020B0604030504040204" pitchFamily="50" charset="-128"/>
              </a:rPr>
              <a:t>A5</a:t>
            </a:r>
            <a:r>
              <a:rPr kumimoji="1" lang="ja-JP" altLang="en-US" sz="1200" dirty="0">
                <a:solidFill>
                  <a:schemeClr val="tx1"/>
                </a:solidFill>
                <a:latin typeface="メイリオ" panose="020B0604030504040204" pitchFamily="50" charset="-128"/>
                <a:ea typeface="メイリオ" panose="020B0604030504040204" pitchFamily="50" charset="-128"/>
              </a:rPr>
              <a:t>　原則として、勤務されていた事業所・施設を通じて申請してください。勤務していた事業所・施設を通じた申請が難しい場合は、勤務していた事業所・施設の勤務証明など必要な書類を揃えた上で、勤務していた事業所・施設が所在する県へ、直接申請いただくことになります。</a:t>
            </a:r>
          </a:p>
        </p:txBody>
      </p:sp>
      <p:sp>
        <p:nvSpPr>
          <p:cNvPr id="13" name="角丸四角形 12"/>
          <p:cNvSpPr/>
          <p:nvPr/>
        </p:nvSpPr>
        <p:spPr>
          <a:xfrm>
            <a:off x="80962" y="9073520"/>
            <a:ext cx="6696076" cy="360000"/>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marL="266688" indent="-266688" defTabSz="457179"/>
            <a:r>
              <a:rPr kumimoji="1" lang="en-US" altLang="ja-JP" sz="1400" b="1" dirty="0">
                <a:solidFill>
                  <a:schemeClr val="tx1"/>
                </a:solidFill>
                <a:latin typeface="メイリオ" panose="020B0604030504040204" pitchFamily="50" charset="-128"/>
                <a:ea typeface="メイリオ" panose="020B0604030504040204" pitchFamily="50" charset="-128"/>
              </a:rPr>
              <a:t>Q6  </a:t>
            </a:r>
            <a:r>
              <a:rPr kumimoji="1" lang="ja-JP" altLang="en-US" sz="1400" b="1" dirty="0">
                <a:solidFill>
                  <a:schemeClr val="tx1"/>
                </a:solidFill>
                <a:latin typeface="メイリオ" panose="020B0604030504040204" pitchFamily="50" charset="-128"/>
                <a:ea typeface="メイリオ" panose="020B0604030504040204" pitchFamily="50" charset="-128"/>
              </a:rPr>
              <a:t>国保連からの振込の場合、どの口座に振り込みされますか。</a:t>
            </a:r>
          </a:p>
        </p:txBody>
      </p:sp>
      <p:sp>
        <p:nvSpPr>
          <p:cNvPr id="14" name="角丸四角形 13"/>
          <p:cNvSpPr/>
          <p:nvPr/>
        </p:nvSpPr>
        <p:spPr>
          <a:xfrm>
            <a:off x="86499" y="9463188"/>
            <a:ext cx="6771502" cy="238487"/>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71451" indent="-271451" defTabSz="457179"/>
            <a:r>
              <a:rPr kumimoji="1" lang="en-US" altLang="ja-JP" sz="1200" dirty="0">
                <a:solidFill>
                  <a:prstClr val="black"/>
                </a:solidFill>
                <a:latin typeface="メイリオ" panose="020B0604030504040204" pitchFamily="50" charset="-128"/>
                <a:ea typeface="メイリオ" panose="020B0604030504040204" pitchFamily="50" charset="-128"/>
              </a:rPr>
              <a:t>A6 </a:t>
            </a:r>
            <a:r>
              <a:rPr kumimoji="1" lang="ja-JP" altLang="en-US" sz="1200" dirty="0">
                <a:solidFill>
                  <a:prstClr val="black"/>
                </a:solidFill>
                <a:latin typeface="メイリオ" panose="020B0604030504040204" pitchFamily="50" charset="-128"/>
                <a:ea typeface="メイリオ" panose="020B0604030504040204" pitchFamily="50" charset="-128"/>
              </a:rPr>
              <a:t>　国保連</a:t>
            </a:r>
            <a:r>
              <a:rPr kumimoji="1" lang="ja-JP" altLang="en-US" sz="1200">
                <a:solidFill>
                  <a:prstClr val="black"/>
                </a:solidFill>
                <a:latin typeface="メイリオ" panose="020B0604030504040204" pitchFamily="50" charset="-128"/>
                <a:ea typeface="メイリオ" panose="020B0604030504040204" pitchFamily="50" charset="-128"/>
              </a:rPr>
              <a:t>からの介護報酬</a:t>
            </a:r>
            <a:r>
              <a:rPr kumimoji="1" lang="ja-JP" altLang="en-US" sz="1200" dirty="0">
                <a:solidFill>
                  <a:prstClr val="black"/>
                </a:solidFill>
                <a:latin typeface="メイリオ" panose="020B0604030504040204" pitchFamily="50" charset="-128"/>
                <a:ea typeface="メイリオ" panose="020B0604030504040204" pitchFamily="50" charset="-128"/>
              </a:rPr>
              <a:t>の振込用に登録されている口座に振り込まれます。</a:t>
            </a:r>
          </a:p>
        </p:txBody>
      </p:sp>
      <p:sp>
        <p:nvSpPr>
          <p:cNvPr id="22" name="正方形/長方形 21"/>
          <p:cNvSpPr/>
          <p:nvPr/>
        </p:nvSpPr>
        <p:spPr>
          <a:xfrm>
            <a:off x="0" y="0"/>
            <a:ext cx="6858000" cy="262761"/>
          </a:xfrm>
          <a:prstGeom prst="rect">
            <a:avLst/>
          </a:prstGeom>
          <a:solidFill>
            <a:srgbClr val="F7B5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en-US" altLang="ja-JP" sz="1817" b="1" dirty="0">
                <a:solidFill>
                  <a:prstClr val="white"/>
                </a:solidFill>
                <a:latin typeface="Segoe UI"/>
                <a:ea typeface="メイリオ"/>
              </a:rPr>
              <a:t>Q&amp;A</a:t>
            </a:r>
          </a:p>
        </p:txBody>
      </p:sp>
      <p:sp>
        <p:nvSpPr>
          <p:cNvPr id="23" name="正方形/長方形 22"/>
          <p:cNvSpPr/>
          <p:nvPr/>
        </p:nvSpPr>
        <p:spPr>
          <a:xfrm>
            <a:off x="287643" y="5760970"/>
            <a:ext cx="6254888" cy="245965"/>
          </a:xfrm>
          <a:prstGeom prst="rect">
            <a:avLst/>
          </a:prstGeom>
          <a:noFill/>
          <a:ln>
            <a:noFill/>
          </a:ln>
        </p:spPr>
        <p:txBody>
          <a:bodyPr wrap="square">
            <a:spAutoFit/>
          </a:bodyPr>
          <a:lstStyle/>
          <a:p>
            <a:pPr marL="359984" indent="-457179" defTabSz="844045">
              <a:lnSpc>
                <a:spcPts val="1292"/>
              </a:lnSpc>
              <a:defRPr/>
            </a:pPr>
            <a:r>
              <a:rPr kumimoji="1" lang="ja-JP" altLang="en-US" sz="800" b="1" dirty="0">
                <a:solidFill>
                  <a:prstClr val="black"/>
                </a:solidFill>
                <a:latin typeface="+mn-ea"/>
              </a:rPr>
              <a:t>（</a:t>
            </a:r>
            <a:r>
              <a:rPr kumimoji="1" lang="en-US" altLang="ja-JP" sz="800" b="1" dirty="0">
                <a:solidFill>
                  <a:prstClr val="black"/>
                </a:solidFill>
                <a:latin typeface="+mn-ea"/>
              </a:rPr>
              <a:t>※※</a:t>
            </a:r>
            <a:r>
              <a:rPr kumimoji="1" lang="ja-JP" altLang="en-US" sz="800" b="1" dirty="0">
                <a:solidFill>
                  <a:prstClr val="black"/>
                </a:solidFill>
                <a:latin typeface="+mn-ea"/>
              </a:rPr>
              <a:t>）対象期間：２／１から６／３０までの間</a:t>
            </a:r>
          </a:p>
        </p:txBody>
      </p:sp>
      <p:pic>
        <p:nvPicPr>
          <p:cNvPr id="24" name="図 23"/>
          <p:cNvPicPr>
            <a:picLocks noChangeAspect="1"/>
          </p:cNvPicPr>
          <p:nvPr/>
        </p:nvPicPr>
        <p:blipFill>
          <a:blip r:embed="rId2"/>
          <a:stretch>
            <a:fillRect/>
          </a:stretch>
        </p:blipFill>
        <p:spPr>
          <a:xfrm>
            <a:off x="287644" y="4283326"/>
            <a:ext cx="6282635" cy="1430784"/>
          </a:xfrm>
          <a:prstGeom prst="rect">
            <a:avLst/>
          </a:prstGeom>
        </p:spPr>
      </p:pic>
    </p:spTree>
    <p:extLst>
      <p:ext uri="{BB962C8B-B14F-4D97-AF65-F5344CB8AC3E}">
        <p14:creationId xmlns:p14="http://schemas.microsoft.com/office/powerpoint/2010/main" val="33601159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2">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6716</TotalTime>
  <Words>2222</Words>
  <Application>Microsoft Office PowerPoint</Application>
  <PresentationFormat>A4 210 x 297 mm</PresentationFormat>
  <Paragraphs>157</Paragraphs>
  <Slides>4</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4</vt:i4>
      </vt:variant>
    </vt:vector>
  </HeadingPairs>
  <TitlesOfParts>
    <vt:vector size="17" baseType="lpstr">
      <vt:lpstr>Meiryo UI</vt:lpstr>
      <vt:lpstr>ＭＳ Ｐゴシック</vt:lpstr>
      <vt:lpstr>ＭＳ Ｐ明朝</vt:lpstr>
      <vt:lpstr>メイリオ</vt:lpstr>
      <vt:lpstr>游ゴシック</vt:lpstr>
      <vt:lpstr>游ゴシック Light</vt:lpstr>
      <vt:lpstr>Arial</vt:lpstr>
      <vt:lpstr>Calibri</vt:lpstr>
      <vt:lpstr>Calibri Light</vt:lpstr>
      <vt:lpstr>Segoe UI</vt:lpstr>
      <vt:lpstr>Wingdings</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富田　誠</dc:creator>
  <cp:lastModifiedBy>平良麻衣子</cp:lastModifiedBy>
  <cp:revision>249</cp:revision>
  <cp:lastPrinted>2020-07-20T10:38:30Z</cp:lastPrinted>
  <dcterms:created xsi:type="dcterms:W3CDTF">2020-02-20T08:04:58Z</dcterms:created>
  <dcterms:modified xsi:type="dcterms:W3CDTF">2020-07-28T08:15:05Z</dcterms:modified>
</cp:coreProperties>
</file>