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3" r:id="rId2"/>
    <p:sldId id="261" r:id="rId3"/>
    <p:sldId id="264" r:id="rId4"/>
    <p:sldId id="262" r:id="rId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5" d="100"/>
          <a:sy n="115" d="100"/>
        </p:scale>
        <p:origin x="14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AA348-A6FB-40CD-B3E2-8FEC3ACF8C1D}" type="datetimeFigureOut">
              <a:rPr kumimoji="1" lang="ja-JP" altLang="en-US" smtClean="0"/>
              <a:t>2020/4/8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B5171-2EE5-4D86-AEB3-5872534BBBEA}" type="slidenum">
              <a:rPr kumimoji="1" lang="ja-JP" altLang="en-US" smtClean="0"/>
              <a:t>‹#›</a:t>
            </a:fld>
            <a:endParaRPr kumimoji="1" lang="ja-JP" altLang="en-US"/>
          </a:p>
        </p:txBody>
      </p:sp>
    </p:spTree>
    <p:extLst>
      <p:ext uri="{BB962C8B-B14F-4D97-AF65-F5344CB8AC3E}">
        <p14:creationId xmlns:p14="http://schemas.microsoft.com/office/powerpoint/2010/main" val="40721891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2020/4/8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kumimoji="1" lang="ja-JP" altLang="en-US" smtClean="0"/>
              <a:t>2020/4/8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1143000"/>
          </a:xfrm>
          <a:ln w="3175">
            <a:solidFill>
              <a:schemeClr val="tx1"/>
            </a:solidFill>
          </a:ln>
        </p:spPr>
        <p:txBody>
          <a:bodyPr>
            <a:noAutofit/>
          </a:bodyPr>
          <a:lstStyle/>
          <a:p>
            <a:r>
              <a:rPr lang="ja-JP" altLang="en-US" sz="2000" dirty="0" smtClean="0"/>
              <a:t>新型</a:t>
            </a:r>
            <a:r>
              <a:rPr lang="ja-JP" altLang="en-US" sz="2000" dirty="0"/>
              <a:t>コロナウイルス感染症緊急経済</a:t>
            </a:r>
            <a:r>
              <a:rPr lang="ja-JP" altLang="en-US" sz="2000" dirty="0" smtClean="0"/>
              <a:t>対策</a:t>
            </a:r>
            <a:r>
              <a:rPr lang="en-US" altLang="ja-JP" sz="2000" dirty="0" smtClean="0"/>
              <a:t/>
            </a:r>
            <a:br>
              <a:rPr lang="en-US" altLang="ja-JP" sz="2000" dirty="0" smtClean="0"/>
            </a:br>
            <a:r>
              <a:rPr lang="ja-JP" altLang="en-US" sz="2000" dirty="0" smtClean="0"/>
              <a:t>（令和２年４月７日）に関連する</a:t>
            </a:r>
            <a:r>
              <a:rPr lang="en-US" altLang="ja-JP" sz="2000" dirty="0" smtClean="0"/>
              <a:t/>
            </a:r>
            <a:br>
              <a:rPr lang="en-US" altLang="ja-JP" sz="2000" dirty="0" smtClean="0"/>
            </a:br>
            <a:r>
              <a:rPr lang="ja-JP" altLang="en-US" sz="2000" dirty="0" smtClean="0"/>
              <a:t>地域医療介護総合確保基金（介護施設等整備分）のメニューについて</a:t>
            </a:r>
            <a:endParaRPr kumimoji="1" lang="ja-JP" altLang="en-US" sz="2000" dirty="0"/>
          </a:p>
        </p:txBody>
      </p:sp>
      <p:sp>
        <p:nvSpPr>
          <p:cNvPr id="4" name="正方形/長方形 3"/>
          <p:cNvSpPr/>
          <p:nvPr/>
        </p:nvSpPr>
        <p:spPr>
          <a:xfrm>
            <a:off x="1115616" y="2276872"/>
            <a:ext cx="7272808" cy="1477328"/>
          </a:xfrm>
          <a:prstGeom prst="rect">
            <a:avLst/>
          </a:prstGeom>
        </p:spPr>
        <p:txBody>
          <a:bodyPr wrap="square">
            <a:spAutoFit/>
          </a:bodyPr>
          <a:lstStyle/>
          <a:p>
            <a:r>
              <a:rPr lang="ja-JP" altLang="en-US" dirty="0">
                <a:latin typeface="+mj-ea"/>
                <a:ea typeface="+mj-ea"/>
              </a:rPr>
              <a:t>○介護施設等における感染拡大防止対策に係る支援</a:t>
            </a:r>
            <a:r>
              <a:rPr lang="en-US" altLang="ja-JP" dirty="0" smtClean="0">
                <a:latin typeface="+mj-ea"/>
                <a:ea typeface="+mj-ea"/>
              </a:rPr>
              <a:t>Ⅰ</a:t>
            </a:r>
          </a:p>
          <a:p>
            <a:r>
              <a:rPr lang="ja-JP" altLang="en-US" dirty="0">
                <a:latin typeface="+mj-ea"/>
                <a:ea typeface="+mj-ea"/>
              </a:rPr>
              <a:t>　　①　都道府県の消毒液等購入費</a:t>
            </a:r>
          </a:p>
          <a:p>
            <a:r>
              <a:rPr lang="ja-JP" altLang="en-US" dirty="0" smtClean="0">
                <a:latin typeface="+mj-ea"/>
                <a:ea typeface="+mj-ea"/>
              </a:rPr>
              <a:t>　　②</a:t>
            </a:r>
            <a:r>
              <a:rPr lang="ja-JP" altLang="en-US" dirty="0">
                <a:latin typeface="+mj-ea"/>
                <a:ea typeface="+mj-ea"/>
              </a:rPr>
              <a:t>　介護施設等の消毒・洗浄経費</a:t>
            </a:r>
          </a:p>
          <a:p>
            <a:r>
              <a:rPr lang="ja-JP" altLang="en-US" dirty="0" smtClean="0">
                <a:latin typeface="+mj-ea"/>
                <a:ea typeface="+mj-ea"/>
              </a:rPr>
              <a:t>　　③</a:t>
            </a:r>
            <a:r>
              <a:rPr lang="ja-JP" altLang="en-US" dirty="0">
                <a:latin typeface="+mj-ea"/>
                <a:ea typeface="+mj-ea"/>
              </a:rPr>
              <a:t>　</a:t>
            </a:r>
            <a:r>
              <a:rPr lang="ja-JP" altLang="en-US" dirty="0" smtClean="0">
                <a:latin typeface="+mj-ea"/>
                <a:ea typeface="+mj-ea"/>
              </a:rPr>
              <a:t>地方自治体</a:t>
            </a:r>
            <a:r>
              <a:rPr lang="ja-JP" altLang="en-US" dirty="0">
                <a:latin typeface="+mj-ea"/>
                <a:ea typeface="+mj-ea"/>
              </a:rPr>
              <a:t>の広報・啓発経費</a:t>
            </a:r>
          </a:p>
          <a:p>
            <a:r>
              <a:rPr lang="ja-JP" altLang="en-US" dirty="0" smtClean="0">
                <a:latin typeface="+mj-ea"/>
                <a:ea typeface="+mj-ea"/>
              </a:rPr>
              <a:t>　　④</a:t>
            </a:r>
            <a:r>
              <a:rPr lang="ja-JP" altLang="en-US" dirty="0">
                <a:latin typeface="+mj-ea"/>
                <a:ea typeface="+mj-ea"/>
              </a:rPr>
              <a:t>　介護施設等における簡易陰圧装置・換気設備の設置に係る経費</a:t>
            </a:r>
          </a:p>
        </p:txBody>
      </p:sp>
    </p:spTree>
    <p:extLst>
      <p:ext uri="{BB962C8B-B14F-4D97-AF65-F5344CB8AC3E}">
        <p14:creationId xmlns:p14="http://schemas.microsoft.com/office/powerpoint/2010/main" val="1257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2769" y="238492"/>
            <a:ext cx="9138462" cy="375658"/>
          </a:xfrm>
          <a:prstGeom prst="rect">
            <a:avLst/>
          </a:prstGeom>
          <a:noFill/>
          <a:ln>
            <a:noFill/>
          </a:ln>
        </p:spPr>
        <p:style>
          <a:lnRef idx="1">
            <a:schemeClr val="dk1"/>
          </a:lnRef>
          <a:fillRef idx="2">
            <a:schemeClr val="dk1"/>
          </a:fillRef>
          <a:effectRef idx="1">
            <a:schemeClr val="dk1"/>
          </a:effectRef>
          <a:fontRef idx="minor">
            <a:schemeClr val="dk1"/>
          </a:fontRef>
        </p:style>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844083">
              <a:lnSpc>
                <a:spcPct val="100000"/>
              </a:lnSpc>
              <a:spcBef>
                <a:spcPts val="0"/>
              </a:spcBef>
              <a:defRPr/>
            </a:pPr>
            <a:r>
              <a:rPr lang="ja-JP" altLang="en-US" sz="2031" b="1" dirty="0">
                <a:solidFill>
                  <a:prstClr val="black"/>
                </a:solidFill>
                <a:latin typeface="Meiryo UI" panose="020B0604030504040204" pitchFamily="50" charset="-128"/>
                <a:ea typeface="Meiryo UI" panose="020B0604030504040204" pitchFamily="50" charset="-128"/>
              </a:rPr>
              <a:t>介護施設等における感染拡大防止対策に係る支援</a:t>
            </a:r>
            <a:r>
              <a:rPr lang="en-US" altLang="ja-JP" sz="2031" b="1" dirty="0">
                <a:solidFill>
                  <a:prstClr val="black"/>
                </a:solidFill>
                <a:latin typeface="Meiryo UI" panose="020B0604030504040204" pitchFamily="50" charset="-128"/>
                <a:ea typeface="Meiryo UI" panose="020B0604030504040204" pitchFamily="50" charset="-128"/>
              </a:rPr>
              <a:t>Ⅰ</a:t>
            </a:r>
          </a:p>
        </p:txBody>
      </p:sp>
      <p:cxnSp>
        <p:nvCxnSpPr>
          <p:cNvPr id="47" name="直線コネクタ 46"/>
          <p:cNvCxnSpPr/>
          <p:nvPr/>
        </p:nvCxnSpPr>
        <p:spPr>
          <a:xfrm>
            <a:off x="-112775" y="567566"/>
            <a:ext cx="9404308" cy="0"/>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2113" y="963312"/>
            <a:ext cx="8532872" cy="579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Calibri"/>
              <a:ea typeface="ＭＳ Ｐゴシック" panose="020B0600070205080204" pitchFamily="50" charset="-128"/>
            </a:endParaRPr>
          </a:p>
        </p:txBody>
      </p:sp>
      <p:sp>
        <p:nvSpPr>
          <p:cNvPr id="37" name="正方形/長方形 36"/>
          <p:cNvSpPr/>
          <p:nvPr/>
        </p:nvSpPr>
        <p:spPr>
          <a:xfrm>
            <a:off x="4837877" y="778403"/>
            <a:ext cx="4054604" cy="5190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Calibri"/>
              <a:ea typeface="ＭＳ Ｐゴシック" panose="020B0600070205080204" pitchFamily="50" charset="-128"/>
            </a:endParaRPr>
          </a:p>
        </p:txBody>
      </p:sp>
      <p:sp>
        <p:nvSpPr>
          <p:cNvPr id="43" name="正方形/長方形 42"/>
          <p:cNvSpPr/>
          <p:nvPr/>
        </p:nvSpPr>
        <p:spPr>
          <a:xfrm>
            <a:off x="100783" y="301824"/>
            <a:ext cx="1129972" cy="204678"/>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844083" fontAlgn="base">
              <a:spcBef>
                <a:spcPct val="0"/>
              </a:spcBef>
              <a:spcAft>
                <a:spcPct val="0"/>
              </a:spcAft>
              <a:defRPr/>
            </a:pPr>
            <a:r>
              <a:rPr lang="ja-JP" altLang="en-US" sz="1292" dirty="0">
                <a:solidFill>
                  <a:prstClr val="black"/>
                </a:solidFill>
                <a:latin typeface="Calibri"/>
                <a:ea typeface="ＭＳ Ｐゴシック" panose="020B0600070205080204" pitchFamily="50" charset="-128"/>
              </a:rPr>
              <a:t>厚生労働省</a:t>
            </a:r>
          </a:p>
        </p:txBody>
      </p:sp>
      <p:sp>
        <p:nvSpPr>
          <p:cNvPr id="44" name="正方形/長方形 43"/>
          <p:cNvSpPr/>
          <p:nvPr/>
        </p:nvSpPr>
        <p:spPr>
          <a:xfrm>
            <a:off x="7844899" y="301824"/>
            <a:ext cx="1246988" cy="204678"/>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844083" fontAlgn="base">
              <a:spcBef>
                <a:spcPct val="0"/>
              </a:spcBef>
              <a:spcAft>
                <a:spcPct val="0"/>
              </a:spcAft>
              <a:defRPr/>
            </a:pPr>
            <a:r>
              <a:rPr lang="ja-JP" altLang="en-US" sz="1292" dirty="0">
                <a:solidFill>
                  <a:prstClr val="black"/>
                </a:solidFill>
                <a:latin typeface="Calibri"/>
                <a:ea typeface="ＭＳ Ｐゴシック" panose="020B0600070205080204" pitchFamily="50" charset="-128"/>
              </a:rPr>
              <a:t>既定経費対応</a:t>
            </a:r>
            <a:endParaRPr lang="en-US" altLang="ja-JP" sz="1292" dirty="0">
              <a:solidFill>
                <a:prstClr val="black"/>
              </a:solidFill>
              <a:latin typeface="Calibri"/>
              <a:ea typeface="ＭＳ Ｐゴシック" panose="020B0600070205080204" pitchFamily="50" charset="-128"/>
            </a:endParaRPr>
          </a:p>
        </p:txBody>
      </p:sp>
      <p:sp>
        <p:nvSpPr>
          <p:cNvPr id="13" name="テキスト ボックス 12"/>
          <p:cNvSpPr txBox="1"/>
          <p:nvPr/>
        </p:nvSpPr>
        <p:spPr>
          <a:xfrm>
            <a:off x="30080" y="1084086"/>
            <a:ext cx="9061806" cy="5565626"/>
          </a:xfrm>
          <a:prstGeom prst="rect">
            <a:avLst/>
          </a:prstGeom>
          <a:noFill/>
        </p:spPr>
        <p:txBody>
          <a:bodyPr wrap="square" rtlCol="0">
            <a:spAutoFit/>
          </a:bodyPr>
          <a:lstStyle/>
          <a:p>
            <a:pPr defTabSz="844083" fontAlgn="base">
              <a:spcAft>
                <a:spcPct val="0"/>
              </a:spcAft>
              <a:defRPr/>
            </a:pPr>
            <a:r>
              <a:rPr lang="ja-JP" altLang="en-US" sz="1200" u="heavy" dirty="0">
                <a:solidFill>
                  <a:prstClr val="black"/>
                </a:solidFill>
                <a:uFill>
                  <a:solidFill>
                    <a:srgbClr val="F79646"/>
                  </a:solidFill>
                </a:uFill>
                <a:latin typeface="Meiryo UI" panose="020B0604030504040204" pitchFamily="50" charset="-128"/>
                <a:ea typeface="Meiryo UI" panose="020B0604030504040204" pitchFamily="50" charset="-128"/>
              </a:rPr>
              <a:t>■補助内容</a:t>
            </a:r>
            <a:endParaRPr lang="en-US" altLang="ja-JP" sz="1200" u="heavy" dirty="0">
              <a:solidFill>
                <a:prstClr val="black"/>
              </a:solidFill>
              <a:uFill>
                <a:solidFill>
                  <a:srgbClr val="F79646"/>
                </a:solidFill>
              </a:uFill>
              <a:latin typeface="Meiryo UI" panose="020B0604030504040204" pitchFamily="50" charset="-128"/>
              <a:ea typeface="Meiryo UI" panose="020B0604030504040204" pitchFamily="50" charset="-128"/>
            </a:endParaRPr>
          </a:p>
          <a:p>
            <a:pPr indent="79133" defTabSz="844083" fontAlgn="base">
              <a:spcBef>
                <a:spcPts val="831"/>
              </a:spcBef>
              <a:spcAft>
                <a:spcPct val="0"/>
              </a:spcAft>
              <a:defRPr/>
            </a:pPr>
            <a:r>
              <a:rPr lang="ja-JP" altLang="en-US" sz="1200" b="1" dirty="0">
                <a:solidFill>
                  <a:prstClr val="black"/>
                </a:solidFill>
                <a:latin typeface="Meiryo UI" panose="020B0604030504040204" pitchFamily="50" charset="-128"/>
                <a:ea typeface="Meiryo UI" panose="020B0604030504040204" pitchFamily="50" charset="-128"/>
              </a:rPr>
              <a:t>①　都道府県の消毒液等購入費</a:t>
            </a:r>
            <a:endParaRPr lang="en-US" altLang="ja-JP" sz="1200" b="1" dirty="0">
              <a:solidFill>
                <a:prstClr val="black"/>
              </a:solidFill>
              <a:latin typeface="Meiryo UI" panose="020B0604030504040204" pitchFamily="50" charset="-128"/>
              <a:ea typeface="Meiryo UI" panose="020B0604030504040204" pitchFamily="50" charset="-128"/>
            </a:endParaRPr>
          </a:p>
          <a:p>
            <a:pPr marL="334116" indent="-334116" defTabSz="844083" fontAlgn="base">
              <a:spcAft>
                <a:spcPct val="0"/>
              </a:spcAft>
              <a:defRPr/>
            </a:pPr>
            <a:r>
              <a:rPr lang="ja-JP" altLang="en-US" sz="1200" dirty="0">
                <a:solidFill>
                  <a:prstClr val="black"/>
                </a:solidFill>
                <a:latin typeface="Meiryo UI" panose="020B0604030504040204" pitchFamily="50" charset="-128"/>
                <a:ea typeface="Meiryo UI" panose="020B0604030504040204" pitchFamily="50" charset="-128"/>
              </a:rPr>
              <a:t>　　○　介護現場では、感染経路の遮断が重要であるが、それに伴い必要な一般用マスク、消毒液等の需給が逼迫し、介護施設等が自力で購入できない状況を踏まえ、都道府県が介護施設等へ配布する消毒液等の卸・販社からの一括購入に必要な費用について補助</a:t>
            </a:r>
            <a:endParaRPr lang="en-US" altLang="ja-JP" sz="1200" dirty="0">
              <a:solidFill>
                <a:prstClr val="black"/>
              </a:solidFill>
              <a:latin typeface="Meiryo UI" panose="020B0604030504040204" pitchFamily="50" charset="-128"/>
              <a:ea typeface="Meiryo UI" panose="020B0604030504040204" pitchFamily="50" charset="-128"/>
            </a:endParaRPr>
          </a:p>
          <a:p>
            <a:pPr indent="79133" defTabSz="844083" fontAlgn="base">
              <a:spcBef>
                <a:spcPts val="831"/>
              </a:spcBef>
              <a:spcAft>
                <a:spcPct val="0"/>
              </a:spcAft>
              <a:defRPr/>
            </a:pPr>
            <a:r>
              <a:rPr lang="ja-JP" altLang="en-US" sz="1200" b="1" dirty="0">
                <a:solidFill>
                  <a:prstClr val="black"/>
                </a:solidFill>
                <a:latin typeface="Meiryo UI" panose="020B0604030504040204" pitchFamily="50" charset="-128"/>
                <a:ea typeface="Meiryo UI" panose="020B0604030504040204" pitchFamily="50" charset="-128"/>
              </a:rPr>
              <a:t>②　介護施設等の消毒・洗浄経費</a:t>
            </a:r>
            <a:endParaRPr lang="en-US" altLang="ja-JP" sz="1200" b="1" dirty="0">
              <a:solidFill>
                <a:prstClr val="black"/>
              </a:solidFill>
              <a:latin typeface="Meiryo UI" panose="020B0604030504040204" pitchFamily="50" charset="-128"/>
              <a:ea typeface="Meiryo UI" panose="020B0604030504040204" pitchFamily="50" charset="-128"/>
            </a:endParaRPr>
          </a:p>
          <a:p>
            <a:pPr marL="334116" indent="-334116" defTabSz="844083" fontAlgn="base">
              <a:spcAft>
                <a:spcPct val="0"/>
              </a:spcAft>
              <a:defRPr/>
            </a:pPr>
            <a:r>
              <a:rPr lang="ja-JP" altLang="en-US" sz="1200" dirty="0">
                <a:solidFill>
                  <a:prstClr val="black"/>
                </a:solidFill>
                <a:latin typeface="Meiryo UI" panose="020B0604030504040204" pitchFamily="50" charset="-128"/>
                <a:ea typeface="Meiryo UI" panose="020B0604030504040204" pitchFamily="50" charset="-128"/>
              </a:rPr>
              <a:t>　　○　感染が疑われる者が発生した場合に、介護施設等内で感染が拡がらないよう、利用者・従事者が</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334116" defTabSz="844083" fontAlgn="base">
              <a:spcAft>
                <a:spcPct val="0"/>
              </a:spcAft>
              <a:defRPr/>
            </a:pPr>
            <a:r>
              <a:rPr lang="ja-JP" altLang="en-US" sz="1200" dirty="0">
                <a:solidFill>
                  <a:prstClr val="black"/>
                </a:solidFill>
                <a:latin typeface="Meiryo UI" panose="020B0604030504040204" pitchFamily="50" charset="-128"/>
                <a:ea typeface="Meiryo UI" panose="020B0604030504040204" pitchFamily="50" charset="-128"/>
              </a:rPr>
              <a:t>　　　触れる箇所や物品等の消毒・洗浄に必要な費用について補助</a:t>
            </a:r>
            <a:endParaRPr lang="en-US" altLang="ja-JP" sz="1200" dirty="0">
              <a:solidFill>
                <a:prstClr val="black"/>
              </a:solidFill>
              <a:latin typeface="Meiryo UI" panose="020B0604030504040204" pitchFamily="50" charset="-128"/>
              <a:ea typeface="Meiryo UI" panose="020B0604030504040204" pitchFamily="50" charset="-128"/>
            </a:endParaRPr>
          </a:p>
          <a:p>
            <a:pPr indent="79133" defTabSz="844083" fontAlgn="base">
              <a:spcBef>
                <a:spcPts val="831"/>
              </a:spcBef>
              <a:spcAft>
                <a:spcPct val="0"/>
              </a:spcAft>
              <a:defRPr/>
            </a:pPr>
            <a:r>
              <a:rPr lang="ja-JP" altLang="en-US" sz="1200" b="1" dirty="0">
                <a:solidFill>
                  <a:prstClr val="black"/>
                </a:solidFill>
                <a:latin typeface="Meiryo UI" panose="020B0604030504040204" pitchFamily="50" charset="-128"/>
                <a:ea typeface="Meiryo UI" panose="020B0604030504040204" pitchFamily="50" charset="-128"/>
              </a:rPr>
              <a:t>③　地方自治体の広報・啓発経費</a:t>
            </a:r>
            <a:endParaRPr lang="en-US" altLang="ja-JP" sz="1200" b="1" dirty="0">
              <a:solidFill>
                <a:prstClr val="black"/>
              </a:solidFill>
              <a:latin typeface="Meiryo UI" panose="020B0604030504040204" pitchFamily="50" charset="-128"/>
              <a:ea typeface="Meiryo UI" panose="020B0604030504040204" pitchFamily="50" charset="-128"/>
            </a:endParaRPr>
          </a:p>
          <a:p>
            <a:pPr marL="334116" indent="-334116" defTabSz="844083" fontAlgn="base">
              <a:spcAft>
                <a:spcPct val="0"/>
              </a:spcAft>
              <a:defRPr/>
            </a:pPr>
            <a:r>
              <a:rPr lang="ja-JP" altLang="en-US" sz="1200" dirty="0">
                <a:solidFill>
                  <a:prstClr val="black"/>
                </a:solidFill>
                <a:latin typeface="Meiryo UI" panose="020B0604030504040204" pitchFamily="50" charset="-128"/>
                <a:ea typeface="Meiryo UI" panose="020B0604030504040204" pitchFamily="50" charset="-128"/>
              </a:rPr>
              <a:t>　　○　高齢障害者にも必要な情報が行き渡るよう、地方自治体の感染症予防の広報・啓発経費について補助</a:t>
            </a:r>
            <a:endParaRPr lang="en-US" altLang="ja-JP" sz="1200" dirty="0">
              <a:solidFill>
                <a:prstClr val="black"/>
              </a:solidFill>
              <a:latin typeface="Meiryo UI" panose="020B0604030504040204" pitchFamily="50" charset="-128"/>
              <a:ea typeface="Meiryo UI" panose="020B0604030504040204" pitchFamily="50" charset="-128"/>
            </a:endParaRPr>
          </a:p>
          <a:p>
            <a:pPr defTabSz="844083" fontAlgn="base">
              <a:spcAft>
                <a:spcPct val="0"/>
              </a:spcAft>
              <a:defRPr/>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015" dirty="0">
                <a:solidFill>
                  <a:prstClr val="black"/>
                </a:solidFill>
                <a:latin typeface="Meiryo UI" panose="020B0604030504040204" pitchFamily="50" charset="-128"/>
                <a:ea typeface="Meiryo UI" panose="020B0604030504040204" pitchFamily="50" charset="-128"/>
              </a:rPr>
              <a:t>（例：視覚障害がある高齢者向けの点字パンフレット、高齢者が必ずしもインターネットを通じて情報入手するとは限らないため市町村報に折り込むチラシ）</a:t>
            </a:r>
            <a:endParaRPr lang="en-US" altLang="ja-JP" sz="1015" dirty="0">
              <a:solidFill>
                <a:prstClr val="black"/>
              </a:solidFill>
              <a:latin typeface="Meiryo UI" panose="020B0604030504040204" pitchFamily="50" charset="-128"/>
              <a:ea typeface="Meiryo UI" panose="020B0604030504040204" pitchFamily="50" charset="-128"/>
            </a:endParaRPr>
          </a:p>
          <a:p>
            <a:pPr indent="79133">
              <a:spcBef>
                <a:spcPts val="831"/>
              </a:spcBef>
            </a:pPr>
            <a:r>
              <a:rPr lang="ja-JP" altLang="en-US" sz="1200" b="1" dirty="0">
                <a:solidFill>
                  <a:prstClr val="black"/>
                </a:solidFill>
                <a:latin typeface="Meiryo UI" panose="020B0604030504040204" pitchFamily="50" charset="-128"/>
                <a:ea typeface="Meiryo UI" panose="020B0604030504040204" pitchFamily="50" charset="-128"/>
              </a:rPr>
              <a:t>④　介護施設等における簡易陰圧装置・換気設備の設置に係る経費</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254983"/>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Ⅰ</a:t>
            </a:r>
            <a:r>
              <a:rPr lang="ja-JP" altLang="en-US" sz="1200" dirty="0">
                <a:solidFill>
                  <a:prstClr val="black"/>
                </a:solidFill>
                <a:latin typeface="Meiryo UI" panose="020B0604030504040204" pitchFamily="50" charset="-128"/>
                <a:ea typeface="Meiryo UI" panose="020B0604030504040204" pitchFamily="50" charset="-128"/>
              </a:rPr>
              <a:t>　介護施設等において、感染が疑われる者が発生した場合に、感染拡大のリスクを低減するためには、ウイルスが外に漏れないよう、気圧を低くした居室である陰圧室の設置が有効であることから、居室に陰圧装置を据えるとともに簡易的なダクト工事等に必要な費用について補助</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254983">
              <a:spcBef>
                <a:spcPts val="277"/>
              </a:spcBef>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Ⅱ</a:t>
            </a:r>
            <a:r>
              <a:rPr lang="ja-JP" altLang="en-US" sz="1200" dirty="0">
                <a:solidFill>
                  <a:prstClr val="black"/>
                </a:solidFill>
                <a:latin typeface="Meiryo UI" panose="020B0604030504040204" pitchFamily="50" charset="-128"/>
                <a:ea typeface="Meiryo UI" panose="020B0604030504040204" pitchFamily="50" charset="-128"/>
              </a:rPr>
              <a:t>　風通しの悪い空間は感染リスクが高いことから、介護施設等において、居室ごとに窓がない場合等にも、定期的に換気できるよう、換気設備の設置に必要な費用について補助</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254983">
              <a:spcBef>
                <a:spcPts val="2031"/>
              </a:spcBef>
            </a:pPr>
            <a:r>
              <a:rPr lang="ja-JP" altLang="en-US" sz="1200" u="heavy" dirty="0">
                <a:solidFill>
                  <a:prstClr val="black"/>
                </a:solidFill>
                <a:uFill>
                  <a:solidFill>
                    <a:srgbClr val="F79646"/>
                  </a:solidFill>
                </a:uFill>
                <a:latin typeface="Meiryo UI" panose="020B0604030504040204" pitchFamily="50" charset="-128"/>
                <a:ea typeface="Meiryo UI" panose="020B0604030504040204" pitchFamily="50" charset="-128"/>
              </a:rPr>
              <a:t>■補助対象施設</a:t>
            </a:r>
            <a:r>
              <a:rPr lang="ja-JP" altLang="en-US" sz="1200" dirty="0">
                <a:solidFill>
                  <a:prstClr val="black"/>
                </a:solidFill>
                <a:uFill>
                  <a:solidFill>
                    <a:srgbClr val="F79646"/>
                  </a:solidFill>
                </a:uFill>
                <a:latin typeface="Meiryo UI" panose="020B0604030504040204" pitchFamily="50" charset="-128"/>
                <a:ea typeface="Meiryo UI" panose="020B0604030504040204" pitchFamily="50" charset="-128"/>
              </a:rPr>
              <a:t>　①～③は全ての介護施設等、④は入所系の介護施設等</a:t>
            </a:r>
            <a:endParaRPr lang="en-US" altLang="ja-JP" sz="1200" dirty="0">
              <a:solidFill>
                <a:prstClr val="black"/>
              </a:solidFill>
              <a:uFill>
                <a:solidFill>
                  <a:srgbClr val="F79646"/>
                </a:solidFill>
              </a:uFill>
              <a:latin typeface="Meiryo UI" panose="020B0604030504040204" pitchFamily="50" charset="-128"/>
              <a:ea typeface="Meiryo UI" panose="020B0604030504040204" pitchFamily="50" charset="-128"/>
            </a:endParaRPr>
          </a:p>
          <a:p>
            <a:pPr marL="334116" indent="-254983">
              <a:spcBef>
                <a:spcPts val="1108"/>
              </a:spcBef>
            </a:pPr>
            <a:r>
              <a:rPr lang="ja-JP" altLang="en-US" sz="1200" u="heavy" dirty="0">
                <a:solidFill>
                  <a:prstClr val="black"/>
                </a:solidFill>
                <a:uFill>
                  <a:solidFill>
                    <a:schemeClr val="accent6"/>
                  </a:solidFill>
                </a:uFill>
                <a:latin typeface="Meiryo UI" panose="020B0604030504040204" pitchFamily="50" charset="-128"/>
                <a:ea typeface="Meiryo UI" panose="020B0604030504040204" pitchFamily="50" charset="-128"/>
              </a:rPr>
              <a:t>■補助率</a:t>
            </a:r>
            <a:r>
              <a:rPr lang="ja-JP" altLang="en-US" sz="1200" dirty="0">
                <a:solidFill>
                  <a:prstClr val="black"/>
                </a:solidFill>
                <a:latin typeface="Meiryo UI" panose="020B0604030504040204" pitchFamily="50" charset="-128"/>
                <a:ea typeface="Meiryo UI" panose="020B0604030504040204" pitchFamily="50" charset="-128"/>
              </a:rPr>
              <a:t>　　　　　 国２／３、都道府県１／３</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254983">
              <a:spcBef>
                <a:spcPts val="1108"/>
              </a:spcBef>
            </a:pPr>
            <a:r>
              <a:rPr lang="ja-JP" altLang="en-US" sz="1200" u="heavy" dirty="0">
                <a:solidFill>
                  <a:prstClr val="black"/>
                </a:solidFill>
                <a:uFill>
                  <a:solidFill>
                    <a:schemeClr val="accent6"/>
                  </a:solidFill>
                </a:uFill>
                <a:latin typeface="Meiryo UI" panose="020B0604030504040204" pitchFamily="50" charset="-128"/>
                <a:ea typeface="Meiryo UI" panose="020B0604030504040204" pitchFamily="50" charset="-128"/>
              </a:rPr>
              <a:t>■補助上限額</a:t>
            </a:r>
            <a:r>
              <a:rPr lang="ja-JP" altLang="en-US" sz="1200" dirty="0">
                <a:solidFill>
                  <a:prstClr val="black"/>
                </a:solidFill>
                <a:latin typeface="Meiryo UI" panose="020B0604030504040204" pitchFamily="50" charset="-128"/>
                <a:ea typeface="Meiryo UI" panose="020B0604030504040204" pitchFamily="50" charset="-128"/>
              </a:rPr>
              <a:t>　   ①～③は設定なし（都道府県が認める額）</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254983"/>
            <a:r>
              <a:rPr lang="ja-JP" altLang="en-US" sz="1200" dirty="0">
                <a:solidFill>
                  <a:prstClr val="black"/>
                </a:solidFill>
                <a:latin typeface="Meiryo UI" panose="020B0604030504040204" pitchFamily="50" charset="-128"/>
                <a:ea typeface="Meiryo UI" panose="020B0604030504040204" pitchFamily="50" charset="-128"/>
              </a:rPr>
              <a:t>　　　　　　　　　　   ④は１施設あたり、</a:t>
            </a:r>
            <a:r>
              <a:rPr lang="en-US" altLang="ja-JP" sz="1200" dirty="0">
                <a:solidFill>
                  <a:prstClr val="black"/>
                </a:solidFill>
                <a:latin typeface="Meiryo UI" panose="020B0604030504040204" pitchFamily="50" charset="-128"/>
                <a:ea typeface="Meiryo UI" panose="020B0604030504040204" pitchFamily="50" charset="-128"/>
              </a:rPr>
              <a:t>Ⅰ</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432</a:t>
            </a:r>
            <a:r>
              <a:rPr lang="ja-JP" altLang="en-US" sz="1200" dirty="0">
                <a:solidFill>
                  <a:prstClr val="black"/>
                </a:solidFill>
                <a:latin typeface="Meiryo UI" panose="020B0604030504040204" pitchFamily="50" charset="-128"/>
                <a:ea typeface="Meiryo UI" panose="020B0604030504040204" pitchFamily="50" charset="-128"/>
              </a:rPr>
              <a:t>万円</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都道府県が認めた台数（定員が上限）</a:t>
            </a:r>
            <a:r>
              <a:rPr lang="en-US" altLang="ja-JP" sz="1200" dirty="0">
                <a:solidFill>
                  <a:prstClr val="black"/>
                </a:solidFill>
                <a:latin typeface="Meiryo UI" panose="020B0604030504040204" pitchFamily="50" charset="-128"/>
                <a:ea typeface="Meiryo UI" panose="020B0604030504040204" pitchFamily="50" charset="-128"/>
              </a:rPr>
              <a:t>Ⅱ</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4,000</a:t>
            </a:r>
            <a:r>
              <a:rPr lang="ja-JP" altLang="en-US" sz="1200" dirty="0">
                <a:solidFill>
                  <a:prstClr val="black"/>
                </a:solidFill>
                <a:latin typeface="Meiryo UI" panose="020B0604030504040204" pitchFamily="50" charset="-128"/>
                <a:ea typeface="Meiryo UI" panose="020B0604030504040204" pitchFamily="50" charset="-128"/>
              </a:rPr>
              <a:t>円</a:t>
            </a:r>
            <a:r>
              <a:rPr lang="en-US" altLang="ja-JP" sz="1200" dirty="0">
                <a:solidFill>
                  <a:prstClr val="black"/>
                </a:solidFill>
                <a:latin typeface="Meiryo UI" panose="020B0604030504040204" pitchFamily="50" charset="-128"/>
                <a:ea typeface="Meiryo UI" panose="020B0604030504040204" pitchFamily="50" charset="-128"/>
              </a:rPr>
              <a:t>/㎡</a:t>
            </a:r>
          </a:p>
          <a:p>
            <a:pPr marL="334116" indent="-254983">
              <a:spcBef>
                <a:spcPts val="1108"/>
              </a:spcBef>
            </a:pPr>
            <a:r>
              <a:rPr lang="ja-JP" altLang="en-US" sz="1200" u="heavy" dirty="0">
                <a:solidFill>
                  <a:prstClr val="black"/>
                </a:solidFill>
                <a:uFill>
                  <a:solidFill>
                    <a:schemeClr val="accent6"/>
                  </a:solidFill>
                </a:uFill>
                <a:latin typeface="Meiryo UI" panose="020B0604030504040204" pitchFamily="50" charset="-128"/>
                <a:ea typeface="Meiryo UI" panose="020B0604030504040204" pitchFamily="50" charset="-128"/>
              </a:rPr>
              <a:t>■補助実施主体</a:t>
            </a:r>
            <a:r>
              <a:rPr lang="ja-JP" altLang="en-US" sz="1200" dirty="0">
                <a:solidFill>
                  <a:prstClr val="black"/>
                </a:solidFill>
                <a:latin typeface="Meiryo UI" panose="020B0604030504040204" pitchFamily="50" charset="-128"/>
                <a:ea typeface="Meiryo UI" panose="020B0604030504040204" pitchFamily="50" charset="-128"/>
              </a:rPr>
              <a:t>　都道府県</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254983">
              <a:spcBef>
                <a:spcPts val="1108"/>
              </a:spcBef>
            </a:pPr>
            <a:r>
              <a:rPr lang="ja-JP" altLang="en-US" sz="1200" u="heavy" dirty="0">
                <a:solidFill>
                  <a:prstClr val="black"/>
                </a:solidFill>
                <a:uFill>
                  <a:solidFill>
                    <a:schemeClr val="accent6"/>
                  </a:solidFill>
                </a:uFill>
                <a:latin typeface="Meiryo UI" panose="020B0604030504040204" pitchFamily="50" charset="-128"/>
                <a:ea typeface="Meiryo UI" panose="020B0604030504040204" pitchFamily="50" charset="-128"/>
              </a:rPr>
              <a:t>■活用財源</a:t>
            </a:r>
            <a:r>
              <a:rPr lang="ja-JP" altLang="en-US" sz="1200" dirty="0">
                <a:solidFill>
                  <a:prstClr val="black"/>
                </a:solidFill>
                <a:latin typeface="Meiryo UI" panose="020B0604030504040204" pitchFamily="50" charset="-128"/>
                <a:ea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rPr>
              <a:t>地域医療介護総合確保基金</a:t>
            </a:r>
            <a:r>
              <a:rPr lang="ja-JP" altLang="en-US" sz="1200" kern="100" dirty="0">
                <a:latin typeface="Meiryo UI" panose="020B0604030504040204" pitchFamily="50" charset="-128"/>
                <a:ea typeface="Meiryo UI" panose="020B0604030504040204" pitchFamily="50" charset="-128"/>
              </a:rPr>
              <a:t>（介護施設等の整備分）のメニュー</a:t>
            </a:r>
            <a:endParaRPr lang="en-US" altLang="ja-JP" sz="1200" kern="100" dirty="0">
              <a:latin typeface="Meiryo UI" panose="020B0604030504040204" pitchFamily="50" charset="-128"/>
              <a:ea typeface="Meiryo UI" panose="020B0604030504040204" pitchFamily="50" charset="-128"/>
            </a:endParaRPr>
          </a:p>
          <a:p>
            <a:pPr marL="334116" indent="-254983">
              <a:spcBef>
                <a:spcPts val="1108"/>
              </a:spcBef>
            </a:pPr>
            <a:r>
              <a:rPr lang="en-US" altLang="ja-JP" sz="1200" dirty="0">
                <a:solidFill>
                  <a:prstClr val="black"/>
                </a:solidFill>
              </a:rPr>
              <a:t>※</a:t>
            </a:r>
            <a:r>
              <a:rPr lang="ja-JP" altLang="en-US" sz="1200" dirty="0">
                <a:solidFill>
                  <a:prstClr val="black"/>
                </a:solidFill>
              </a:rPr>
              <a:t>　</a:t>
            </a:r>
            <a:r>
              <a:rPr lang="ja-JP" altLang="en-US" sz="1200" kern="100" dirty="0">
                <a:solidFill>
                  <a:prstClr val="black"/>
                </a:solidFill>
                <a:latin typeface="Meiryo UI" panose="020B0604030504040204" pitchFamily="50" charset="-128"/>
                <a:ea typeface="Meiryo UI" panose="020B0604030504040204" pitchFamily="50" charset="-128"/>
              </a:rPr>
              <a:t>機動的に支援できるよう、新型コロナウイルス発生後、かつ、緊急的に着手せざるを得なかった事業に限り、内示日前のものも補助対象</a:t>
            </a:r>
            <a:endParaRPr lang="en-US" altLang="ja-JP" sz="1200" kern="100" dirty="0">
              <a:solidFill>
                <a:prstClr val="black"/>
              </a:solidFill>
              <a:latin typeface="Meiryo UI" panose="020B0604030504040204" pitchFamily="50" charset="-128"/>
              <a:ea typeface="Meiryo UI" panose="020B0604030504040204" pitchFamily="50" charset="-128"/>
            </a:endParaRPr>
          </a:p>
        </p:txBody>
      </p:sp>
      <p:pic>
        <p:nvPicPr>
          <p:cNvPr id="98" name="図 97"/>
          <p:cNvPicPr>
            <a:picLocks noChangeAspect="1"/>
          </p:cNvPicPr>
          <p:nvPr/>
        </p:nvPicPr>
        <p:blipFill>
          <a:blip r:embed="rId2"/>
          <a:stretch>
            <a:fillRect/>
          </a:stretch>
        </p:blipFill>
        <p:spPr>
          <a:xfrm>
            <a:off x="7359949" y="1953737"/>
            <a:ext cx="578437" cy="527799"/>
          </a:xfrm>
          <a:prstGeom prst="rect">
            <a:avLst/>
          </a:prstGeom>
        </p:spPr>
      </p:pic>
      <p:pic>
        <p:nvPicPr>
          <p:cNvPr id="99" name="図 98"/>
          <p:cNvPicPr>
            <a:picLocks noChangeAspect="1"/>
          </p:cNvPicPr>
          <p:nvPr/>
        </p:nvPicPr>
        <p:blipFill>
          <a:blip r:embed="rId3"/>
          <a:stretch>
            <a:fillRect/>
          </a:stretch>
        </p:blipFill>
        <p:spPr>
          <a:xfrm>
            <a:off x="7967172" y="1929203"/>
            <a:ext cx="617814" cy="532974"/>
          </a:xfrm>
          <a:prstGeom prst="rect">
            <a:avLst/>
          </a:prstGeom>
        </p:spPr>
      </p:pic>
      <p:pic>
        <p:nvPicPr>
          <p:cNvPr id="100" name="図 99"/>
          <p:cNvPicPr>
            <a:picLocks noChangeAspect="1"/>
          </p:cNvPicPr>
          <p:nvPr/>
        </p:nvPicPr>
        <p:blipFill>
          <a:blip r:embed="rId4"/>
          <a:stretch>
            <a:fillRect/>
          </a:stretch>
        </p:blipFill>
        <p:spPr>
          <a:xfrm>
            <a:off x="8557984" y="1934378"/>
            <a:ext cx="600372" cy="527799"/>
          </a:xfrm>
          <a:prstGeom prst="rect">
            <a:avLst/>
          </a:prstGeom>
        </p:spPr>
      </p:pic>
      <p:pic>
        <p:nvPicPr>
          <p:cNvPr id="101" name="図 100"/>
          <p:cNvPicPr>
            <a:picLocks noChangeAspect="1"/>
          </p:cNvPicPr>
          <p:nvPr/>
        </p:nvPicPr>
        <p:blipFill>
          <a:blip r:embed="rId5"/>
          <a:stretch>
            <a:fillRect/>
          </a:stretch>
        </p:blipFill>
        <p:spPr>
          <a:xfrm>
            <a:off x="8302658" y="2792394"/>
            <a:ext cx="415388" cy="389828"/>
          </a:xfrm>
          <a:prstGeom prst="rect">
            <a:avLst/>
          </a:prstGeom>
        </p:spPr>
      </p:pic>
      <p:pic>
        <p:nvPicPr>
          <p:cNvPr id="102" name="図 101"/>
          <p:cNvPicPr>
            <a:picLocks noChangeAspect="1"/>
          </p:cNvPicPr>
          <p:nvPr/>
        </p:nvPicPr>
        <p:blipFill>
          <a:blip r:embed="rId6"/>
          <a:stretch>
            <a:fillRect/>
          </a:stretch>
        </p:blipFill>
        <p:spPr>
          <a:xfrm>
            <a:off x="8699466" y="2792394"/>
            <a:ext cx="415388" cy="389828"/>
          </a:xfrm>
          <a:prstGeom prst="rect">
            <a:avLst/>
          </a:prstGeom>
        </p:spPr>
      </p:pic>
      <p:pic>
        <p:nvPicPr>
          <p:cNvPr id="97" name="図 96"/>
          <p:cNvPicPr>
            <a:picLocks noChangeAspect="1"/>
          </p:cNvPicPr>
          <p:nvPr/>
        </p:nvPicPr>
        <p:blipFill>
          <a:blip r:embed="rId7"/>
          <a:stretch>
            <a:fillRect/>
          </a:stretch>
        </p:blipFill>
        <p:spPr>
          <a:xfrm>
            <a:off x="6723941" y="1928297"/>
            <a:ext cx="607222" cy="527799"/>
          </a:xfrm>
          <a:prstGeom prst="rect">
            <a:avLst/>
          </a:prstGeom>
        </p:spPr>
      </p:pic>
      <p:grpSp>
        <p:nvGrpSpPr>
          <p:cNvPr id="103" name="グループ化 102"/>
          <p:cNvGrpSpPr/>
          <p:nvPr/>
        </p:nvGrpSpPr>
        <p:grpSpPr>
          <a:xfrm>
            <a:off x="6898413" y="4930738"/>
            <a:ext cx="2192735" cy="1496455"/>
            <a:chOff x="-3615952" y="4365104"/>
            <a:chExt cx="2735504" cy="2217960"/>
          </a:xfrm>
        </p:grpSpPr>
        <p:grpSp>
          <p:nvGrpSpPr>
            <p:cNvPr id="104" name="グループ化 103"/>
            <p:cNvGrpSpPr/>
            <p:nvPr/>
          </p:nvGrpSpPr>
          <p:grpSpPr>
            <a:xfrm>
              <a:off x="-3111896" y="4365104"/>
              <a:ext cx="2231448" cy="2217960"/>
              <a:chOff x="7150426" y="2060608"/>
              <a:chExt cx="2231448" cy="2217960"/>
            </a:xfrm>
          </p:grpSpPr>
          <p:sp>
            <p:nvSpPr>
              <p:cNvPr id="106" name="角丸四角形 105"/>
              <p:cNvSpPr/>
              <p:nvPr/>
            </p:nvSpPr>
            <p:spPr>
              <a:xfrm>
                <a:off x="7171860" y="2141404"/>
                <a:ext cx="2210014" cy="284650"/>
              </a:xfrm>
              <a:prstGeom prst="roundRect">
                <a:avLst>
                  <a:gd name="adj" fmla="val 5972"/>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lang="ja-JP" altLang="en-US" sz="969">
                  <a:solidFill>
                    <a:prstClr val="white"/>
                  </a:solidFill>
                  <a:latin typeface="Calibri"/>
                  <a:ea typeface="ＭＳ Ｐゴシック" panose="020B0600070205080204" pitchFamily="50" charset="-128"/>
                </a:endParaRPr>
              </a:p>
            </p:txBody>
          </p:sp>
          <p:sp>
            <p:nvSpPr>
              <p:cNvPr id="107" name="角丸四角形 106"/>
              <p:cNvSpPr/>
              <p:nvPr/>
            </p:nvSpPr>
            <p:spPr>
              <a:xfrm>
                <a:off x="7316655" y="2060608"/>
                <a:ext cx="1915514" cy="4888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108" name="角丸四角形 107"/>
              <p:cNvSpPr/>
              <p:nvPr/>
            </p:nvSpPr>
            <p:spPr>
              <a:xfrm>
                <a:off x="7171860" y="2767708"/>
                <a:ext cx="2210014" cy="595340"/>
              </a:xfrm>
              <a:prstGeom prst="roundRect">
                <a:avLst>
                  <a:gd name="adj" fmla="val 6324"/>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lang="ja-JP" altLang="en-US" sz="1108">
                  <a:solidFill>
                    <a:prstClr val="white"/>
                  </a:solidFill>
                  <a:latin typeface="Calibri"/>
                  <a:ea typeface="ＭＳ Ｐゴシック" panose="020B0600070205080204" pitchFamily="50" charset="-128"/>
                </a:endParaRPr>
              </a:p>
            </p:txBody>
          </p:sp>
          <p:sp>
            <p:nvSpPr>
              <p:cNvPr id="109" name="正方形/長方形 108"/>
              <p:cNvSpPr/>
              <p:nvPr/>
            </p:nvSpPr>
            <p:spPr>
              <a:xfrm>
                <a:off x="8014522" y="2897800"/>
                <a:ext cx="1017058" cy="286242"/>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a:defRPr/>
                </a:pPr>
                <a:r>
                  <a:rPr lang="ja-JP" altLang="en-US" sz="1015" dirty="0">
                    <a:solidFill>
                      <a:srgbClr val="FF0000"/>
                    </a:solidFill>
                    <a:latin typeface="メイリオ" panose="020B0604030504040204" pitchFamily="50" charset="-128"/>
                    <a:ea typeface="メイリオ" panose="020B0604030504040204" pitchFamily="50" charset="-128"/>
                    <a:cs typeface="メイリオ" pitchFamily="50" charset="-128"/>
                  </a:rPr>
                  <a:t>基金</a:t>
                </a:r>
                <a:endParaRPr lang="en-US" altLang="ja-JP" sz="100" b="1" dirty="0">
                  <a:solidFill>
                    <a:srgbClr val="FFFFFF"/>
                  </a:solidFill>
                  <a:latin typeface="メイリオ" panose="020B0604030504040204" pitchFamily="50" charset="-128"/>
                  <a:ea typeface="メイリオ" panose="020B0604030504040204" pitchFamily="50" charset="-128"/>
                  <a:cs typeface="メイリオ" pitchFamily="50" charset="-128"/>
                </a:endParaRPr>
              </a:p>
            </p:txBody>
          </p:sp>
          <p:sp>
            <p:nvSpPr>
              <p:cNvPr id="110" name="上矢印 109"/>
              <p:cNvSpPr/>
              <p:nvPr/>
            </p:nvSpPr>
            <p:spPr>
              <a:xfrm>
                <a:off x="7827141" y="3228447"/>
                <a:ext cx="508786" cy="662301"/>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831" b="1" dirty="0">
                    <a:solidFill>
                      <a:prstClr val="white"/>
                    </a:solidFill>
                    <a:latin typeface="ＭＳ ゴシック" panose="020B0609070205080204" pitchFamily="49" charset="-128"/>
                    <a:ea typeface="ＭＳ ゴシック" panose="020B0609070205080204" pitchFamily="49" charset="-128"/>
                  </a:rPr>
                  <a:t>②申請</a:t>
                </a:r>
              </a:p>
            </p:txBody>
          </p:sp>
          <p:sp>
            <p:nvSpPr>
              <p:cNvPr id="111" name="角丸四角形 110"/>
              <p:cNvSpPr/>
              <p:nvPr/>
            </p:nvSpPr>
            <p:spPr>
              <a:xfrm>
                <a:off x="7171860" y="3933737"/>
                <a:ext cx="2210014" cy="249855"/>
              </a:xfrm>
              <a:prstGeom prst="roundRect">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a:defRPr/>
                </a:pPr>
                <a:endParaRPr lang="en-US" altLang="ja-JP" sz="73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正方形/長方形 7"/>
              <p:cNvSpPr>
                <a:spLocks noChangeArrowheads="1"/>
              </p:cNvSpPr>
              <p:nvPr/>
            </p:nvSpPr>
            <p:spPr bwMode="auto">
              <a:xfrm>
                <a:off x="7150426" y="3920666"/>
                <a:ext cx="2185570" cy="35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844083">
                  <a:spcBef>
                    <a:spcPct val="0"/>
                  </a:spcBef>
                  <a:buNone/>
                  <a:defRPr/>
                </a:pPr>
                <a:r>
                  <a:rPr lang="ja-JP" altLang="en-US" sz="969" dirty="0">
                    <a:solidFill>
                      <a:prstClr val="black"/>
                    </a:solidFill>
                    <a:latin typeface="メイリオ" pitchFamily="50" charset="-128"/>
                    <a:ea typeface="メイリオ" pitchFamily="50" charset="-128"/>
                    <a:cs typeface="メイリオ" pitchFamily="50" charset="-128"/>
                  </a:rPr>
                  <a:t>介護施設・事業所</a:t>
                </a:r>
                <a:endParaRPr lang="en-US" altLang="ja-JP" sz="969" dirty="0">
                  <a:solidFill>
                    <a:prstClr val="black"/>
                  </a:solidFill>
                  <a:latin typeface="メイリオ" pitchFamily="50" charset="-128"/>
                  <a:ea typeface="メイリオ" pitchFamily="50" charset="-128"/>
                  <a:cs typeface="メイリオ" pitchFamily="50" charset="-128"/>
                </a:endParaRPr>
              </a:p>
            </p:txBody>
          </p:sp>
          <p:sp>
            <p:nvSpPr>
              <p:cNvPr id="113" name="下矢印 112"/>
              <p:cNvSpPr/>
              <p:nvPr/>
            </p:nvSpPr>
            <p:spPr>
              <a:xfrm>
                <a:off x="8263038" y="3281937"/>
                <a:ext cx="513383" cy="65778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831" b="1" dirty="0">
                    <a:solidFill>
                      <a:prstClr val="white"/>
                    </a:solidFill>
                    <a:latin typeface="ＭＳ ゴシック" panose="020B0609070205080204" pitchFamily="49" charset="-128"/>
                    <a:ea typeface="ＭＳ ゴシック" panose="020B0609070205080204" pitchFamily="49" charset="-128"/>
                  </a:rPr>
                  <a:t>③</a:t>
                </a:r>
                <a:endParaRPr lang="en-US" altLang="ja-JP" sz="831" b="1" dirty="0">
                  <a:solidFill>
                    <a:prstClr val="white"/>
                  </a:solidFill>
                  <a:latin typeface="ＭＳ ゴシック" panose="020B0609070205080204" pitchFamily="49" charset="-128"/>
                  <a:ea typeface="ＭＳ ゴシック" panose="020B0609070205080204" pitchFamily="49" charset="-128"/>
                </a:endParaRPr>
              </a:p>
              <a:p>
                <a:pPr algn="ctr" defTabSz="844083">
                  <a:defRPr/>
                </a:pPr>
                <a:r>
                  <a:rPr lang="ja-JP" altLang="en-US" sz="831" b="1" dirty="0">
                    <a:solidFill>
                      <a:prstClr val="white"/>
                    </a:solidFill>
                    <a:latin typeface="ＭＳ ゴシック" panose="020B0609070205080204" pitchFamily="49" charset="-128"/>
                    <a:ea typeface="ＭＳ ゴシック" panose="020B0609070205080204" pitchFamily="49" charset="-128"/>
                  </a:rPr>
                  <a:t>交付</a:t>
                </a:r>
              </a:p>
            </p:txBody>
          </p:sp>
          <p:sp>
            <p:nvSpPr>
              <p:cNvPr id="114" name="下矢印 113"/>
              <p:cNvSpPr/>
              <p:nvPr/>
            </p:nvSpPr>
            <p:spPr>
              <a:xfrm>
                <a:off x="7663835" y="2415039"/>
                <a:ext cx="1228288" cy="39538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831" b="1" dirty="0">
                    <a:solidFill>
                      <a:prstClr val="white"/>
                    </a:solidFill>
                    <a:latin typeface="ＭＳ ゴシック" panose="020B0609070205080204" pitchFamily="49" charset="-128"/>
                    <a:ea typeface="ＭＳ ゴシック" panose="020B0609070205080204" pitchFamily="49" charset="-128"/>
                  </a:rPr>
                  <a:t>①交付</a:t>
                </a:r>
                <a:endParaRPr lang="en-US" altLang="ja-JP" sz="831" b="1" dirty="0">
                  <a:solidFill>
                    <a:prstClr val="white"/>
                  </a:solidFill>
                  <a:latin typeface="ＭＳ ゴシック" panose="020B0609070205080204" pitchFamily="49" charset="-128"/>
                  <a:ea typeface="ＭＳ ゴシック" panose="020B0609070205080204" pitchFamily="49" charset="-128"/>
                </a:endParaRPr>
              </a:p>
            </p:txBody>
          </p:sp>
        </p:grpSp>
        <p:sp>
          <p:nvSpPr>
            <p:cNvPr id="105" name="角丸四角形 104"/>
            <p:cNvSpPr/>
            <p:nvPr/>
          </p:nvSpPr>
          <p:spPr>
            <a:xfrm>
              <a:off x="-3615952" y="5125442"/>
              <a:ext cx="1915514" cy="4888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grpSp>
      <p:sp>
        <p:nvSpPr>
          <p:cNvPr id="115" name="テキスト ボックス 114"/>
          <p:cNvSpPr txBox="1"/>
          <p:nvPr/>
        </p:nvSpPr>
        <p:spPr>
          <a:xfrm>
            <a:off x="7645154" y="4684752"/>
            <a:ext cx="1061509" cy="276999"/>
          </a:xfrm>
          <a:prstGeom prst="rect">
            <a:avLst/>
          </a:prstGeom>
          <a:noFill/>
        </p:spPr>
        <p:txBody>
          <a:bodyPr wrap="none" rtlCol="0">
            <a:spAutoFit/>
          </a:bodyPr>
          <a:lstStyle/>
          <a:p>
            <a:r>
              <a:rPr lang="ja-JP" altLang="en-US" sz="1200" u="heavy" dirty="0">
                <a:uFill>
                  <a:solidFill>
                    <a:schemeClr val="accent6"/>
                  </a:solidFill>
                </a:uFill>
                <a:latin typeface="Meiryo UI" panose="020B0604030504040204" pitchFamily="50" charset="-128"/>
                <a:ea typeface="Meiryo UI" panose="020B0604030504040204" pitchFamily="50" charset="-128"/>
              </a:rPr>
              <a:t>■補助の流れ</a:t>
            </a:r>
          </a:p>
        </p:txBody>
      </p:sp>
      <p:pic>
        <p:nvPicPr>
          <p:cNvPr id="4" name="図 3"/>
          <p:cNvPicPr>
            <a:picLocks noChangeAspect="1"/>
          </p:cNvPicPr>
          <p:nvPr/>
        </p:nvPicPr>
        <p:blipFill rotWithShape="1">
          <a:blip r:embed="rId8"/>
          <a:srcRect l="20469" t="33900" r="51968" b="34600"/>
          <a:stretch/>
        </p:blipFill>
        <p:spPr>
          <a:xfrm>
            <a:off x="5037283" y="4149892"/>
            <a:ext cx="1462316" cy="608487"/>
          </a:xfrm>
          <a:prstGeom prst="rect">
            <a:avLst/>
          </a:prstGeom>
        </p:spPr>
      </p:pic>
      <p:pic>
        <p:nvPicPr>
          <p:cNvPr id="5" name="図 4"/>
          <p:cNvPicPr>
            <a:picLocks noChangeAspect="1"/>
          </p:cNvPicPr>
          <p:nvPr/>
        </p:nvPicPr>
        <p:blipFill rotWithShape="1">
          <a:blip r:embed="rId8"/>
          <a:srcRect l="50394" t="38100" r="18894" b="31101"/>
          <a:stretch/>
        </p:blipFill>
        <p:spPr>
          <a:xfrm>
            <a:off x="6450703" y="4138810"/>
            <a:ext cx="1471658" cy="608487"/>
          </a:xfrm>
          <a:prstGeom prst="rect">
            <a:avLst/>
          </a:prstGeom>
        </p:spPr>
      </p:pic>
      <p:pic>
        <p:nvPicPr>
          <p:cNvPr id="8" name="図 7"/>
          <p:cNvPicPr>
            <a:picLocks noChangeAspect="1"/>
          </p:cNvPicPr>
          <p:nvPr/>
        </p:nvPicPr>
        <p:blipFill rotWithShape="1">
          <a:blip r:embed="rId9"/>
          <a:srcRect l="53544" t="42300" r="18106" b="32500"/>
          <a:stretch/>
        </p:blipFill>
        <p:spPr>
          <a:xfrm>
            <a:off x="8161322" y="4120946"/>
            <a:ext cx="962965" cy="596321"/>
          </a:xfrm>
          <a:prstGeom prst="rect">
            <a:avLst/>
          </a:prstGeom>
        </p:spPr>
      </p:pic>
      <p:sp>
        <p:nvSpPr>
          <p:cNvPr id="10" name="コンテンツ プレースホルダー 3"/>
          <p:cNvSpPr txBox="1">
            <a:spLocks/>
          </p:cNvSpPr>
          <p:nvPr/>
        </p:nvSpPr>
        <p:spPr>
          <a:xfrm>
            <a:off x="27562" y="637305"/>
            <a:ext cx="9088878" cy="565637"/>
          </a:xfrm>
          <a:prstGeom prst="rect">
            <a:avLst/>
          </a:prstGeom>
          <a:noFill/>
          <a:ln w="127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392" tIns="40196" rIns="80392" bIns="40196" rtlCol="0" anchor="ctr" anchorCtr="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200" dirty="0">
                <a:solidFill>
                  <a:prstClr val="black"/>
                </a:solidFill>
                <a:latin typeface="Meiryo UI" panose="020B0604030504040204" pitchFamily="50" charset="-128"/>
                <a:ea typeface="Meiryo UI" panose="020B0604030504040204" pitchFamily="50" charset="-128"/>
              </a:rPr>
              <a:t>介護施設等において、新型コロナウイルスの感染拡大を防止する観点から、都道府県が介護施設等へ配布する消毒液等の卸・販社からの一括購入、介護施設等の消毒・洗浄、高齢障害者向けの感染症予防の広報・啓発</a:t>
            </a:r>
            <a:r>
              <a:rPr lang="ja-JP" altLang="en-US" sz="1200" dirty="0" err="1">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簡易陰圧装置・換気設備の設置に必要な費用を補助する。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49903" y="6318766"/>
            <a:ext cx="2133600" cy="337038"/>
          </a:xfrm>
        </p:spPr>
        <p:txBody>
          <a:bodyPr/>
          <a:lstStyle/>
          <a:p>
            <a:fld id="{9E2A29CB-BA86-48A6-80E1-CB8750A963B5}" type="slidenum">
              <a:rPr kumimoji="1" lang="ja-JP" altLang="en-US" smtClean="0"/>
              <a:t>2</a:t>
            </a:fld>
            <a:endParaRPr kumimoji="1" lang="ja-JP" altLang="en-US" dirty="0"/>
          </a:p>
        </p:txBody>
      </p:sp>
    </p:spTree>
    <p:extLst>
      <p:ext uri="{BB962C8B-B14F-4D97-AF65-F5344CB8AC3E}">
        <p14:creationId xmlns:p14="http://schemas.microsoft.com/office/powerpoint/2010/main" val="182160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04664"/>
            <a:ext cx="8229600" cy="1296144"/>
          </a:xfrm>
          <a:ln w="3175">
            <a:solidFill>
              <a:schemeClr val="tx1"/>
            </a:solidFill>
          </a:ln>
        </p:spPr>
        <p:txBody>
          <a:bodyPr>
            <a:noAutofit/>
          </a:bodyPr>
          <a:lstStyle/>
          <a:p>
            <a:r>
              <a:rPr lang="ja-JP" altLang="en-US" sz="2000" dirty="0" smtClean="0"/>
              <a:t>（参考資料）</a:t>
            </a:r>
            <a:r>
              <a:rPr lang="en-US" altLang="ja-JP" sz="2000" dirty="0" smtClean="0"/>
              <a:t/>
            </a:r>
            <a:br>
              <a:rPr lang="en-US" altLang="ja-JP" sz="2000" dirty="0" smtClean="0"/>
            </a:br>
            <a:r>
              <a:rPr lang="ja-JP" altLang="en-US" sz="2000" dirty="0" smtClean="0"/>
              <a:t>新型</a:t>
            </a:r>
            <a:r>
              <a:rPr lang="ja-JP" altLang="en-US" sz="2000" dirty="0"/>
              <a:t>コロナウイルス感染症緊急経済</a:t>
            </a:r>
            <a:r>
              <a:rPr lang="ja-JP" altLang="en-US" sz="2000" dirty="0" smtClean="0"/>
              <a:t>対策</a:t>
            </a:r>
            <a:r>
              <a:rPr lang="en-US" altLang="ja-JP" sz="2000" dirty="0" smtClean="0"/>
              <a:t/>
            </a:r>
            <a:br>
              <a:rPr lang="en-US" altLang="ja-JP" sz="2000" dirty="0" smtClean="0"/>
            </a:br>
            <a:r>
              <a:rPr lang="ja-JP" altLang="en-US" sz="2000" dirty="0" smtClean="0"/>
              <a:t>（令和２年４月７日）に関連する</a:t>
            </a:r>
            <a:r>
              <a:rPr lang="en-US" altLang="ja-JP" sz="2000" dirty="0" smtClean="0"/>
              <a:t/>
            </a:r>
            <a:br>
              <a:rPr lang="en-US" altLang="ja-JP" sz="2000" dirty="0" smtClean="0"/>
            </a:br>
            <a:r>
              <a:rPr lang="ja-JP" altLang="en-US" sz="2000" dirty="0">
                <a:latin typeface="+mj-ea"/>
              </a:rPr>
              <a:t>地域介護・福祉空間整備等施設整備交付金</a:t>
            </a:r>
            <a:r>
              <a:rPr lang="ja-JP" altLang="en-US" sz="2000" dirty="0" smtClean="0"/>
              <a:t>のメニューについて</a:t>
            </a:r>
            <a:endParaRPr kumimoji="1" lang="ja-JP" altLang="en-US" sz="2000" dirty="0"/>
          </a:p>
        </p:txBody>
      </p:sp>
      <p:sp>
        <p:nvSpPr>
          <p:cNvPr id="3" name="正方形/長方形 2"/>
          <p:cNvSpPr/>
          <p:nvPr/>
        </p:nvSpPr>
        <p:spPr>
          <a:xfrm>
            <a:off x="1115616" y="2276872"/>
            <a:ext cx="7272808" cy="646331"/>
          </a:xfrm>
          <a:prstGeom prst="rect">
            <a:avLst/>
          </a:prstGeom>
        </p:spPr>
        <p:txBody>
          <a:bodyPr wrap="square">
            <a:spAutoFit/>
          </a:bodyPr>
          <a:lstStyle/>
          <a:p>
            <a:r>
              <a:rPr lang="ja-JP" altLang="en-US" dirty="0">
                <a:latin typeface="+mj-ea"/>
                <a:ea typeface="+mj-ea"/>
              </a:rPr>
              <a:t>○介護施設等における感染拡大防止対策に係る</a:t>
            </a:r>
            <a:r>
              <a:rPr lang="ja-JP" altLang="en-US" dirty="0" smtClean="0">
                <a:latin typeface="+mj-ea"/>
                <a:ea typeface="+mj-ea"/>
              </a:rPr>
              <a:t>支援</a:t>
            </a:r>
            <a:r>
              <a:rPr lang="en-US" altLang="ja-JP" dirty="0" smtClean="0">
                <a:latin typeface="+mj-ea"/>
                <a:ea typeface="+mj-ea"/>
              </a:rPr>
              <a:t>Ⅱ</a:t>
            </a:r>
          </a:p>
          <a:p>
            <a:r>
              <a:rPr lang="ja-JP" altLang="en-US" dirty="0">
                <a:latin typeface="+mj-ea"/>
                <a:ea typeface="+mj-ea"/>
              </a:rPr>
              <a:t>　・介護施設等の多床室の個室化に要する</a:t>
            </a:r>
            <a:r>
              <a:rPr lang="ja-JP" altLang="en-US" dirty="0" smtClean="0">
                <a:latin typeface="+mj-ea"/>
                <a:ea typeface="+mj-ea"/>
              </a:rPr>
              <a:t>改修費</a:t>
            </a:r>
            <a:endParaRPr lang="en-US" altLang="ja-JP" dirty="0" smtClean="0">
              <a:latin typeface="+mj-ea"/>
              <a:ea typeface="+mj-ea"/>
            </a:endParaRPr>
          </a:p>
        </p:txBody>
      </p:sp>
    </p:spTree>
    <p:extLst>
      <p:ext uri="{BB962C8B-B14F-4D97-AF65-F5344CB8AC3E}">
        <p14:creationId xmlns:p14="http://schemas.microsoft.com/office/powerpoint/2010/main" val="378941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4355" y="1353983"/>
            <a:ext cx="9061806" cy="5129096"/>
          </a:xfrm>
          <a:prstGeom prst="rect">
            <a:avLst/>
          </a:prstGeom>
          <a:noFill/>
        </p:spPr>
        <p:txBody>
          <a:bodyPr wrap="square" rtlCol="0">
            <a:spAutoFit/>
          </a:bodyPr>
          <a:lstStyle/>
          <a:p>
            <a:pPr defTabSz="844083" fontAlgn="base">
              <a:defRPr/>
            </a:pPr>
            <a:r>
              <a:rPr lang="ja-JP" altLang="en-US" sz="1200" u="heavy" dirty="0">
                <a:solidFill>
                  <a:prstClr val="black"/>
                </a:solidFill>
                <a:uFill>
                  <a:solidFill>
                    <a:srgbClr val="F79646"/>
                  </a:solidFill>
                </a:uFill>
                <a:latin typeface="Meiryo UI" panose="020B0604030504040204" pitchFamily="50" charset="-128"/>
                <a:ea typeface="Meiryo UI" panose="020B0604030504040204" pitchFamily="50" charset="-128"/>
              </a:rPr>
              <a:t>■補助内容</a:t>
            </a:r>
            <a:endParaRPr lang="en-US" altLang="ja-JP" sz="1200" u="heavy" dirty="0">
              <a:solidFill>
                <a:prstClr val="black"/>
              </a:solidFill>
              <a:uFill>
                <a:solidFill>
                  <a:srgbClr val="F79646"/>
                </a:solidFill>
              </a:uFill>
              <a:latin typeface="Meiryo UI" panose="020B0604030504040204" pitchFamily="50" charset="-128"/>
              <a:ea typeface="Meiryo UI" panose="020B0604030504040204" pitchFamily="50" charset="-128"/>
            </a:endParaRPr>
          </a:p>
          <a:p>
            <a:pPr indent="79133" defTabSz="844083" fontAlgn="base">
              <a:defRPr/>
            </a:pPr>
            <a:r>
              <a:rPr lang="ja-JP" altLang="en-US" sz="1200" b="1" dirty="0">
                <a:solidFill>
                  <a:prstClr val="black"/>
                </a:solidFill>
                <a:latin typeface="Meiryo UI" panose="020B0604030504040204" pitchFamily="50" charset="-128"/>
                <a:ea typeface="Meiryo UI" panose="020B0604030504040204" pitchFamily="50" charset="-128"/>
              </a:rPr>
              <a:t>介護施設等の多床室の個室化に要する改修費</a:t>
            </a:r>
            <a:endParaRPr lang="en-US" altLang="ja-JP" sz="1200" b="1" dirty="0">
              <a:solidFill>
                <a:prstClr val="black"/>
              </a:solidFill>
              <a:latin typeface="Meiryo UI" panose="020B0604030504040204" pitchFamily="50" charset="-128"/>
              <a:ea typeface="Meiryo UI" panose="020B0604030504040204" pitchFamily="50" charset="-128"/>
            </a:endParaRPr>
          </a:p>
          <a:p>
            <a:pPr marL="334116" indent="-334116" defTabSz="844083" fontAlgn="base">
              <a:defRPr/>
            </a:pPr>
            <a:r>
              <a:rPr lang="ja-JP" altLang="en-US" sz="1200" dirty="0">
                <a:solidFill>
                  <a:prstClr val="black"/>
                </a:solidFill>
                <a:latin typeface="Meiryo UI" panose="020B0604030504040204" pitchFamily="50" charset="-128"/>
                <a:ea typeface="Meiryo UI" panose="020B0604030504040204" pitchFamily="50" charset="-128"/>
              </a:rPr>
              <a:t>　　事業継続が必要な介護施設等において、感染が疑われる者が</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334116" defTabSz="844083" fontAlgn="base">
              <a:defRPr/>
            </a:pPr>
            <a:r>
              <a:rPr lang="ja-JP" altLang="en-US" sz="1200" dirty="0">
                <a:solidFill>
                  <a:prstClr val="black"/>
                </a:solidFill>
                <a:latin typeface="Meiryo UI" panose="020B0604030504040204" pitchFamily="50" charset="-128"/>
                <a:ea typeface="Meiryo UI" panose="020B0604030504040204" pitchFamily="50" charset="-128"/>
              </a:rPr>
              <a:t>　複数発生して多床室に分離する場合に備え、感染が疑われる者</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334116" defTabSz="844083" fontAlgn="base">
              <a:defRPr/>
            </a:pPr>
            <a:r>
              <a:rPr lang="ja-JP" altLang="en-US" sz="1200" dirty="0">
                <a:solidFill>
                  <a:prstClr val="black"/>
                </a:solidFill>
                <a:latin typeface="Meiryo UI" panose="020B0604030504040204" pitchFamily="50" charset="-128"/>
                <a:ea typeface="Meiryo UI" panose="020B0604030504040204" pitchFamily="50" charset="-128"/>
              </a:rPr>
              <a:t>　同士のスペースを空間的に分離するための個室化</a:t>
            </a:r>
            <a:r>
              <a:rPr lang="ja-JP" altLang="en-US" sz="1015" dirty="0">
                <a:solidFill>
                  <a:prstClr val="black"/>
                </a:solidFill>
                <a:latin typeface="Meiryo UI" panose="020B0604030504040204" pitchFamily="50" charset="-128"/>
                <a:ea typeface="Meiryo UI" panose="020B0604030504040204" pitchFamily="50" charset="-128"/>
              </a:rPr>
              <a:t>（</a:t>
            </a:r>
            <a:r>
              <a:rPr lang="en-US" altLang="ja-JP" sz="1015" dirty="0">
                <a:solidFill>
                  <a:prstClr val="black"/>
                </a:solidFill>
                <a:latin typeface="Meiryo UI" panose="020B0604030504040204" pitchFamily="50" charset="-128"/>
                <a:ea typeface="Meiryo UI" panose="020B0604030504040204" pitchFamily="50" charset="-128"/>
              </a:rPr>
              <a:t>※</a:t>
            </a:r>
            <a:r>
              <a:rPr lang="ja-JP" altLang="en-US" sz="1015"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に要する</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334116" defTabSz="844083" fontAlgn="base">
              <a:defRPr/>
            </a:pPr>
            <a:r>
              <a:rPr lang="ja-JP" altLang="en-US" sz="1200" dirty="0">
                <a:solidFill>
                  <a:prstClr val="black"/>
                </a:solidFill>
                <a:latin typeface="Meiryo UI" panose="020B0604030504040204" pitchFamily="50" charset="-128"/>
                <a:ea typeface="Meiryo UI" panose="020B0604030504040204" pitchFamily="50" charset="-128"/>
              </a:rPr>
              <a:t>　改修費について補助</a:t>
            </a:r>
            <a:endParaRPr lang="en-US" altLang="ja-JP" sz="1200" dirty="0">
              <a:solidFill>
                <a:prstClr val="black"/>
              </a:solidFill>
              <a:latin typeface="Meiryo UI" panose="020B0604030504040204" pitchFamily="50" charset="-128"/>
              <a:ea typeface="Meiryo UI" panose="020B0604030504040204" pitchFamily="50" charset="-128"/>
            </a:endParaRPr>
          </a:p>
          <a:p>
            <a:pPr marL="334116" indent="-334116">
              <a:defRPr/>
            </a:pPr>
            <a:r>
              <a:rPr lang="ja-JP" altLang="en-US" sz="1015" dirty="0">
                <a:solidFill>
                  <a:prstClr val="black"/>
                </a:solidFill>
                <a:latin typeface="Meiryo UI" panose="020B0604030504040204" pitchFamily="50" charset="-128"/>
                <a:ea typeface="Meiryo UI" panose="020B0604030504040204" pitchFamily="50" charset="-128"/>
              </a:rPr>
              <a:t>　　　　</a:t>
            </a:r>
            <a:r>
              <a:rPr lang="en-US" altLang="ja-JP" sz="1015" dirty="0">
                <a:solidFill>
                  <a:prstClr val="black"/>
                </a:solidFill>
                <a:latin typeface="Meiryo UI" panose="020B0604030504040204" pitchFamily="50" charset="-128"/>
                <a:ea typeface="Meiryo UI" panose="020B0604030504040204" pitchFamily="50" charset="-128"/>
              </a:rPr>
              <a:t>※</a:t>
            </a:r>
            <a:r>
              <a:rPr lang="ja-JP" altLang="en-US" sz="1015" dirty="0">
                <a:solidFill>
                  <a:prstClr val="black"/>
                </a:solidFill>
                <a:latin typeface="Meiryo UI" panose="020B0604030504040204" pitchFamily="50" charset="-128"/>
                <a:ea typeface="Meiryo UI" panose="020B0604030504040204" pitchFamily="50" charset="-128"/>
              </a:rPr>
              <a:t>可動の壁は可</a:t>
            </a:r>
          </a:p>
          <a:p>
            <a:pPr marL="334116" indent="-334116">
              <a:defRPr/>
            </a:pPr>
            <a:r>
              <a:rPr lang="ja-JP" altLang="en-US" sz="1015" dirty="0">
                <a:solidFill>
                  <a:prstClr val="black"/>
                </a:solidFill>
                <a:latin typeface="Meiryo UI" panose="020B0604030504040204" pitchFamily="50" charset="-128"/>
                <a:ea typeface="Meiryo UI" panose="020B0604030504040204" pitchFamily="50" charset="-128"/>
              </a:rPr>
              <a:t>　　　　</a:t>
            </a:r>
            <a:r>
              <a:rPr lang="en-US" altLang="ja-JP" sz="1015" dirty="0">
                <a:solidFill>
                  <a:prstClr val="black"/>
                </a:solidFill>
                <a:latin typeface="Meiryo UI" panose="020B0604030504040204" pitchFamily="50" charset="-128"/>
                <a:ea typeface="Meiryo UI" panose="020B0604030504040204" pitchFamily="50" charset="-128"/>
              </a:rPr>
              <a:t>※</a:t>
            </a:r>
            <a:r>
              <a:rPr lang="ja-JP" altLang="en-US" sz="1015" dirty="0">
                <a:solidFill>
                  <a:prstClr val="black"/>
                </a:solidFill>
                <a:latin typeface="Meiryo UI" panose="020B0604030504040204" pitchFamily="50" charset="-128"/>
                <a:ea typeface="Meiryo UI" panose="020B0604030504040204" pitchFamily="50" charset="-128"/>
              </a:rPr>
              <a:t>天井と壁の間に隙間が生じることは不可</a:t>
            </a:r>
            <a:endParaRPr lang="en-US" altLang="ja-JP" sz="1200" u="heavy" dirty="0">
              <a:solidFill>
                <a:prstClr val="black"/>
              </a:solidFill>
              <a:uFill>
                <a:solidFill>
                  <a:schemeClr val="accent6"/>
                </a:solidFill>
              </a:uFill>
              <a:latin typeface="Meiryo UI" panose="020B0604030504040204" pitchFamily="50" charset="-128"/>
              <a:ea typeface="Meiryo UI" panose="020B0604030504040204" pitchFamily="50" charset="-128"/>
            </a:endParaRPr>
          </a:p>
          <a:p>
            <a:pPr marL="740038" indent="-740038">
              <a:spcBef>
                <a:spcPts val="1108"/>
              </a:spcBef>
              <a:defRPr/>
            </a:pPr>
            <a:r>
              <a:rPr lang="ja-JP" altLang="en-US" sz="1200" u="heavy" dirty="0">
                <a:solidFill>
                  <a:prstClr val="black"/>
                </a:solidFill>
                <a:uFill>
                  <a:solidFill>
                    <a:schemeClr val="accent6"/>
                  </a:solidFill>
                </a:uFill>
                <a:latin typeface="Meiryo UI" panose="020B0604030504040204" pitchFamily="50" charset="-128"/>
                <a:ea typeface="Meiryo UI" panose="020B0604030504040204" pitchFamily="50" charset="-128"/>
              </a:rPr>
              <a:t>■補助対象施設</a:t>
            </a:r>
            <a:endParaRPr lang="en-US" altLang="ja-JP" sz="1200" u="heavy" dirty="0">
              <a:solidFill>
                <a:prstClr val="black"/>
              </a:solidFill>
              <a:uFill>
                <a:solidFill>
                  <a:schemeClr val="accent6"/>
                </a:solidFill>
              </a:uFill>
              <a:latin typeface="Meiryo UI" panose="020B0604030504040204" pitchFamily="50" charset="-128"/>
              <a:ea typeface="Meiryo UI" panose="020B0604030504040204" pitchFamily="50" charset="-128"/>
            </a:endParaRPr>
          </a:p>
          <a:p>
            <a:pPr marL="167058" indent="-167058">
              <a:defRPr/>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入所系の介護施設・事業所</a:t>
            </a:r>
            <a:endParaRPr lang="en-US" altLang="ja-JP" sz="1200" b="1" kern="100" dirty="0">
              <a:latin typeface="Meiryo UI" panose="020B0604030504040204" pitchFamily="50" charset="-128"/>
              <a:ea typeface="Meiryo UI" panose="020B0604030504040204" pitchFamily="50" charset="-128"/>
            </a:endParaRPr>
          </a:p>
          <a:p>
            <a:pPr marL="167058" indent="-167058">
              <a:defRPr/>
            </a:pPr>
            <a:r>
              <a:rPr lang="ja-JP" altLang="en-US" sz="1200" dirty="0">
                <a:solidFill>
                  <a:prstClr val="black"/>
                </a:solidFill>
                <a:latin typeface="Meiryo UI" panose="020B0604030504040204" pitchFamily="50" charset="-128"/>
                <a:ea typeface="Meiryo UI" panose="020B0604030504040204" pitchFamily="50" charset="-128"/>
              </a:rPr>
              <a:t>　　特別養護老人ホーム、介護老人保健施設、軽費老人ホーム、</a:t>
            </a:r>
            <a:endParaRPr lang="en-US" altLang="ja-JP" sz="1200" dirty="0">
              <a:solidFill>
                <a:prstClr val="black"/>
              </a:solidFill>
              <a:latin typeface="Meiryo UI" panose="020B0604030504040204" pitchFamily="50" charset="-128"/>
              <a:ea typeface="Meiryo UI" panose="020B0604030504040204" pitchFamily="50" charset="-128"/>
            </a:endParaRPr>
          </a:p>
          <a:p>
            <a:pPr marL="167058" indent="-167058">
              <a:defRPr/>
            </a:pPr>
            <a:r>
              <a:rPr lang="ja-JP" altLang="en-US" sz="1200" dirty="0">
                <a:solidFill>
                  <a:prstClr val="black"/>
                </a:solidFill>
                <a:latin typeface="Meiryo UI" panose="020B0604030504040204" pitchFamily="50" charset="-128"/>
                <a:ea typeface="Meiryo UI" panose="020B0604030504040204" pitchFamily="50" charset="-128"/>
              </a:rPr>
              <a:t>　　養護老人ホーム、介護医療院、</a:t>
            </a:r>
            <a:r>
              <a:rPr lang="ja-JP" altLang="ja-JP" sz="1200" kern="100" dirty="0">
                <a:latin typeface="Meiryo UI" panose="020B0604030504040204" pitchFamily="50" charset="-128"/>
                <a:ea typeface="Meiryo UI" panose="020B0604030504040204" pitchFamily="50" charset="-128"/>
              </a:rPr>
              <a:t>有料老人ホーム</a:t>
            </a:r>
            <a:r>
              <a:rPr lang="ja-JP" altLang="en-US" sz="1200" kern="100" dirty="0">
                <a:latin typeface="Meiryo UI" panose="020B0604030504040204" pitchFamily="50" charset="-128"/>
                <a:ea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endParaRPr>
          </a:p>
          <a:p>
            <a:pPr marL="167058" indent="-167058">
              <a:defRPr/>
            </a:pPr>
            <a:r>
              <a:rPr lang="ja-JP" altLang="en-US" sz="1200" kern="100" dirty="0">
                <a:latin typeface="Meiryo UI" panose="020B0604030504040204" pitchFamily="50" charset="-128"/>
                <a:ea typeface="Meiryo UI" panose="020B0604030504040204" pitchFamily="50" charset="-128"/>
              </a:rPr>
              <a:t>　　</a:t>
            </a:r>
            <a:r>
              <a:rPr lang="ja-JP" altLang="ja-JP" sz="1200" kern="100" dirty="0">
                <a:latin typeface="Meiryo UI" panose="020B0604030504040204" pitchFamily="50" charset="-128"/>
                <a:ea typeface="Meiryo UI" panose="020B0604030504040204" pitchFamily="50" charset="-128"/>
              </a:rPr>
              <a:t>認知症</a:t>
            </a:r>
            <a:r>
              <a:rPr lang="ja-JP" altLang="en-US" sz="1200" kern="100" dirty="0">
                <a:latin typeface="Meiryo UI" panose="020B0604030504040204" pitchFamily="50" charset="-128"/>
                <a:ea typeface="Meiryo UI" panose="020B0604030504040204" pitchFamily="50" charset="-128"/>
              </a:rPr>
              <a:t>高齢者グループホーム</a:t>
            </a:r>
            <a:r>
              <a:rPr lang="ja-JP" altLang="ja-JP" sz="1200" kern="100" dirty="0">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老人短期入所施設、</a:t>
            </a:r>
            <a:endParaRPr lang="en-US" altLang="ja-JP" sz="1200" dirty="0">
              <a:solidFill>
                <a:prstClr val="black"/>
              </a:solidFill>
              <a:latin typeface="Meiryo UI" panose="020B0604030504040204" pitchFamily="50" charset="-128"/>
              <a:ea typeface="Meiryo UI" panose="020B0604030504040204" pitchFamily="50" charset="-128"/>
            </a:endParaRPr>
          </a:p>
          <a:p>
            <a:pPr marL="167058" indent="-167058">
              <a:defRPr/>
            </a:pPr>
            <a:r>
              <a:rPr lang="ja-JP" altLang="en-US" sz="1200" kern="100" dirty="0">
                <a:latin typeface="Meiryo UI" panose="020B0604030504040204" pitchFamily="50" charset="-128"/>
                <a:ea typeface="Meiryo UI" panose="020B0604030504040204" pitchFamily="50" charset="-128"/>
              </a:rPr>
              <a:t>　　小規模多機能型居宅介護事業所</a:t>
            </a:r>
            <a:r>
              <a:rPr lang="ja-JP" altLang="ja-JP" sz="1200" kern="100" dirty="0">
                <a:latin typeface="Meiryo UI" panose="020B0604030504040204" pitchFamily="50" charset="-128"/>
                <a:ea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endParaRPr>
          </a:p>
          <a:p>
            <a:pPr marL="167058" indent="-167058">
              <a:defRPr/>
            </a:pPr>
            <a:r>
              <a:rPr lang="ja-JP" altLang="en-US" sz="1200" kern="100" dirty="0">
                <a:latin typeface="Meiryo UI" panose="020B0604030504040204" pitchFamily="50" charset="-128"/>
                <a:ea typeface="Meiryo UI" panose="020B0604030504040204" pitchFamily="50" charset="-128"/>
              </a:rPr>
              <a:t>　　看護小規模多機能型居宅介護事業所</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108"/>
              </a:spcBef>
              <a:defRPr/>
            </a:pPr>
            <a:r>
              <a:rPr lang="ja-JP" altLang="en-US" sz="1200" u="heavy" dirty="0">
                <a:solidFill>
                  <a:prstClr val="black"/>
                </a:solidFill>
                <a:uFill>
                  <a:solidFill>
                    <a:schemeClr val="accent6"/>
                  </a:solidFill>
                </a:uFill>
                <a:latin typeface="Meiryo UI" panose="020B0604030504040204" pitchFamily="50" charset="-128"/>
                <a:ea typeface="Meiryo UI" panose="020B0604030504040204" pitchFamily="50" charset="-128"/>
              </a:rPr>
              <a:t>■補助率</a:t>
            </a:r>
            <a:r>
              <a:rPr lang="ja-JP" altLang="en-US" sz="1200" dirty="0">
                <a:solidFill>
                  <a:prstClr val="black"/>
                </a:solidFill>
                <a:uFill>
                  <a:solidFill>
                    <a:srgbClr val="4F81BD"/>
                  </a:solidFill>
                </a:u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定額補助　</a:t>
            </a:r>
            <a:r>
              <a:rPr lang="ja-JP" altLang="en-US" sz="1200" dirty="0">
                <a:solidFill>
                  <a:prstClr val="black"/>
                </a:solidFill>
                <a:latin typeface="Meiryo UI" panose="020B0604030504040204" pitchFamily="50" charset="-128"/>
                <a:ea typeface="Meiryo UI" panose="020B0604030504040204" pitchFamily="50" charset="-128"/>
              </a:rPr>
              <a:t>　　　　　　　</a:t>
            </a:r>
            <a:endParaRPr lang="en-US" altLang="ja-JP" sz="1200" u="heavy" dirty="0">
              <a:solidFill>
                <a:prstClr val="black"/>
              </a:solidFill>
              <a:uFill>
                <a:solidFill>
                  <a:srgbClr val="4F81BD"/>
                </a:solidFill>
              </a:uFill>
              <a:latin typeface="Meiryo UI" panose="020B0604030504040204" pitchFamily="50" charset="-128"/>
              <a:ea typeface="Meiryo UI" panose="020B0604030504040204" pitchFamily="50" charset="-128"/>
            </a:endParaRPr>
          </a:p>
          <a:p>
            <a:pPr>
              <a:spcBef>
                <a:spcPts val="1108"/>
              </a:spcBef>
              <a:defRPr/>
            </a:pPr>
            <a:r>
              <a:rPr lang="ja-JP" altLang="en-US" sz="1200" u="heavy" dirty="0">
                <a:solidFill>
                  <a:prstClr val="black"/>
                </a:solidFill>
                <a:uFill>
                  <a:solidFill>
                    <a:schemeClr val="accent6"/>
                  </a:solidFill>
                </a:uFill>
                <a:latin typeface="Meiryo UI" panose="020B0604030504040204" pitchFamily="50" charset="-128"/>
                <a:ea typeface="Meiryo UI" panose="020B0604030504040204" pitchFamily="50" charset="-128"/>
              </a:rPr>
              <a:t>■補助上限額</a:t>
            </a:r>
            <a:r>
              <a:rPr lang="ja-JP" altLang="en-US" sz="1200" dirty="0">
                <a:solidFill>
                  <a:prstClr val="black"/>
                </a:solidFill>
                <a:uFill>
                  <a:solidFill>
                    <a:srgbClr val="4F81BD"/>
                  </a:solidFill>
                </a:uFill>
                <a:latin typeface="Meiryo UI" panose="020B0604030504040204" pitchFamily="50" charset="-128"/>
                <a:ea typeface="Meiryo UI" panose="020B0604030504040204" pitchFamily="50" charset="-128"/>
              </a:rPr>
              <a:t>　　 </a:t>
            </a:r>
            <a:r>
              <a:rPr lang="ja-JP" altLang="en-US" sz="1200" b="1" dirty="0">
                <a:solidFill>
                  <a:prstClr val="black"/>
                </a:solidFill>
                <a:uFill>
                  <a:solidFill>
                    <a:srgbClr val="4F81BD"/>
                  </a:solidFill>
                </a:uFill>
                <a:latin typeface="Meiryo UI" panose="020B0604030504040204" pitchFamily="50" charset="-128"/>
                <a:ea typeface="Meiryo UI" panose="020B0604030504040204" pitchFamily="50" charset="-128"/>
              </a:rPr>
              <a:t>１定員あたり</a:t>
            </a:r>
            <a:r>
              <a:rPr lang="en-US" altLang="ja-JP" sz="1200" b="1" dirty="0">
                <a:solidFill>
                  <a:prstClr val="black"/>
                </a:solidFill>
                <a:uFill>
                  <a:solidFill>
                    <a:srgbClr val="4F81BD"/>
                  </a:solidFill>
                </a:uFill>
                <a:latin typeface="Meiryo UI" panose="020B0604030504040204" pitchFamily="50" charset="-128"/>
                <a:ea typeface="Meiryo UI" panose="020B0604030504040204" pitchFamily="50" charset="-128"/>
              </a:rPr>
              <a:t>97.8</a:t>
            </a:r>
            <a:r>
              <a:rPr lang="ja-JP" altLang="en-US" sz="1200" b="1" dirty="0">
                <a:solidFill>
                  <a:prstClr val="black"/>
                </a:solidFill>
                <a:uFill>
                  <a:solidFill>
                    <a:srgbClr val="4F81BD"/>
                  </a:solidFill>
                </a:uFill>
                <a:latin typeface="Meiryo UI" panose="020B0604030504040204" pitchFamily="50" charset="-128"/>
                <a:ea typeface="Meiryo UI" panose="020B0604030504040204" pitchFamily="50" charset="-128"/>
              </a:rPr>
              <a:t>万円</a:t>
            </a:r>
            <a:endParaRPr lang="en-US" altLang="ja-JP" sz="1200" b="1" u="heavy" dirty="0">
              <a:solidFill>
                <a:prstClr val="black"/>
              </a:solidFill>
              <a:uFill>
                <a:solidFill>
                  <a:srgbClr val="4F81BD"/>
                </a:solidFill>
              </a:uFill>
              <a:latin typeface="Meiryo UI" panose="020B0604030504040204" pitchFamily="50" charset="-128"/>
              <a:ea typeface="Meiryo UI" panose="020B0604030504040204" pitchFamily="50" charset="-128"/>
            </a:endParaRPr>
          </a:p>
          <a:p>
            <a:pPr>
              <a:spcBef>
                <a:spcPts val="1108"/>
              </a:spcBef>
              <a:defRPr/>
            </a:pPr>
            <a:r>
              <a:rPr lang="ja-JP" altLang="en-US" sz="1200" u="heavy" dirty="0">
                <a:solidFill>
                  <a:prstClr val="black"/>
                </a:solidFill>
                <a:uFill>
                  <a:solidFill>
                    <a:schemeClr val="accent6"/>
                  </a:solidFill>
                </a:uFill>
                <a:latin typeface="Meiryo UI" panose="020B0604030504040204" pitchFamily="50" charset="-128"/>
                <a:ea typeface="Meiryo UI" panose="020B0604030504040204" pitchFamily="50" charset="-128"/>
              </a:rPr>
              <a:t>■補助実施主体</a:t>
            </a:r>
            <a:r>
              <a:rPr lang="ja-JP" altLang="en-US" sz="1200" dirty="0">
                <a:solidFill>
                  <a:prstClr val="black"/>
                </a:solidFill>
                <a:uFill>
                  <a:solidFill>
                    <a:schemeClr val="accent6"/>
                  </a:solidFill>
                </a:uFill>
                <a:latin typeface="Meiryo UI" panose="020B0604030504040204" pitchFamily="50" charset="-128"/>
                <a:ea typeface="Meiryo UI" panose="020B0604030504040204" pitchFamily="50" charset="-128"/>
              </a:rPr>
              <a:t>  </a:t>
            </a:r>
            <a:r>
              <a:rPr lang="ja-JP" altLang="en-US" sz="1200" b="1" dirty="0">
                <a:solidFill>
                  <a:prstClr val="black"/>
                </a:solidFill>
                <a:uFill>
                  <a:solidFill>
                    <a:schemeClr val="accent6"/>
                  </a:solidFill>
                </a:uFill>
                <a:latin typeface="Meiryo UI" panose="020B0604030504040204" pitchFamily="50" charset="-128"/>
                <a:ea typeface="Meiryo UI" panose="020B0604030504040204" pitchFamily="50" charset="-128"/>
              </a:rPr>
              <a:t>地方自治体</a:t>
            </a:r>
            <a:endParaRPr lang="en-US" altLang="ja-JP" sz="1200" b="1" dirty="0">
              <a:solidFill>
                <a:prstClr val="black"/>
              </a:solidFill>
              <a:uFill>
                <a:solidFill>
                  <a:schemeClr val="accent6"/>
                </a:solidFill>
              </a:uFill>
              <a:latin typeface="Meiryo UI" panose="020B0604030504040204" pitchFamily="50" charset="-128"/>
              <a:ea typeface="Meiryo UI" panose="020B0604030504040204" pitchFamily="50" charset="-128"/>
            </a:endParaRPr>
          </a:p>
          <a:p>
            <a:pPr>
              <a:defRPr/>
            </a:pPr>
            <a:r>
              <a:rPr lang="ja-JP" altLang="en-US" sz="1200" dirty="0">
                <a:solidFill>
                  <a:prstClr val="black"/>
                </a:solidFill>
                <a:uFill>
                  <a:solidFill>
                    <a:srgbClr val="4F81BD"/>
                  </a:solidFill>
                </a:uFill>
                <a:latin typeface="Meiryo UI" panose="020B0604030504040204" pitchFamily="50" charset="-128"/>
                <a:ea typeface="Meiryo UI" panose="020B0604030504040204" pitchFamily="50" charset="-128"/>
              </a:rPr>
              <a:t>　　　　　　　　　　　　 定員</a:t>
            </a:r>
            <a:r>
              <a:rPr lang="en-US" altLang="ja-JP" sz="1200" dirty="0">
                <a:solidFill>
                  <a:prstClr val="black"/>
                </a:solidFill>
                <a:uFill>
                  <a:solidFill>
                    <a:srgbClr val="4F81BD"/>
                  </a:solidFill>
                </a:uFill>
                <a:latin typeface="Meiryo UI" panose="020B0604030504040204" pitchFamily="50" charset="-128"/>
                <a:ea typeface="Meiryo UI" panose="020B0604030504040204" pitchFamily="50" charset="-128"/>
              </a:rPr>
              <a:t>30</a:t>
            </a:r>
            <a:r>
              <a:rPr lang="ja-JP" altLang="en-US" sz="1200" dirty="0">
                <a:solidFill>
                  <a:prstClr val="black"/>
                </a:solidFill>
                <a:uFill>
                  <a:solidFill>
                    <a:srgbClr val="4F81BD"/>
                  </a:solidFill>
                </a:uFill>
                <a:latin typeface="Meiryo UI" panose="020B0604030504040204" pitchFamily="50" charset="-128"/>
                <a:ea typeface="Meiryo UI" panose="020B0604030504040204" pitchFamily="50" charset="-128"/>
              </a:rPr>
              <a:t>人以上の広域型施設は都道府県（指定都市・中核市を含む）</a:t>
            </a:r>
            <a:endParaRPr lang="en-US" altLang="ja-JP" sz="1200" dirty="0">
              <a:solidFill>
                <a:prstClr val="black"/>
              </a:solidFill>
              <a:uFill>
                <a:solidFill>
                  <a:srgbClr val="4F81BD"/>
                </a:solidFill>
              </a:uFill>
              <a:latin typeface="Meiryo UI" panose="020B0604030504040204" pitchFamily="50" charset="-128"/>
              <a:ea typeface="Meiryo UI" panose="020B0604030504040204" pitchFamily="50" charset="-128"/>
            </a:endParaRPr>
          </a:p>
          <a:p>
            <a:pPr>
              <a:defRPr/>
            </a:pPr>
            <a:r>
              <a:rPr lang="ja-JP" altLang="en-US" sz="1200" dirty="0">
                <a:solidFill>
                  <a:prstClr val="black"/>
                </a:solidFill>
                <a:uFill>
                  <a:solidFill>
                    <a:srgbClr val="4F81BD"/>
                  </a:solidFill>
                </a:uFill>
                <a:latin typeface="Meiryo UI" panose="020B0604030504040204" pitchFamily="50" charset="-128"/>
                <a:ea typeface="Meiryo UI" panose="020B0604030504040204" pitchFamily="50" charset="-128"/>
              </a:rPr>
              <a:t>　　　　　　　　　　　　 定員</a:t>
            </a:r>
            <a:r>
              <a:rPr lang="en-US" altLang="ja-JP" sz="1200" dirty="0">
                <a:solidFill>
                  <a:prstClr val="black"/>
                </a:solidFill>
                <a:uFill>
                  <a:solidFill>
                    <a:srgbClr val="4F81BD"/>
                  </a:solidFill>
                </a:uFill>
                <a:latin typeface="Meiryo UI" panose="020B0604030504040204" pitchFamily="50" charset="-128"/>
                <a:ea typeface="Meiryo UI" panose="020B0604030504040204" pitchFamily="50" charset="-128"/>
              </a:rPr>
              <a:t>29</a:t>
            </a:r>
            <a:r>
              <a:rPr lang="ja-JP" altLang="en-US" sz="1200" dirty="0">
                <a:solidFill>
                  <a:prstClr val="black"/>
                </a:solidFill>
                <a:uFill>
                  <a:solidFill>
                    <a:srgbClr val="4F81BD"/>
                  </a:solidFill>
                </a:uFill>
                <a:latin typeface="Meiryo UI" panose="020B0604030504040204" pitchFamily="50" charset="-128"/>
                <a:ea typeface="Meiryo UI" panose="020B0604030504040204" pitchFamily="50" charset="-128"/>
              </a:rPr>
              <a:t>人以下の地域密着型・小規模型施設は市区町村（指定都市・中核市を含む）</a:t>
            </a:r>
            <a:endParaRPr lang="en-US" altLang="ja-JP" sz="1200" dirty="0">
              <a:solidFill>
                <a:prstClr val="black"/>
              </a:solidFill>
              <a:uFill>
                <a:solidFill>
                  <a:srgbClr val="4F81BD"/>
                </a:solidFill>
              </a:uFill>
              <a:latin typeface="Meiryo UI" panose="020B0604030504040204" pitchFamily="50" charset="-128"/>
              <a:ea typeface="Meiryo UI" panose="020B0604030504040204" pitchFamily="50" charset="-128"/>
            </a:endParaRPr>
          </a:p>
          <a:p>
            <a:pPr>
              <a:spcBef>
                <a:spcPts val="1108"/>
              </a:spcBef>
              <a:defRPr/>
            </a:pPr>
            <a:r>
              <a:rPr lang="ja-JP" altLang="en-US" sz="1200" u="heavy" dirty="0">
                <a:solidFill>
                  <a:prstClr val="black"/>
                </a:solidFill>
                <a:uFill>
                  <a:solidFill>
                    <a:schemeClr val="accent6"/>
                  </a:solidFill>
                </a:uFill>
                <a:latin typeface="Meiryo UI" panose="020B0604030504040204" pitchFamily="50" charset="-128"/>
                <a:ea typeface="Meiryo UI" panose="020B0604030504040204" pitchFamily="50" charset="-128"/>
              </a:rPr>
              <a:t>■活用財源</a:t>
            </a:r>
            <a:r>
              <a:rPr lang="ja-JP" altLang="en-US" sz="1200" dirty="0">
                <a:solidFill>
                  <a:prstClr val="black"/>
                </a:solidFill>
                <a:uFill>
                  <a:solidFill>
                    <a:srgbClr val="4F81BD"/>
                  </a:solidFill>
                </a:uFill>
                <a:latin typeface="Meiryo UI" panose="020B0604030504040204" pitchFamily="50" charset="-128"/>
                <a:ea typeface="Meiryo UI" panose="020B0604030504040204" pitchFamily="50" charset="-128"/>
              </a:rPr>
              <a:t>　　　　</a:t>
            </a:r>
            <a:r>
              <a:rPr lang="ja-JP" altLang="en-US" sz="1200" b="1" dirty="0">
                <a:solidFill>
                  <a:prstClr val="black"/>
                </a:solidFill>
                <a:uFill>
                  <a:solidFill>
                    <a:srgbClr val="4F81BD"/>
                  </a:solidFill>
                </a:uFill>
                <a:latin typeface="Meiryo UI" panose="020B0604030504040204" pitchFamily="50" charset="-128"/>
                <a:ea typeface="Meiryo UI" panose="020B0604030504040204" pitchFamily="50" charset="-128"/>
              </a:rPr>
              <a:t>地域介護・福祉空間整備等施設整備交付金のメニュー</a:t>
            </a:r>
            <a:endParaRPr lang="en-US" altLang="ja-JP" sz="1200" b="1" dirty="0">
              <a:solidFill>
                <a:prstClr val="black"/>
              </a:solidFill>
              <a:uFill>
                <a:solidFill>
                  <a:srgbClr val="4F81BD"/>
                </a:solidFill>
              </a:uFill>
              <a:latin typeface="Meiryo UI" panose="020B0604030504040204" pitchFamily="50" charset="-128"/>
              <a:ea typeface="Meiryo UI" panose="020B0604030504040204" pitchFamily="50" charset="-128"/>
            </a:endParaRPr>
          </a:p>
          <a:p>
            <a:pPr>
              <a:spcBef>
                <a:spcPts val="1108"/>
              </a:spcBef>
              <a:defRPr/>
            </a:pPr>
            <a:r>
              <a:rPr lang="en-US" altLang="ja-JP" sz="1200" dirty="0">
                <a:solidFill>
                  <a:prstClr val="black"/>
                </a:solidFill>
              </a:rPr>
              <a:t>※</a:t>
            </a:r>
            <a:r>
              <a:rPr lang="ja-JP" altLang="en-US" sz="1200" kern="100" dirty="0">
                <a:solidFill>
                  <a:prstClr val="black"/>
                </a:solidFill>
                <a:latin typeface="Meiryo UI" panose="020B0604030504040204" pitchFamily="50" charset="-128"/>
                <a:ea typeface="Meiryo UI" panose="020B0604030504040204" pitchFamily="50" charset="-128"/>
              </a:rPr>
              <a:t>機動的に支援できるよう、新型コロナウイルス発生後、かつ、</a:t>
            </a:r>
            <a:endParaRPr lang="en-US" altLang="ja-JP" sz="1200" kern="100" dirty="0">
              <a:solidFill>
                <a:prstClr val="black"/>
              </a:solidFill>
              <a:latin typeface="Meiryo UI" panose="020B0604030504040204" pitchFamily="50" charset="-128"/>
              <a:ea typeface="Meiryo UI" panose="020B0604030504040204" pitchFamily="50" charset="-128"/>
            </a:endParaRPr>
          </a:p>
          <a:p>
            <a:pPr>
              <a:defRPr/>
            </a:pPr>
            <a:r>
              <a:rPr lang="ja-JP" altLang="en-US" sz="1200" kern="100" dirty="0">
                <a:solidFill>
                  <a:prstClr val="black"/>
                </a:solidFill>
                <a:latin typeface="Meiryo UI" panose="020B0604030504040204" pitchFamily="50" charset="-128"/>
                <a:ea typeface="Meiryo UI" panose="020B0604030504040204" pitchFamily="50" charset="-128"/>
              </a:rPr>
              <a:t>　 緊急的に着手せざるを得なかった事業に限り、内示日前のものも補助対象</a:t>
            </a:r>
            <a:endParaRPr lang="en-US" altLang="ja-JP" sz="1200" dirty="0">
              <a:solidFill>
                <a:prstClr val="black"/>
              </a:solidFill>
              <a:uFill>
                <a:solidFill>
                  <a:srgbClr val="4F81BD"/>
                </a:solidFill>
              </a:uFill>
              <a:latin typeface="Meiryo UI" panose="020B0604030504040204" pitchFamily="50" charset="-128"/>
              <a:ea typeface="Meiryo UI" panose="020B0604030504040204" pitchFamily="50" charset="-128"/>
            </a:endParaRPr>
          </a:p>
        </p:txBody>
      </p:sp>
      <p:graphicFrame>
        <p:nvGraphicFramePr>
          <p:cNvPr id="98" name="表 97"/>
          <p:cNvGraphicFramePr>
            <a:graphicFrameLocks noGrp="1"/>
          </p:cNvGraphicFramePr>
          <p:nvPr>
            <p:extLst/>
          </p:nvPr>
        </p:nvGraphicFramePr>
        <p:xfrm>
          <a:off x="4173186" y="1301995"/>
          <a:ext cx="4927634" cy="3637265"/>
        </p:xfrm>
        <a:graphic>
          <a:graphicData uri="http://schemas.openxmlformats.org/drawingml/2006/table">
            <a:tbl>
              <a:tblPr firstRow="1" bandRow="1">
                <a:tableStyleId>{5940675A-B579-460E-94D1-54222C63F5DA}</a:tableStyleId>
              </a:tblPr>
              <a:tblGrid>
                <a:gridCol w="1163484">
                  <a:extLst>
                    <a:ext uri="{9D8B030D-6E8A-4147-A177-3AD203B41FA5}">
                      <a16:colId xmlns:a16="http://schemas.microsoft.com/office/drawing/2014/main" val="1390103812"/>
                    </a:ext>
                  </a:extLst>
                </a:gridCol>
                <a:gridCol w="99426">
                  <a:extLst>
                    <a:ext uri="{9D8B030D-6E8A-4147-A177-3AD203B41FA5}">
                      <a16:colId xmlns:a16="http://schemas.microsoft.com/office/drawing/2014/main" val="3673847744"/>
                    </a:ext>
                  </a:extLst>
                </a:gridCol>
                <a:gridCol w="1231767">
                  <a:extLst>
                    <a:ext uri="{9D8B030D-6E8A-4147-A177-3AD203B41FA5}">
                      <a16:colId xmlns:a16="http://schemas.microsoft.com/office/drawing/2014/main" val="20003"/>
                    </a:ext>
                  </a:extLst>
                </a:gridCol>
                <a:gridCol w="1227583">
                  <a:extLst>
                    <a:ext uri="{9D8B030D-6E8A-4147-A177-3AD203B41FA5}">
                      <a16:colId xmlns:a16="http://schemas.microsoft.com/office/drawing/2014/main" val="20004"/>
                    </a:ext>
                  </a:extLst>
                </a:gridCol>
                <a:gridCol w="1205374">
                  <a:extLst>
                    <a:ext uri="{9D8B030D-6E8A-4147-A177-3AD203B41FA5}">
                      <a16:colId xmlns:a16="http://schemas.microsoft.com/office/drawing/2014/main" val="20005"/>
                    </a:ext>
                  </a:extLst>
                </a:gridCol>
              </a:tblGrid>
              <a:tr h="159840">
                <a:tc>
                  <a:txBody>
                    <a:bodyPr/>
                    <a:lstStyle/>
                    <a:p>
                      <a:pPr algn="ctr"/>
                      <a:r>
                        <a:rPr kumimoji="1" lang="ja-JP" altLang="en-US" sz="800" dirty="0" smtClean="0"/>
                        <a:t>多床室</a:t>
                      </a:r>
                      <a:endParaRPr kumimoji="1" lang="ja-JP" altLang="en-US" sz="800" dirty="0"/>
                    </a:p>
                  </a:txBody>
                  <a:tcPr marL="35982" marR="35982" marT="33231" marB="0">
                    <a:lnT w="19050" cap="flat" cmpd="sng" algn="ctr">
                      <a:solidFill>
                        <a:schemeClr val="tx1"/>
                      </a:solidFill>
                      <a:prstDash val="solid"/>
                      <a:round/>
                      <a:headEnd type="none" w="med" len="med"/>
                      <a:tailEnd type="none" w="med" len="med"/>
                    </a:lnT>
                  </a:tcPr>
                </a:tc>
                <a:tc rowSpan="3">
                  <a:txBody>
                    <a:bodyPr/>
                    <a:lstStyle/>
                    <a:p>
                      <a:pPr algn="ctr"/>
                      <a:endParaRPr kumimoji="1" lang="ja-JP" altLang="en-US" sz="800" dirty="0"/>
                    </a:p>
                  </a:txBody>
                  <a:tcPr marL="35982" marR="35982" marT="33231" marB="0">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r>
                        <a:rPr kumimoji="1" lang="ja-JP" altLang="en-US" sz="800" dirty="0" smtClean="0"/>
                        <a:t>多床室</a:t>
                      </a:r>
                      <a:endParaRPr kumimoji="1" lang="ja-JP" altLang="en-US" sz="800" dirty="0"/>
                    </a:p>
                  </a:txBody>
                  <a:tcPr marL="35982" marR="35982" marT="33231" marB="0">
                    <a:lnT w="19050" cap="flat" cmpd="sng" algn="ctr">
                      <a:solidFill>
                        <a:schemeClr val="tx1"/>
                      </a:solidFill>
                      <a:prstDash val="solid"/>
                      <a:round/>
                      <a:headEnd type="none" w="med" len="med"/>
                      <a:tailEnd type="none" w="med" len="med"/>
                    </a:lnT>
                  </a:tcPr>
                </a:tc>
                <a:tc>
                  <a:txBody>
                    <a:bodyPr/>
                    <a:lstStyle/>
                    <a:p>
                      <a:pPr algn="ctr"/>
                      <a:r>
                        <a:rPr kumimoji="1" lang="ja-JP" altLang="en-US" sz="800" dirty="0" smtClean="0"/>
                        <a:t>多床室</a:t>
                      </a:r>
                      <a:endParaRPr kumimoji="1" lang="ja-JP" altLang="en-US" sz="800" dirty="0"/>
                    </a:p>
                  </a:txBody>
                  <a:tcPr marL="35982" marR="35982" marT="33231" marB="0">
                    <a:lnT w="19050" cap="flat" cmpd="sng" algn="ctr">
                      <a:solidFill>
                        <a:schemeClr val="tx1"/>
                      </a:solidFill>
                      <a:prstDash val="solid"/>
                      <a:round/>
                      <a:headEnd type="none" w="med" len="med"/>
                      <a:tailEnd type="none" w="med" len="med"/>
                    </a:lnT>
                  </a:tcPr>
                </a:tc>
                <a:tc>
                  <a:txBody>
                    <a:bodyPr/>
                    <a:lstStyle/>
                    <a:p>
                      <a:pPr algn="ctr"/>
                      <a:r>
                        <a:rPr kumimoji="1" lang="ja-JP" altLang="en-US" sz="800" dirty="0" smtClean="0"/>
                        <a:t>個室</a:t>
                      </a:r>
                      <a:endParaRPr kumimoji="1" lang="ja-JP" altLang="en-US" sz="800" dirty="0"/>
                    </a:p>
                  </a:txBody>
                  <a:tcPr marL="35982" marR="35982" marT="33231"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39405823"/>
                  </a:ext>
                </a:extLst>
              </a:tr>
              <a:tr h="1395847">
                <a:tc>
                  <a:txBody>
                    <a:bodyPr/>
                    <a:lstStyle/>
                    <a:p>
                      <a:r>
                        <a:rPr kumimoji="1" lang="ja-JP" altLang="en-US" sz="800" dirty="0" smtClean="0"/>
                        <a:t>　カーテン等で仕切られているタイプ。</a:t>
                      </a:r>
                    </a:p>
                    <a:p>
                      <a:r>
                        <a:rPr kumimoji="1" lang="ja-JP" altLang="en-US" sz="800" dirty="0" smtClean="0"/>
                        <a:t>　個人の領域は明示されるが、他者の視線や音などのコントロールはできない。</a:t>
                      </a:r>
                      <a:endParaRPr kumimoji="1" lang="ja-JP" altLang="en-US" sz="800" dirty="0"/>
                    </a:p>
                  </a:txBody>
                  <a:tcPr marL="35982" marR="35982" marT="33231" marB="0"/>
                </a:tc>
                <a:tc vMerge="1">
                  <a:txBody>
                    <a:bodyPr/>
                    <a:lstStyle/>
                    <a:p>
                      <a:endParaRPr kumimoji="1" lang="ja-JP" altLang="en-US" sz="900" dirty="0"/>
                    </a:p>
                  </a:txBody>
                  <a:tcPr marL="38981" marR="38981" marT="36000" marB="0"/>
                </a:tc>
                <a:tc>
                  <a:txBody>
                    <a:bodyPr/>
                    <a:lstStyle/>
                    <a:p>
                      <a:r>
                        <a:rPr kumimoji="1" lang="ja-JP" altLang="en-US" sz="800" dirty="0" smtClean="0"/>
                        <a:t>　個室的多床室タイプ。</a:t>
                      </a:r>
                    </a:p>
                    <a:p>
                      <a:r>
                        <a:rPr kumimoji="1" lang="ja-JP" altLang="en-US" sz="800" dirty="0" smtClean="0"/>
                        <a:t>　壁は天井まで達している。</a:t>
                      </a:r>
                      <a:endParaRPr kumimoji="1" lang="ja-JP" altLang="en-US" sz="800" dirty="0"/>
                    </a:p>
                  </a:txBody>
                  <a:tcPr marL="35982" marR="35982" marT="33231" marB="0"/>
                </a:tc>
                <a:tc>
                  <a:txBody>
                    <a:bodyPr/>
                    <a:lstStyle/>
                    <a:p>
                      <a:r>
                        <a:rPr kumimoji="1" lang="ja-JP" altLang="en-US" sz="800" dirty="0" smtClean="0"/>
                        <a:t>　個室に準ずるタイプ。</a:t>
                      </a:r>
                    </a:p>
                    <a:p>
                      <a:r>
                        <a:rPr kumimoji="1" lang="ja-JP" altLang="en-US" sz="800" dirty="0" smtClean="0"/>
                        <a:t>　２床室を天井まで達した壁で仕切り、扉を設けて出入りを可能にしている。</a:t>
                      </a:r>
                      <a:endParaRPr kumimoji="1" lang="ja-JP" altLang="en-US" sz="800" dirty="0"/>
                    </a:p>
                  </a:txBody>
                  <a:tcPr marL="35982" marR="35982" marT="33231" marB="0"/>
                </a:tc>
                <a:tc>
                  <a:txBody>
                    <a:bodyPr/>
                    <a:lstStyle/>
                    <a:p>
                      <a:r>
                        <a:rPr kumimoji="1" lang="ja-JP" altLang="en-US" sz="800" dirty="0" smtClean="0"/>
                        <a:t>　個室タイプ。</a:t>
                      </a:r>
                      <a:endParaRPr kumimoji="1" lang="ja-JP" altLang="en-US" sz="800" dirty="0"/>
                    </a:p>
                  </a:txBody>
                  <a:tcPr marL="35982" marR="35982" marT="33231"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081578">
                <a:tc>
                  <a:txBody>
                    <a:bodyPr/>
                    <a:lstStyle/>
                    <a:p>
                      <a:endParaRPr kumimoji="1" lang="ja-JP" altLang="en-US" sz="800" dirty="0"/>
                    </a:p>
                  </a:txBody>
                  <a:tcPr marL="35982" marR="35982" marT="33231" marB="0" anchor="ctr">
                    <a:lnB w="19050" cap="flat" cmpd="sng" algn="ctr">
                      <a:solidFill>
                        <a:schemeClr val="tx1"/>
                      </a:solidFill>
                      <a:prstDash val="solid"/>
                      <a:round/>
                      <a:headEnd type="none" w="med" len="med"/>
                      <a:tailEnd type="none" w="med" len="med"/>
                    </a:lnB>
                  </a:tcPr>
                </a:tc>
                <a:tc vMerge="1">
                  <a:txBody>
                    <a:bodyPr/>
                    <a:lstStyle/>
                    <a:p>
                      <a:endParaRPr kumimoji="1" lang="ja-JP" altLang="en-US" sz="900" dirty="0"/>
                    </a:p>
                  </a:txBody>
                  <a:tcPr marL="38981" marR="38981" marT="36000" marB="0" anchor="ctr">
                    <a:lnB w="19050" cap="flat" cmpd="sng" algn="ctr">
                      <a:solidFill>
                        <a:schemeClr val="tx1"/>
                      </a:solidFill>
                      <a:prstDash val="solid"/>
                      <a:round/>
                      <a:headEnd type="none" w="med" len="med"/>
                      <a:tailEnd type="none" w="med" len="med"/>
                    </a:lnB>
                  </a:tcPr>
                </a:tc>
                <a:tc>
                  <a:txBody>
                    <a:bodyPr/>
                    <a:lstStyle/>
                    <a:p>
                      <a:endParaRPr kumimoji="1" lang="ja-JP" altLang="en-US" sz="800" dirty="0"/>
                    </a:p>
                  </a:txBody>
                  <a:tcPr marL="35982" marR="35982" marT="33231" marB="0" anchor="ctr">
                    <a:lnB w="19050" cap="flat" cmpd="sng" algn="ctr">
                      <a:solidFill>
                        <a:schemeClr val="tx1"/>
                      </a:solidFill>
                      <a:prstDash val="solid"/>
                      <a:round/>
                      <a:headEnd type="none" w="med" len="med"/>
                      <a:tailEnd type="none" w="med" len="med"/>
                    </a:lnB>
                  </a:tcPr>
                </a:tc>
                <a:tc>
                  <a:txBody>
                    <a:bodyPr/>
                    <a:lstStyle/>
                    <a:p>
                      <a:endParaRPr kumimoji="1" lang="ja-JP" altLang="en-US" sz="800" dirty="0"/>
                    </a:p>
                  </a:txBody>
                  <a:tcPr marL="35982" marR="35982" marT="33231" marB="0" anchor="ctr">
                    <a:lnB w="19050" cap="flat" cmpd="sng" algn="ctr">
                      <a:solidFill>
                        <a:schemeClr val="tx1"/>
                      </a:solidFill>
                      <a:prstDash val="solid"/>
                      <a:round/>
                      <a:headEnd type="none" w="med" len="med"/>
                      <a:tailEnd type="none" w="med" len="med"/>
                    </a:lnB>
                  </a:tcPr>
                </a:tc>
                <a:tc>
                  <a:txBody>
                    <a:bodyPr/>
                    <a:lstStyle/>
                    <a:p>
                      <a:endParaRPr kumimoji="1" lang="ja-JP" altLang="en-US" sz="800" dirty="0"/>
                    </a:p>
                  </a:txBody>
                  <a:tcPr marL="35982" marR="35982" marT="33231"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6" name="正方形/長方形 35"/>
          <p:cNvSpPr/>
          <p:nvPr/>
        </p:nvSpPr>
        <p:spPr>
          <a:xfrm>
            <a:off x="5037283" y="1146461"/>
            <a:ext cx="3389915" cy="4220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lang="ja-JP" altLang="en-US" sz="1662">
              <a:solidFill>
                <a:prstClr val="white"/>
              </a:solidFill>
              <a:latin typeface="Calibri"/>
              <a:ea typeface="ＭＳ Ｐゴシック" panose="020B0600070205080204" pitchFamily="50" charset="-128"/>
            </a:endParaRPr>
          </a:p>
        </p:txBody>
      </p:sp>
      <p:sp>
        <p:nvSpPr>
          <p:cNvPr id="12" name="タイトル 1"/>
          <p:cNvSpPr txBox="1">
            <a:spLocks/>
          </p:cNvSpPr>
          <p:nvPr/>
        </p:nvSpPr>
        <p:spPr>
          <a:xfrm>
            <a:off x="2769" y="542422"/>
            <a:ext cx="9138462" cy="375658"/>
          </a:xfrm>
          <a:prstGeom prst="rect">
            <a:avLst/>
          </a:prstGeom>
          <a:noFill/>
          <a:ln>
            <a:noFill/>
          </a:ln>
        </p:spPr>
        <p:style>
          <a:lnRef idx="1">
            <a:schemeClr val="dk1"/>
          </a:lnRef>
          <a:fillRef idx="2">
            <a:schemeClr val="dk1"/>
          </a:fillRef>
          <a:effectRef idx="1">
            <a:schemeClr val="dk1"/>
          </a:effectRef>
          <a:fontRef idx="minor">
            <a:schemeClr val="dk1"/>
          </a:fontRef>
        </p:style>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844083">
              <a:lnSpc>
                <a:spcPct val="100000"/>
              </a:lnSpc>
              <a:spcBef>
                <a:spcPts val="0"/>
              </a:spcBef>
              <a:defRPr/>
            </a:pPr>
            <a:r>
              <a:rPr lang="ja-JP" altLang="en-US" sz="2031" b="1" dirty="0">
                <a:solidFill>
                  <a:prstClr val="black"/>
                </a:solidFill>
                <a:latin typeface="Meiryo UI" panose="020B0604030504040204" pitchFamily="50" charset="-128"/>
                <a:ea typeface="Meiryo UI" panose="020B0604030504040204" pitchFamily="50" charset="-128"/>
              </a:rPr>
              <a:t>介護施設等における感染拡大防止対策に係る支援</a:t>
            </a:r>
            <a:r>
              <a:rPr lang="en-US" altLang="ja-JP" sz="2031" b="1" dirty="0">
                <a:solidFill>
                  <a:prstClr val="black"/>
                </a:solidFill>
                <a:latin typeface="Meiryo UI" panose="020B0604030504040204" pitchFamily="50" charset="-128"/>
                <a:ea typeface="Meiryo UI" panose="020B0604030504040204" pitchFamily="50" charset="-128"/>
              </a:rPr>
              <a:t>Ⅱ</a:t>
            </a:r>
          </a:p>
        </p:txBody>
      </p:sp>
      <p:cxnSp>
        <p:nvCxnSpPr>
          <p:cNvPr id="47" name="直線コネクタ 46"/>
          <p:cNvCxnSpPr/>
          <p:nvPr/>
        </p:nvCxnSpPr>
        <p:spPr>
          <a:xfrm>
            <a:off x="-112775" y="871495"/>
            <a:ext cx="9404308" cy="0"/>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100783" y="301823"/>
            <a:ext cx="1129972" cy="283290"/>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844083" fontAlgn="base">
              <a:spcBef>
                <a:spcPct val="0"/>
              </a:spcBef>
              <a:spcAft>
                <a:spcPct val="0"/>
              </a:spcAft>
              <a:defRPr/>
            </a:pPr>
            <a:r>
              <a:rPr lang="ja-JP" altLang="en-US" sz="1292" dirty="0">
                <a:solidFill>
                  <a:prstClr val="black"/>
                </a:solidFill>
                <a:latin typeface="Calibri"/>
                <a:ea typeface="ＭＳ Ｐゴシック" panose="020B0600070205080204" pitchFamily="50" charset="-128"/>
              </a:rPr>
              <a:t>厚生労働省</a:t>
            </a:r>
          </a:p>
        </p:txBody>
      </p:sp>
      <p:sp>
        <p:nvSpPr>
          <p:cNvPr id="44" name="正方形/長方形 43"/>
          <p:cNvSpPr/>
          <p:nvPr/>
        </p:nvSpPr>
        <p:spPr>
          <a:xfrm>
            <a:off x="6566068" y="301823"/>
            <a:ext cx="2525819" cy="283290"/>
          </a:xfrm>
          <a:prstGeom prst="rect">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844083" fontAlgn="base">
              <a:spcBef>
                <a:spcPct val="0"/>
              </a:spcBef>
              <a:spcAft>
                <a:spcPct val="0"/>
              </a:spcAft>
              <a:defRPr/>
            </a:pPr>
            <a:r>
              <a:rPr lang="ja-JP" altLang="en-US" sz="1292" dirty="0">
                <a:solidFill>
                  <a:prstClr val="black"/>
                </a:solidFill>
                <a:latin typeface="Calibri"/>
                <a:ea typeface="ＭＳ Ｐゴシック" panose="020B0600070205080204" pitchFamily="50" charset="-128"/>
              </a:rPr>
              <a:t>令和２年度補正予算案：</a:t>
            </a:r>
            <a:r>
              <a:rPr lang="en-US" altLang="ja-JP" sz="1292" dirty="0">
                <a:solidFill>
                  <a:prstClr val="black"/>
                </a:solidFill>
                <a:latin typeface="Calibri"/>
                <a:ea typeface="ＭＳ Ｐゴシック" panose="020B0600070205080204" pitchFamily="50" charset="-128"/>
              </a:rPr>
              <a:t>41.9</a:t>
            </a:r>
            <a:r>
              <a:rPr lang="ja-JP" altLang="en-US" sz="1292" dirty="0">
                <a:solidFill>
                  <a:prstClr val="black"/>
                </a:solidFill>
                <a:latin typeface="Calibri"/>
                <a:ea typeface="ＭＳ Ｐゴシック" panose="020B0600070205080204" pitchFamily="50" charset="-128"/>
              </a:rPr>
              <a:t>億円</a:t>
            </a:r>
            <a:endParaRPr lang="en-US" altLang="ja-JP" sz="1292" dirty="0">
              <a:solidFill>
                <a:prstClr val="black"/>
              </a:solidFill>
              <a:latin typeface="Calibri"/>
              <a:ea typeface="ＭＳ Ｐゴシック" panose="020B0600070205080204" pitchFamily="50" charset="-128"/>
            </a:endParaRPr>
          </a:p>
        </p:txBody>
      </p:sp>
      <p:grpSp>
        <p:nvGrpSpPr>
          <p:cNvPr id="97" name="グループ化 96"/>
          <p:cNvGrpSpPr/>
          <p:nvPr/>
        </p:nvGrpSpPr>
        <p:grpSpPr>
          <a:xfrm>
            <a:off x="6899151" y="5146345"/>
            <a:ext cx="2059798" cy="1410069"/>
            <a:chOff x="10363415" y="935875"/>
            <a:chExt cx="2231448" cy="2493125"/>
          </a:xfrm>
        </p:grpSpPr>
        <p:sp>
          <p:nvSpPr>
            <p:cNvPr id="103" name="角丸四角形 102"/>
            <p:cNvSpPr/>
            <p:nvPr/>
          </p:nvSpPr>
          <p:spPr>
            <a:xfrm>
              <a:off x="10384849" y="955055"/>
              <a:ext cx="2210014" cy="284649"/>
            </a:xfrm>
            <a:prstGeom prst="roundRect">
              <a:avLst>
                <a:gd name="adj" fmla="val 5972"/>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lang="ja-JP" altLang="en-US" sz="923">
                <a:solidFill>
                  <a:prstClr val="white"/>
                </a:solidFill>
                <a:latin typeface="Calibri"/>
                <a:ea typeface="ＭＳ Ｐゴシック" panose="020B0600070205080204" pitchFamily="50" charset="-128"/>
              </a:endParaRPr>
            </a:p>
          </p:txBody>
        </p:sp>
        <p:sp>
          <p:nvSpPr>
            <p:cNvPr id="104" name="角丸四角形 103"/>
            <p:cNvSpPr/>
            <p:nvPr/>
          </p:nvSpPr>
          <p:spPr>
            <a:xfrm>
              <a:off x="10529644" y="935875"/>
              <a:ext cx="1915514" cy="4888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105" name="角丸四角形 104"/>
            <p:cNvSpPr/>
            <p:nvPr/>
          </p:nvSpPr>
          <p:spPr>
            <a:xfrm>
              <a:off x="10384849" y="1700808"/>
              <a:ext cx="2210014" cy="595340"/>
            </a:xfrm>
            <a:prstGeom prst="roundRect">
              <a:avLst>
                <a:gd name="adj" fmla="val 6324"/>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endParaRPr lang="ja-JP" altLang="en-US" sz="1015">
                <a:solidFill>
                  <a:prstClr val="white"/>
                </a:solidFill>
                <a:latin typeface="Calibri"/>
                <a:ea typeface="ＭＳ Ｐゴシック" panose="020B0600070205080204" pitchFamily="50" charset="-128"/>
              </a:endParaRPr>
            </a:p>
          </p:txBody>
        </p:sp>
        <p:sp>
          <p:nvSpPr>
            <p:cNvPr id="106" name="正方形/長方形 105"/>
            <p:cNvSpPr/>
            <p:nvPr/>
          </p:nvSpPr>
          <p:spPr>
            <a:xfrm>
              <a:off x="10439142" y="1843245"/>
              <a:ext cx="1017058" cy="286242"/>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a:defRPr/>
              </a:pPr>
              <a:r>
                <a:rPr lang="ja-JP" altLang="en-US" sz="738" b="1" dirty="0">
                  <a:solidFill>
                    <a:prstClr val="black"/>
                  </a:solidFill>
                  <a:latin typeface="メイリオ" panose="020B0604030504040204" pitchFamily="50" charset="-128"/>
                  <a:ea typeface="メイリオ" panose="020B0604030504040204" pitchFamily="50" charset="-128"/>
                  <a:cs typeface="メイリオ" pitchFamily="50" charset="-128"/>
                </a:rPr>
                <a:t>都道府県</a:t>
              </a:r>
              <a:endParaRPr lang="en-US" altLang="ja-JP" sz="738" b="1" dirty="0">
                <a:solidFill>
                  <a:prstClr val="black"/>
                </a:solidFill>
                <a:latin typeface="メイリオ" panose="020B0604030504040204" pitchFamily="50" charset="-128"/>
                <a:ea typeface="メイリオ" panose="020B0604030504040204" pitchFamily="50" charset="-128"/>
                <a:cs typeface="メイリオ" pitchFamily="50" charset="-128"/>
              </a:endParaRPr>
            </a:p>
          </p:txBody>
        </p:sp>
        <p:sp>
          <p:nvSpPr>
            <p:cNvPr id="107" name="角丸四角形 106"/>
            <p:cNvSpPr/>
            <p:nvPr/>
          </p:nvSpPr>
          <p:spPr>
            <a:xfrm>
              <a:off x="10384849" y="2757856"/>
              <a:ext cx="2210014" cy="671144"/>
            </a:xfrm>
            <a:prstGeom prst="roundRect">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a:defRPr/>
              </a:pPr>
              <a:endParaRPr lang="en-US" altLang="ja-JP" sz="6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正方形/長方形 7"/>
            <p:cNvSpPr>
              <a:spLocks noChangeArrowheads="1"/>
            </p:cNvSpPr>
            <p:nvPr/>
          </p:nvSpPr>
          <p:spPr bwMode="auto">
            <a:xfrm>
              <a:off x="10363415" y="2744784"/>
              <a:ext cx="2185570" cy="41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844083">
                <a:spcBef>
                  <a:spcPct val="0"/>
                </a:spcBef>
                <a:buNone/>
                <a:defRPr/>
              </a:pPr>
              <a:endParaRPr lang="en-US" altLang="ja-JP" sz="923" dirty="0">
                <a:solidFill>
                  <a:prstClr val="black"/>
                </a:solidFill>
                <a:latin typeface="メイリオ" pitchFamily="50" charset="-128"/>
                <a:ea typeface="メイリオ" pitchFamily="50" charset="-128"/>
                <a:cs typeface="メイリオ" pitchFamily="50" charset="-128"/>
              </a:endParaRPr>
            </a:p>
          </p:txBody>
        </p:sp>
        <p:sp>
          <p:nvSpPr>
            <p:cNvPr id="109" name="下矢印 108"/>
            <p:cNvSpPr/>
            <p:nvPr/>
          </p:nvSpPr>
          <p:spPr>
            <a:xfrm>
              <a:off x="11476027" y="2173738"/>
              <a:ext cx="513383" cy="66891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738" b="1" dirty="0">
                  <a:solidFill>
                    <a:prstClr val="white"/>
                  </a:solidFill>
                  <a:latin typeface="ＭＳ ゴシック" panose="020B0609070205080204" pitchFamily="49" charset="-128"/>
                  <a:ea typeface="ＭＳ ゴシック" panose="020B0609070205080204" pitchFamily="49" charset="-128"/>
                </a:rPr>
                <a:t>④</a:t>
              </a:r>
              <a:endParaRPr lang="en-US" altLang="ja-JP" sz="738" b="1" dirty="0">
                <a:solidFill>
                  <a:prstClr val="white"/>
                </a:solidFill>
                <a:latin typeface="ＭＳ ゴシック" panose="020B0609070205080204" pitchFamily="49" charset="-128"/>
                <a:ea typeface="ＭＳ ゴシック" panose="020B0609070205080204" pitchFamily="49" charset="-128"/>
              </a:endParaRPr>
            </a:p>
            <a:p>
              <a:pPr algn="ctr" defTabSz="844083">
                <a:defRPr/>
              </a:pPr>
              <a:r>
                <a:rPr lang="ja-JP" altLang="en-US" sz="738" b="1" dirty="0">
                  <a:solidFill>
                    <a:prstClr val="white"/>
                  </a:solidFill>
                  <a:latin typeface="ＭＳ ゴシック" panose="020B0609070205080204" pitchFamily="49" charset="-128"/>
                  <a:ea typeface="ＭＳ ゴシック" panose="020B0609070205080204" pitchFamily="49" charset="-128"/>
                </a:rPr>
                <a:t>交付</a:t>
              </a:r>
            </a:p>
          </p:txBody>
        </p:sp>
        <p:sp>
          <p:nvSpPr>
            <p:cNvPr id="110" name="正方形/長方形 109"/>
            <p:cNvSpPr/>
            <p:nvPr/>
          </p:nvSpPr>
          <p:spPr>
            <a:xfrm>
              <a:off x="11507330" y="1853693"/>
              <a:ext cx="1017058" cy="286242"/>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a:defRPr/>
              </a:pPr>
              <a:r>
                <a:rPr lang="ja-JP" altLang="en-US" sz="738" b="1" dirty="0">
                  <a:solidFill>
                    <a:prstClr val="black"/>
                  </a:solidFill>
                  <a:latin typeface="メイリオ" panose="020B0604030504040204" pitchFamily="50" charset="-128"/>
                  <a:ea typeface="メイリオ" panose="020B0604030504040204" pitchFamily="50" charset="-128"/>
                  <a:cs typeface="メイリオ" pitchFamily="50" charset="-128"/>
                </a:rPr>
                <a:t>市区町村</a:t>
              </a:r>
              <a:endParaRPr lang="en-US" altLang="ja-JP" sz="738" b="1" dirty="0">
                <a:solidFill>
                  <a:prstClr val="black"/>
                </a:solidFill>
                <a:latin typeface="メイリオ" panose="020B0604030504040204" pitchFamily="50" charset="-128"/>
                <a:ea typeface="メイリオ" panose="020B0604030504040204" pitchFamily="50" charset="-128"/>
                <a:cs typeface="メイリオ" pitchFamily="50" charset="-128"/>
              </a:endParaRPr>
            </a:p>
          </p:txBody>
        </p:sp>
        <p:sp>
          <p:nvSpPr>
            <p:cNvPr id="111" name="正方形/長方形 110"/>
            <p:cNvSpPr/>
            <p:nvPr/>
          </p:nvSpPr>
          <p:spPr>
            <a:xfrm>
              <a:off x="10466896" y="2914519"/>
              <a:ext cx="1017058" cy="402493"/>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a:defRPr/>
              </a:pPr>
              <a:r>
                <a:rPr lang="ja-JP" altLang="en-US" sz="738" b="1" dirty="0">
                  <a:solidFill>
                    <a:prstClr val="black"/>
                  </a:solidFill>
                  <a:latin typeface="メイリオ" panose="020B0604030504040204" pitchFamily="50" charset="-128"/>
                  <a:ea typeface="メイリオ" panose="020B0604030504040204" pitchFamily="50" charset="-128"/>
                  <a:cs typeface="メイリオ" pitchFamily="50" charset="-128"/>
                </a:rPr>
                <a:t>定員</a:t>
              </a:r>
              <a:r>
                <a:rPr lang="en-US" altLang="ja-JP" sz="738" b="1" dirty="0">
                  <a:solidFill>
                    <a:prstClr val="black"/>
                  </a:solidFill>
                  <a:latin typeface="メイリオ" panose="020B0604030504040204" pitchFamily="50" charset="-128"/>
                  <a:ea typeface="メイリオ" panose="020B0604030504040204" pitchFamily="50" charset="-128"/>
                  <a:cs typeface="メイリオ" pitchFamily="50" charset="-128"/>
                </a:rPr>
                <a:t>30</a:t>
              </a:r>
              <a:r>
                <a:rPr lang="ja-JP" altLang="en-US" sz="738" b="1" dirty="0">
                  <a:solidFill>
                    <a:prstClr val="black"/>
                  </a:solidFill>
                  <a:latin typeface="メイリオ" panose="020B0604030504040204" pitchFamily="50" charset="-128"/>
                  <a:ea typeface="メイリオ" panose="020B0604030504040204" pitchFamily="50" charset="-128"/>
                  <a:cs typeface="メイリオ" pitchFamily="50" charset="-128"/>
                </a:rPr>
                <a:t>人以上の介護施設・事業所</a:t>
              </a:r>
              <a:endParaRPr lang="en-US" altLang="ja-JP" sz="738" b="1" dirty="0">
                <a:solidFill>
                  <a:prstClr val="black"/>
                </a:solidFill>
                <a:latin typeface="メイリオ" panose="020B0604030504040204" pitchFamily="50" charset="-128"/>
                <a:ea typeface="メイリオ" panose="020B0604030504040204" pitchFamily="50" charset="-128"/>
                <a:cs typeface="メイリオ" pitchFamily="50" charset="-128"/>
              </a:endParaRPr>
            </a:p>
          </p:txBody>
        </p:sp>
        <p:sp>
          <p:nvSpPr>
            <p:cNvPr id="112" name="正方形/長方形 111"/>
            <p:cNvSpPr/>
            <p:nvPr/>
          </p:nvSpPr>
          <p:spPr>
            <a:xfrm>
              <a:off x="11530878" y="2926112"/>
              <a:ext cx="1017058" cy="390899"/>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844083">
                <a:defRPr/>
              </a:pPr>
              <a:r>
                <a:rPr lang="ja-JP" altLang="en-US" sz="738" b="1" dirty="0">
                  <a:solidFill>
                    <a:prstClr val="black"/>
                  </a:solidFill>
                  <a:latin typeface="メイリオ" panose="020B0604030504040204" pitchFamily="50" charset="-128"/>
                  <a:ea typeface="メイリオ" panose="020B0604030504040204" pitchFamily="50" charset="-128"/>
                  <a:cs typeface="メイリオ" pitchFamily="50" charset="-128"/>
                </a:rPr>
                <a:t>定員</a:t>
              </a:r>
              <a:r>
                <a:rPr lang="en-US" altLang="ja-JP" sz="738" b="1" dirty="0">
                  <a:solidFill>
                    <a:prstClr val="black"/>
                  </a:solidFill>
                  <a:latin typeface="メイリオ" panose="020B0604030504040204" pitchFamily="50" charset="-128"/>
                  <a:ea typeface="メイリオ" panose="020B0604030504040204" pitchFamily="50" charset="-128"/>
                  <a:cs typeface="メイリオ" pitchFamily="50" charset="-128"/>
                </a:rPr>
                <a:t>29</a:t>
              </a:r>
              <a:r>
                <a:rPr lang="ja-JP" altLang="en-US" sz="738" b="1" dirty="0">
                  <a:solidFill>
                    <a:prstClr val="black"/>
                  </a:solidFill>
                  <a:latin typeface="メイリオ" panose="020B0604030504040204" pitchFamily="50" charset="-128"/>
                  <a:ea typeface="メイリオ" panose="020B0604030504040204" pitchFamily="50" charset="-128"/>
                  <a:cs typeface="メイリオ" pitchFamily="50" charset="-128"/>
                </a:rPr>
                <a:t>人以下の介護施設・事業所</a:t>
              </a:r>
              <a:endParaRPr lang="en-US" altLang="ja-JP" sz="738" b="1" dirty="0">
                <a:solidFill>
                  <a:prstClr val="black"/>
                </a:solidFill>
                <a:latin typeface="メイリオ" panose="020B0604030504040204" pitchFamily="50" charset="-128"/>
                <a:ea typeface="メイリオ" panose="020B0604030504040204" pitchFamily="50" charset="-128"/>
                <a:cs typeface="メイリオ" pitchFamily="50" charset="-128"/>
              </a:endParaRPr>
            </a:p>
          </p:txBody>
        </p:sp>
        <p:sp>
          <p:nvSpPr>
            <p:cNvPr id="113" name="下矢印 112"/>
            <p:cNvSpPr/>
            <p:nvPr/>
          </p:nvSpPr>
          <p:spPr>
            <a:xfrm>
              <a:off x="11526024" y="1146989"/>
              <a:ext cx="513383" cy="67691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738" b="1" dirty="0">
                  <a:solidFill>
                    <a:prstClr val="white"/>
                  </a:solidFill>
                  <a:latin typeface="ＭＳ ゴシック" panose="020B0609070205080204" pitchFamily="49" charset="-128"/>
                  <a:ea typeface="ＭＳ ゴシック" panose="020B0609070205080204" pitchFamily="49" charset="-128"/>
                </a:rPr>
                <a:t>③</a:t>
              </a:r>
              <a:endParaRPr lang="en-US" altLang="ja-JP" sz="738" b="1" dirty="0">
                <a:solidFill>
                  <a:prstClr val="white"/>
                </a:solidFill>
                <a:latin typeface="ＭＳ ゴシック" panose="020B0609070205080204" pitchFamily="49" charset="-128"/>
                <a:ea typeface="ＭＳ ゴシック" panose="020B0609070205080204" pitchFamily="49" charset="-128"/>
              </a:endParaRPr>
            </a:p>
            <a:p>
              <a:pPr algn="ctr" defTabSz="844083">
                <a:defRPr/>
              </a:pPr>
              <a:r>
                <a:rPr lang="ja-JP" altLang="en-US" sz="738" b="1" dirty="0">
                  <a:solidFill>
                    <a:prstClr val="white"/>
                  </a:solidFill>
                  <a:latin typeface="ＭＳ ゴシック" panose="020B0609070205080204" pitchFamily="49" charset="-128"/>
                  <a:ea typeface="ＭＳ ゴシック" panose="020B0609070205080204" pitchFamily="49" charset="-128"/>
                </a:rPr>
                <a:t>交付</a:t>
              </a:r>
            </a:p>
          </p:txBody>
        </p:sp>
        <p:sp>
          <p:nvSpPr>
            <p:cNvPr id="114" name="上矢印 113"/>
            <p:cNvSpPr/>
            <p:nvPr/>
          </p:nvSpPr>
          <p:spPr>
            <a:xfrm>
              <a:off x="11040130" y="2103713"/>
              <a:ext cx="508786" cy="738936"/>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738" b="1" dirty="0">
                  <a:solidFill>
                    <a:prstClr val="white"/>
                  </a:solidFill>
                  <a:latin typeface="ＭＳ ゴシック" panose="020B0609070205080204" pitchFamily="49" charset="-128"/>
                  <a:ea typeface="ＭＳ ゴシック" panose="020B0609070205080204" pitchFamily="49" charset="-128"/>
                </a:rPr>
                <a:t>①申請</a:t>
              </a:r>
            </a:p>
          </p:txBody>
        </p:sp>
        <p:sp>
          <p:nvSpPr>
            <p:cNvPr id="115" name="上矢印 114"/>
            <p:cNvSpPr/>
            <p:nvPr/>
          </p:nvSpPr>
          <p:spPr>
            <a:xfrm>
              <a:off x="11016188" y="1088982"/>
              <a:ext cx="508786" cy="700670"/>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738" b="1" dirty="0">
                  <a:solidFill>
                    <a:prstClr val="white"/>
                  </a:solidFill>
                  <a:latin typeface="ＭＳ ゴシック" panose="020B0609070205080204" pitchFamily="49" charset="-128"/>
                  <a:ea typeface="ＭＳ ゴシック" panose="020B0609070205080204" pitchFamily="49" charset="-128"/>
                </a:rPr>
                <a:t>②申請</a:t>
              </a:r>
            </a:p>
          </p:txBody>
        </p:sp>
      </p:grpSp>
      <p:sp>
        <p:nvSpPr>
          <p:cNvPr id="4" name="テキスト ボックス 3"/>
          <p:cNvSpPr txBox="1"/>
          <p:nvPr/>
        </p:nvSpPr>
        <p:spPr>
          <a:xfrm>
            <a:off x="7352150" y="4900883"/>
            <a:ext cx="1061509" cy="276999"/>
          </a:xfrm>
          <a:prstGeom prst="rect">
            <a:avLst/>
          </a:prstGeom>
          <a:noFill/>
        </p:spPr>
        <p:txBody>
          <a:bodyPr wrap="none" rtlCol="0">
            <a:spAutoFit/>
          </a:bodyPr>
          <a:lstStyle/>
          <a:p>
            <a:r>
              <a:rPr lang="ja-JP" altLang="en-US" sz="1200" u="heavy" dirty="0">
                <a:uFill>
                  <a:solidFill>
                    <a:schemeClr val="accent6"/>
                  </a:solidFill>
                </a:uFill>
                <a:latin typeface="Meiryo UI" panose="020B0604030504040204" pitchFamily="50" charset="-128"/>
                <a:ea typeface="Meiryo UI" panose="020B0604030504040204" pitchFamily="50" charset="-128"/>
              </a:rPr>
              <a:t>■補助の流れ</a:t>
            </a:r>
          </a:p>
        </p:txBody>
      </p:sp>
      <p:pic>
        <p:nvPicPr>
          <p:cNvPr id="99" name="Picture 2" descr="\\dfckhpwg4file2h.mhlwds.mhlw.go.jp\課室領域3\12304250_老健局　高齢者支援課\施設係（H21.7.1～）\２６年度\JIHA\材料\34（修正後）.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9393" y="3846877"/>
            <a:ext cx="1117890" cy="106350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dfckhpwg4file2h.mhlwds.mhlw.go.jp\課室領域3\12304250_老健局　高齢者支援課\施設係（H21.7.1～）\２６年度\JIHA\材料\30（修正後）.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449" y="3843352"/>
            <a:ext cx="1124811" cy="10601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766" y="1901075"/>
            <a:ext cx="635109" cy="85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687" y="2148025"/>
            <a:ext cx="476333" cy="63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5537" y="2147025"/>
            <a:ext cx="385602" cy="6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2640" y="2893515"/>
            <a:ext cx="1041136" cy="86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9948" y="2893515"/>
            <a:ext cx="1090497" cy="8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3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33338" y="2893515"/>
            <a:ext cx="846353" cy="90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3" descr="\\dfckhpwg4file2h.mhlwds.mhlw.go.jp\課室領域3\12304250_老健局　高齢者支援課\施設係（H21.7.1～）\２６年度\JIHA\材料\2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2211" y="3850725"/>
            <a:ext cx="1125506" cy="1059655"/>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3"/>
          <p:cNvSpPr txBox="1">
            <a:spLocks/>
          </p:cNvSpPr>
          <p:nvPr/>
        </p:nvSpPr>
        <p:spPr>
          <a:xfrm>
            <a:off x="27562" y="937965"/>
            <a:ext cx="9088878" cy="325698"/>
          </a:xfrm>
          <a:prstGeom prst="rect">
            <a:avLst/>
          </a:prstGeom>
          <a:noFill/>
          <a:ln w="127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392" tIns="40196" rIns="80392" bIns="40196" rtlCol="0" anchor="ctr" anchorCtr="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defTabSz="844083">
              <a:defRPr/>
            </a:pPr>
            <a:r>
              <a:rPr lang="ja-JP" altLang="en-US" sz="1292" dirty="0">
                <a:solidFill>
                  <a:prstClr val="black"/>
                </a:solidFill>
                <a:latin typeface="Meiryo UI" panose="020B0604030504040204" pitchFamily="50" charset="-128"/>
                <a:ea typeface="Meiryo UI" panose="020B0604030504040204" pitchFamily="50" charset="-128"/>
              </a:rPr>
              <a:t>　介護施設等において、新型コロナウイルスの感染拡大を防止する観点から、多床室の個室化に要する改修に必要な費用を補助する。</a:t>
            </a:r>
            <a:endParaRPr lang="en-US" altLang="ja-JP" sz="1292" dirty="0">
              <a:solidFill>
                <a:prstClr val="black"/>
              </a:solidFill>
              <a:latin typeface="Meiryo UI" panose="020B0604030504040204" pitchFamily="50" charset="-128"/>
              <a:ea typeface="Meiryo UI" panose="020B0604030504040204" pitchFamily="50" charset="-128"/>
            </a:endParaRPr>
          </a:p>
        </p:txBody>
      </p:sp>
      <p:pic>
        <p:nvPicPr>
          <p:cNvPr id="35" name="Picture 11" descr="\\dfckhpwg4file2h.mhlwds.mhlw.go.jp\課室領域3\12304250_老健局　高齢者支援課\施設係（H21.7.1～）\２６年度\JIHA\材料\1（修正後）.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2317" y="3831083"/>
            <a:ext cx="1117862" cy="107929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a:off x="4249394" y="2893515"/>
            <a:ext cx="990410" cy="901722"/>
            <a:chOff x="1937359" y="3951996"/>
            <a:chExt cx="1247702" cy="1151725"/>
          </a:xfrm>
        </p:grpSpPr>
        <p:pic>
          <p:nvPicPr>
            <p:cNvPr id="38"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7359" y="3951996"/>
              <a:ext cx="1247702" cy="115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正方形/長方形 38"/>
            <p:cNvSpPr/>
            <p:nvPr/>
          </p:nvSpPr>
          <p:spPr>
            <a:xfrm>
              <a:off x="2987823" y="4653136"/>
              <a:ext cx="197237" cy="45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grpSp>
      <p:pic>
        <p:nvPicPr>
          <p:cNvPr id="40"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23655" y="2150094"/>
            <a:ext cx="412623" cy="65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右矢印 2"/>
          <p:cNvSpPr/>
          <p:nvPr/>
        </p:nvSpPr>
        <p:spPr>
          <a:xfrm>
            <a:off x="5309297" y="2669838"/>
            <a:ext cx="115257" cy="44735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662"/>
          </a:p>
        </p:txBody>
      </p:sp>
    </p:spTree>
    <p:extLst>
      <p:ext uri="{BB962C8B-B14F-4D97-AF65-F5344CB8AC3E}">
        <p14:creationId xmlns:p14="http://schemas.microsoft.com/office/powerpoint/2010/main" val="569015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68</TotalTime>
  <Words>223</Words>
  <Application>Microsoft Office PowerPoint</Application>
  <PresentationFormat>画面に合わせる (4:3)</PresentationFormat>
  <Paragraphs>92</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Meiryo UI</vt:lpstr>
      <vt:lpstr>ＭＳ Ｐゴシック</vt:lpstr>
      <vt:lpstr>ＭＳ ゴシック</vt:lpstr>
      <vt:lpstr>メイリオ</vt:lpstr>
      <vt:lpstr>游ゴシック</vt:lpstr>
      <vt:lpstr>Arial</vt:lpstr>
      <vt:lpstr>Calibri</vt:lpstr>
      <vt:lpstr>Times New Roman</vt:lpstr>
      <vt:lpstr>Office ​​テーマ</vt:lpstr>
      <vt:lpstr>新型コロナウイルス感染症緊急経済対策 （令和２年４月７日）に関連する 地域医療介護総合確保基金（介護施設等整備分）のメニューについて</vt:lpstr>
      <vt:lpstr>PowerPoint プレゼンテーション</vt:lpstr>
      <vt:lpstr>（参考資料） 新型コロナウイルス感染症緊急経済対策 （令和２年４月７日）に関連する 地域介護・福祉空間整備等施設整備交付金のメニューについて</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大輔(yamada-daisuke)</dc:creator>
  <cp:lastModifiedBy>村上 優(murakami-suguru)</cp:lastModifiedBy>
  <cp:revision>9</cp:revision>
  <dcterms:created xsi:type="dcterms:W3CDTF">2020-04-08T02:35:03Z</dcterms:created>
  <dcterms:modified xsi:type="dcterms:W3CDTF">2020-04-08T05:21:31Z</dcterms:modified>
</cp:coreProperties>
</file>