
<file path=[Content_Types].xml><?xml version="1.0" encoding="utf-8"?>
<Types xmlns="http://schemas.openxmlformats.org/package/2006/content-types"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</p:sldIdLst>
  <p:sldSz cx="9144000" cy="6858000" type="screen4x3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59" d="100"/>
          <a:sy n="59" d="100"/>
        </p:scale>
        <p:origin x="152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&#65279;<?xml version="1.0" encoding="utf-8" standalone="yes"?>
<Relationships xmlns="http://schemas.openxmlformats.org/package/2006/relationships"><Relationship Id="rId3" Type="http://schemas.openxmlformats.org/officeDocument/2006/relationships/presProps" Target="presProps.xml" /><Relationship Id="rId2" Type="http://schemas.openxmlformats.org/officeDocument/2006/relationships/slide" Target="slides/slide1.xml" /><Relationship Id="rId1" Type="http://schemas.openxmlformats.org/officeDocument/2006/relationships/slideMaster" Target="slideMasters/slideMaster1.xml" /><Relationship Id="rId6" Type="http://schemas.openxmlformats.org/officeDocument/2006/relationships/tableStyles" Target="tableStyles.xml" /><Relationship Id="rId5" Type="http://schemas.openxmlformats.org/officeDocument/2006/relationships/theme" Target="theme/theme1.xml" /><Relationship Id="rId4" Type="http://schemas.openxmlformats.org/officeDocument/2006/relationships/viewProps" Target="viewProps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7A54EFE-42CB-49C2-89EA-C4E3E8C9287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BBC47D05-7A63-4139-A3EB-DB8949DA646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D028C68-B5E6-4BB8-84EE-09DB2F1225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F22740-2170-4409-9776-4A9D3520E3E5}" type="datetimeFigureOut">
              <a:rPr kumimoji="1" lang="ja-JP" altLang="en-US" smtClean="0"/>
              <a:t>2026/5/31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68C5625-6C42-484C-9E39-BBE6751EA7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735E13D-5114-4B1A-BBCC-988D8177B7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840FBB-71E4-45F5-A08D-92AB7DEBC60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53278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38B6405-D6F6-4056-BF34-001254183D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B5554C4C-39ED-419E-8830-7ED72D42EC7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56CC7D2-A5D5-4D33-9BBF-1A7DDFD23F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F22740-2170-4409-9776-4A9D3520E3E5}" type="datetimeFigureOut">
              <a:rPr kumimoji="1" lang="ja-JP" altLang="en-US" smtClean="0"/>
              <a:t>2026/5/31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3B600F9-38CD-48BF-9AE0-9C2ECDE9E6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FB44362-BFC2-40BA-BDF6-984BDD4B48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840FBB-71E4-45F5-A08D-92AB7DEBC60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368789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3EA55C0C-CCD2-406E-A217-03D82777933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545970D1-C350-47B9-B497-43BC5F44B1D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10A4F5E7-F824-4B3E-BB5D-96160AFA8B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F22740-2170-4409-9776-4A9D3520E3E5}" type="datetimeFigureOut">
              <a:rPr kumimoji="1" lang="ja-JP" altLang="en-US" smtClean="0"/>
              <a:t>2026/5/31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F36E0F9-7ABC-4311-A304-97C97713B8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DE4144A-351D-45AE-9154-6398478DF7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840FBB-71E4-45F5-A08D-92AB7DEBC60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811012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681D57A-3311-41C2-8D08-A6C9DA2E55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22DEF96-19EF-4F7D-B102-4B160EBDF6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35F1355-7009-4B60-8EC3-57E7CF3860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F22740-2170-4409-9776-4A9D3520E3E5}" type="datetimeFigureOut">
              <a:rPr kumimoji="1" lang="ja-JP" altLang="en-US" smtClean="0"/>
              <a:t>2026/5/31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5BFDC60-464A-4332-A777-C6ABCD640D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9F9AA71-A6C4-4CF0-B1A5-41B488424A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840FBB-71E4-45F5-A08D-92AB7DEBC60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420403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FF6C68C-F4D6-4E7A-A3D2-4E0210CCA9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C36C0DF4-D63E-4244-8CEA-2E4EB9BC527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B3834AF-8B60-4364-B9F8-85CA6B1EB0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F22740-2170-4409-9776-4A9D3520E3E5}" type="datetimeFigureOut">
              <a:rPr kumimoji="1" lang="ja-JP" altLang="en-US" smtClean="0"/>
              <a:t>2026/5/31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25FF7AF-F650-45DB-BFBB-F46756C50C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38BDCF7-1314-4F6C-A93C-78954B7BC3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840FBB-71E4-45F5-A08D-92AB7DEBC60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704934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0BD0404-B8BF-4BAC-98EF-AB7D147FFA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69EEABF5-2CA3-42F9-A330-6F110A2AB83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D994D33A-40EE-435A-80FA-06486ED0FBE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0CCB34F9-D5F8-464A-A40D-358E2C3AC4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F22740-2170-4409-9776-4A9D3520E3E5}" type="datetimeFigureOut">
              <a:rPr kumimoji="1" lang="ja-JP" altLang="en-US" smtClean="0"/>
              <a:t>2026/5/31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067CC616-F892-4B3F-A5B9-E25416CA34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2E74598A-530F-4DF9-B3B6-C14F952E43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840FBB-71E4-45F5-A08D-92AB7DEBC60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953653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3F766C4-552E-4155-AF7B-6197BFA25E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8764BF41-6AA3-4E2D-A863-C931A139B78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860B95A1-4051-446F-8E40-22CAEF57B5E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98F6088C-AD85-45DD-94DB-FF21EDFBCF1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9AE27AA9-014C-4238-8E90-82B32937E8A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54CB50D1-DAB6-42EE-9820-4D63D8D6A2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F22740-2170-4409-9776-4A9D3520E3E5}" type="datetimeFigureOut">
              <a:rPr kumimoji="1" lang="ja-JP" altLang="en-US" smtClean="0"/>
              <a:t>2026/5/31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447D2BA8-6418-48E1-85EA-B4B328A5C7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71ECCA05-90D8-4EFA-8814-8669FA7231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840FBB-71E4-45F5-A08D-92AB7DEBC60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574066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39F05D5-84D7-4311-B967-752ED42E6F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E3603C4F-7350-4075-8A5B-B084B9C66E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F22740-2170-4409-9776-4A9D3520E3E5}" type="datetimeFigureOut">
              <a:rPr kumimoji="1" lang="ja-JP" altLang="en-US" smtClean="0"/>
              <a:t>2026/5/31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717E5795-4B21-4D52-BC8A-1AF3479751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641139C4-2F03-4641-A63B-3CC74948FB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840FBB-71E4-45F5-A08D-92AB7DEBC60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878302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01C3AEA7-AFC2-4D87-871F-52FB6E65CD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F22740-2170-4409-9776-4A9D3520E3E5}" type="datetimeFigureOut">
              <a:rPr kumimoji="1" lang="ja-JP" altLang="en-US" smtClean="0"/>
              <a:t>2026/5/31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00808109-D030-44C4-9146-D1B672E850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C1AF5FB4-D128-403F-8690-6C1B7ABA19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840FBB-71E4-45F5-A08D-92AB7DEBC60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87757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CD96666-8F21-47AF-A757-FEBEBCC97C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203290D1-AA20-4C34-8F99-9D106E68F6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2B025FB5-02BF-44BB-BC07-668818AC370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25F691E3-4DB6-42A1-A1C2-0EC83A1097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F22740-2170-4409-9776-4A9D3520E3E5}" type="datetimeFigureOut">
              <a:rPr kumimoji="1" lang="ja-JP" altLang="en-US" smtClean="0"/>
              <a:t>2026/5/31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59BFC10B-78A1-44F8-AE21-9B499197E3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5EAA6133-6B9C-4971-8F91-9735A423D7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840FBB-71E4-45F5-A08D-92AB7DEBC60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372235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F533D09-9E85-4F7B-A032-8743E25111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8AE1D0DB-AA2D-4D67-BB4F-2A2E3B0E761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81DB5374-7AEB-49E9-BB8F-C9EE1882D46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1EC90631-95B8-4301-917B-530FC69866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F22740-2170-4409-9776-4A9D3520E3E5}" type="datetimeFigureOut">
              <a:rPr kumimoji="1" lang="ja-JP" altLang="en-US" smtClean="0"/>
              <a:t>2026/5/31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0F12180D-369F-4B31-BBFA-5A92E2DB1F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0109D98A-66A5-4B0A-AEAA-989DCE52C0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840FBB-71E4-45F5-A08D-92AB7DEBC60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349957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93571D96-68B3-4F55-B022-E81F7A0D23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A8249A96-687D-4969-B283-CC99E688F63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E8B001F-CBB8-440A-84A6-D59758C20AA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F22740-2170-4409-9776-4A9D3520E3E5}" type="datetimeFigureOut">
              <a:rPr kumimoji="1" lang="ja-JP" altLang="en-US" smtClean="0"/>
              <a:t>2026/5/31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F5043F3-70B0-4FF8-9BDD-A6389EEFD08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4821B0B-C1BE-4592-A071-C51325283C2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840FBB-71E4-45F5-A08D-92AB7DEBC60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557274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B66C478A-6C9A-4B1D-8485-ACE2F4C1DEE2}"/>
              </a:ext>
            </a:extLst>
          </p:cNvPr>
          <p:cNvSpPr/>
          <p:nvPr/>
        </p:nvSpPr>
        <p:spPr>
          <a:xfrm>
            <a:off x="0" y="0"/>
            <a:ext cx="9144000" cy="570141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b="1" dirty="0">
                <a:solidFill>
                  <a:schemeClr val="bg1"/>
                </a:solidFill>
              </a:rPr>
              <a:t>埼玉県　定期巡回・随時対応サービス</a:t>
            </a:r>
            <a:r>
              <a:rPr lang="ja-JP" altLang="en-US" b="1" dirty="0">
                <a:solidFill>
                  <a:schemeClr val="bg1"/>
                </a:solidFill>
              </a:rPr>
              <a:t>　開設・</a:t>
            </a:r>
            <a:r>
              <a:rPr kumimoji="1" lang="ja-JP" altLang="en-US" b="1" dirty="0">
                <a:solidFill>
                  <a:schemeClr val="bg1"/>
                </a:solidFill>
              </a:rPr>
              <a:t>運営支援アドバイザー制度</a:t>
            </a: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C80986EF-54EE-4062-9EF7-E150FA2410F2}"/>
              </a:ext>
            </a:extLst>
          </p:cNvPr>
          <p:cNvSpPr/>
          <p:nvPr/>
        </p:nvSpPr>
        <p:spPr>
          <a:xfrm>
            <a:off x="87025" y="663662"/>
            <a:ext cx="8964450" cy="619433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DE66FA5A-F5FE-4792-8CD4-B09D31DDCF23}"/>
              </a:ext>
            </a:extLst>
          </p:cNvPr>
          <p:cNvSpPr/>
          <p:nvPr/>
        </p:nvSpPr>
        <p:spPr>
          <a:xfrm>
            <a:off x="4622261" y="1397035"/>
            <a:ext cx="4352818" cy="2606037"/>
          </a:xfrm>
          <a:prstGeom prst="rect">
            <a:avLst/>
          </a:prstGeom>
          <a:noFill/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1400" b="1" dirty="0">
                <a:ln w="0"/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</a:rPr>
              <a:t>（１）</a:t>
            </a:r>
            <a:r>
              <a:rPr kumimoji="1" lang="ja-JP" altLang="en-US" sz="1400" b="1" dirty="0">
                <a:ln w="0"/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</a:rPr>
              <a:t>定期巡回・随時対応サービス事業所向け研修会</a:t>
            </a:r>
            <a:endParaRPr kumimoji="1" lang="en-US" altLang="ja-JP" sz="1400" b="1" dirty="0">
              <a:ln w="0"/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285750" indent="-285750"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ja-JP" altLang="en-US" sz="1400" dirty="0">
                <a:ln w="0"/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保険者が主催する管内の定期巡回・随時対応サービス事業者向け研修会について、アドバイザーを講師として派遣します。</a:t>
            </a:r>
            <a:r>
              <a:rPr lang="ja-JP" altLang="en-US" sz="1200" dirty="0">
                <a:ln w="0"/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en-US" altLang="ja-JP" sz="1100" dirty="0">
                <a:ln w="0"/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※</a:t>
            </a:r>
            <a:r>
              <a:rPr lang="ja-JP" altLang="en-US" sz="1100" dirty="0">
                <a:ln w="0"/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上記１（１）及び（３）に関する内容を想定</a:t>
            </a:r>
            <a:endParaRPr lang="en-US" altLang="ja-JP" sz="1100" dirty="0">
              <a:ln w="0"/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en-US" altLang="ja-JP" sz="1200" dirty="0">
              <a:ln w="0"/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400" b="1" dirty="0">
                <a:ln w="0"/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</a:rPr>
              <a:t>（２）定期巡回・随時対応サービスへの参入を検討する　</a:t>
            </a:r>
            <a:endParaRPr lang="en-US" altLang="ja-JP" sz="1400" b="1" dirty="0">
              <a:ln w="0"/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400" b="1" dirty="0">
                <a:ln w="0"/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</a:rPr>
              <a:t>　　法人</a:t>
            </a:r>
            <a:r>
              <a:rPr kumimoji="1" lang="ja-JP" altLang="en-US" sz="1400" b="1" dirty="0">
                <a:ln w="0"/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</a:rPr>
              <a:t>向け説明会</a:t>
            </a:r>
            <a:endParaRPr kumimoji="1" lang="en-US" altLang="ja-JP" sz="1400" b="1" dirty="0">
              <a:ln w="0"/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285750" indent="-285750"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kumimoji="1" lang="ja-JP" altLang="en-US" sz="1400" dirty="0">
                <a:ln w="0"/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保険者が主催する定期巡回・随時対応サービスへの参入を働きかけるための</a:t>
            </a:r>
            <a:r>
              <a:rPr lang="ja-JP" altLang="en-US" sz="1400" dirty="0">
                <a:ln w="0"/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法人</a:t>
            </a:r>
            <a:r>
              <a:rPr kumimoji="1" lang="ja-JP" altLang="en-US" sz="1400" dirty="0">
                <a:ln w="0"/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向け説明会に、アドバイザーを講師として派遣します。</a:t>
            </a:r>
            <a:r>
              <a:rPr lang="ja-JP" altLang="en-US" sz="1100" dirty="0">
                <a:ln w="0"/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</a:t>
            </a:r>
            <a:r>
              <a:rPr lang="en-US" altLang="ja-JP" sz="1100" dirty="0">
                <a:ln w="0"/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※</a:t>
            </a:r>
            <a:r>
              <a:rPr lang="ja-JP" altLang="en-US" sz="1100" dirty="0">
                <a:ln w="0"/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上記２に関する内容を想定</a:t>
            </a:r>
            <a:endParaRPr kumimoji="1" lang="ja-JP" altLang="en-US" sz="11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5" name="正方形/長方形 24">
            <a:extLst>
              <a:ext uri="{FF2B5EF4-FFF2-40B4-BE49-F238E27FC236}">
                <a16:creationId xmlns:a16="http://schemas.microsoft.com/office/drawing/2014/main" id="{88C2F483-60B2-4820-B40F-3273E86A16FC}"/>
              </a:ext>
            </a:extLst>
          </p:cNvPr>
          <p:cNvSpPr/>
          <p:nvPr/>
        </p:nvSpPr>
        <p:spPr>
          <a:xfrm>
            <a:off x="216432" y="2050181"/>
            <a:ext cx="4352818" cy="4091455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tIns="180000" rtlCol="0" anchor="t" anchorCtr="0"/>
          <a:lstStyle/>
          <a:p>
            <a:pPr>
              <a:spcBef>
                <a:spcPts val="600"/>
              </a:spcBef>
            </a:pPr>
            <a:r>
              <a:rPr lang="ja-JP" altLang="en-US" sz="1400" b="1" u="sng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Meiryo UI" panose="020B0604030504040204" pitchFamily="50" charset="-128"/>
              </a:rPr>
              <a:t>（１）管理者、計画作成責任者向け個別相談</a:t>
            </a:r>
            <a:endParaRPr lang="en-US" altLang="ja-JP" sz="1400" b="1" u="sng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Meiryo UI" panose="020B0604030504040204" pitchFamily="50" charset="-128"/>
            </a:endParaRPr>
          </a:p>
          <a:p>
            <a:pPr marL="285750" indent="-285750"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ja-JP" altLang="en-US" sz="1400" dirty="0">
                <a:solidFill>
                  <a:schemeClr val="tx1"/>
                </a:solidFill>
                <a:ea typeface="Meiryo UI" panose="020B0604030504040204" pitchFamily="50" charset="-128"/>
              </a:rPr>
              <a:t>周知・営業のノウハウを知りたい</a:t>
            </a:r>
            <a:endParaRPr lang="en-US" altLang="ja-JP" sz="1400" dirty="0">
              <a:solidFill>
                <a:schemeClr val="tx1"/>
              </a:solidFill>
              <a:ea typeface="Meiryo UI" panose="020B0604030504040204" pitchFamily="50" charset="-128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ja-JP" altLang="en-US" sz="1400" dirty="0">
                <a:solidFill>
                  <a:schemeClr val="tx1"/>
                </a:solidFill>
                <a:ea typeface="Meiryo UI" panose="020B0604030504040204" pitchFamily="50" charset="-128"/>
              </a:rPr>
              <a:t>介護職員採用のノウハウを知りたい</a:t>
            </a:r>
            <a:endParaRPr lang="en-US" altLang="ja-JP" sz="1400" dirty="0">
              <a:solidFill>
                <a:schemeClr val="tx1"/>
              </a:solidFill>
              <a:ea typeface="Meiryo UI" panose="020B0604030504040204" pitchFamily="50" charset="-128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ja-JP" altLang="en-US" sz="1400" dirty="0">
                <a:solidFill>
                  <a:schemeClr val="tx1"/>
                </a:solidFill>
                <a:ea typeface="Meiryo UI" panose="020B0604030504040204" pitchFamily="50" charset="-128"/>
              </a:rPr>
              <a:t>アセスメントやプラン作成をブラッシュアップしたい</a:t>
            </a:r>
            <a:endParaRPr lang="en-US" altLang="ja-JP" sz="1400" dirty="0">
              <a:solidFill>
                <a:schemeClr val="tx1"/>
              </a:solidFill>
              <a:ea typeface="Meiryo UI" panose="020B0604030504040204" pitchFamily="50" charset="-128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ja-JP" altLang="en-US" sz="1400" dirty="0">
                <a:solidFill>
                  <a:schemeClr val="tx1"/>
                </a:solidFill>
                <a:ea typeface="Meiryo UI" panose="020B0604030504040204" pitchFamily="50" charset="-128"/>
              </a:rPr>
              <a:t>地域の訪問介護事業所と連携したい</a:t>
            </a:r>
            <a:endParaRPr lang="en-US" altLang="ja-JP" sz="1400" dirty="0">
              <a:solidFill>
                <a:schemeClr val="tx1"/>
              </a:solidFill>
              <a:ea typeface="Meiryo UI" panose="020B0604030504040204" pitchFamily="50" charset="-128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ja-JP" altLang="en-US" sz="1400" dirty="0">
                <a:solidFill>
                  <a:schemeClr val="tx1"/>
                </a:solidFill>
                <a:ea typeface="Meiryo UI" panose="020B0604030504040204" pitchFamily="50" charset="-128"/>
              </a:rPr>
              <a:t>連携先の訪問看護事業所を増やしたい</a:t>
            </a:r>
            <a:endParaRPr lang="en-US" altLang="ja-JP" sz="1400" dirty="0">
              <a:solidFill>
                <a:schemeClr val="tx1"/>
              </a:solidFill>
              <a:ea typeface="Meiryo UI" panose="020B0604030504040204" pitchFamily="50" charset="-128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ja-JP" altLang="en-US" sz="1400" dirty="0">
                <a:solidFill>
                  <a:schemeClr val="tx1"/>
                </a:solidFill>
                <a:ea typeface="Meiryo UI" panose="020B0604030504040204" pitchFamily="50" charset="-128"/>
              </a:rPr>
              <a:t>事務作業の負担を軽減したい　など</a:t>
            </a:r>
            <a:endParaRPr lang="en-US" altLang="ja-JP" sz="1400" dirty="0">
              <a:solidFill>
                <a:schemeClr val="tx1"/>
              </a:solidFill>
              <a:ea typeface="Meiryo UI" panose="020B0604030504040204" pitchFamily="50" charset="-128"/>
            </a:endParaRPr>
          </a:p>
          <a:p>
            <a:endParaRPr lang="en-US" altLang="ja-JP" sz="1400" dirty="0">
              <a:solidFill>
                <a:schemeClr val="tx1"/>
              </a:solidFill>
              <a:ea typeface="Meiryo UI" panose="020B0604030504040204" pitchFamily="50" charset="-128"/>
            </a:endParaRPr>
          </a:p>
          <a:p>
            <a:r>
              <a:rPr lang="ja-JP" altLang="en-US" sz="1400" b="1" u="sng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Meiryo UI" panose="020B0604030504040204" pitchFamily="50" charset="-128"/>
              </a:rPr>
              <a:t>（２）経営者向け個別相談</a:t>
            </a:r>
            <a:endParaRPr lang="en-US" altLang="ja-JP" sz="1400" b="1" u="sng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Meiryo UI" panose="020B0604030504040204" pitchFamily="50" charset="-128"/>
            </a:endParaRPr>
          </a:p>
          <a:p>
            <a:pPr marL="285750" indent="-285750"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ja-JP" altLang="en-US" sz="1400" dirty="0">
                <a:solidFill>
                  <a:schemeClr val="tx1"/>
                </a:solidFill>
                <a:ea typeface="Meiryo UI" panose="020B0604030504040204" pitchFamily="50" charset="-128"/>
              </a:rPr>
              <a:t>定期巡回・随時対応サービスも含めた、法人全体の経営面についてアドバイスを受けたい</a:t>
            </a:r>
            <a:r>
              <a:rPr kumimoji="1" lang="ja-JP" altLang="en-US" sz="1600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endParaRPr kumimoji="1" lang="en-US" altLang="ja-JP" sz="1600" u="sng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spcBef>
                <a:spcPts val="600"/>
              </a:spcBef>
            </a:pPr>
            <a:endParaRPr kumimoji="1" lang="en-US" altLang="ja-JP" sz="1600" u="sng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4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</a:rPr>
              <a:t>（３）</a:t>
            </a:r>
            <a:r>
              <a:rPr kumimoji="1" lang="ja-JP" altLang="en-US" sz="14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</a:rPr>
              <a:t>社内研修講師派遣</a:t>
            </a:r>
            <a:endParaRPr kumimoji="1" lang="en-US" altLang="ja-JP" sz="14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285750" indent="-285750"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自立支援に沿ったサービス提供や、利用者の満足度向上に向けた取組について、職員と一緒に考えたい　など</a:t>
            </a:r>
            <a:endParaRPr kumimoji="1" lang="ja-JP" altLang="en-US" sz="1400" u="sng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7" name="正方形/長方形 26">
            <a:extLst>
              <a:ext uri="{FF2B5EF4-FFF2-40B4-BE49-F238E27FC236}">
                <a16:creationId xmlns:a16="http://schemas.microsoft.com/office/drawing/2014/main" id="{CE5CFB75-4A02-44A3-897E-1941E538EEB1}"/>
              </a:ext>
            </a:extLst>
          </p:cNvPr>
          <p:cNvSpPr/>
          <p:nvPr/>
        </p:nvSpPr>
        <p:spPr>
          <a:xfrm>
            <a:off x="4622261" y="4636473"/>
            <a:ext cx="4352819" cy="148639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定期巡回・随時対応サービスの</a:t>
            </a:r>
            <a:r>
              <a:rPr kumimoji="1"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基本を詳しく知りたい</a:t>
            </a:r>
            <a:endParaRPr kumimoji="1" lang="en-US" altLang="ja-JP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併設事業所との兼務が可能かなど人員体制について知りたい</a:t>
            </a:r>
            <a:endParaRPr lang="en-US" altLang="ja-JP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開設に必要な準備を知りたい</a:t>
            </a:r>
            <a:endParaRPr lang="en-US" altLang="ja-JP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安定的な経営（黒字化）までのプロセスを知りたいなど</a:t>
            </a:r>
            <a:endParaRPr kumimoji="1" lang="ja-JP" altLang="en-US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6" name="正方形/長方形 25">
            <a:extLst>
              <a:ext uri="{FF2B5EF4-FFF2-40B4-BE49-F238E27FC236}">
                <a16:creationId xmlns:a16="http://schemas.microsoft.com/office/drawing/2014/main" id="{00F0A5A0-0F60-44AF-863C-E5B1B4F0C74B}"/>
              </a:ext>
            </a:extLst>
          </p:cNvPr>
          <p:cNvSpPr/>
          <p:nvPr/>
        </p:nvSpPr>
        <p:spPr>
          <a:xfrm>
            <a:off x="4613297" y="4095908"/>
            <a:ext cx="4352818" cy="546595"/>
          </a:xfrm>
          <a:prstGeom prst="rect">
            <a:avLst/>
          </a:prstGeom>
          <a:solidFill>
            <a:srgbClr val="00B050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6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２．定期巡回・随時対応サービスへの参入を検討している法人向け　</a:t>
            </a:r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B2FB4CB3-3284-4DAF-9D8D-39A21444EA96}"/>
              </a:ext>
            </a:extLst>
          </p:cNvPr>
          <p:cNvSpPr/>
          <p:nvPr/>
        </p:nvSpPr>
        <p:spPr>
          <a:xfrm>
            <a:off x="216432" y="1434388"/>
            <a:ext cx="4352819" cy="546595"/>
          </a:xfrm>
          <a:prstGeom prst="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6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１．定期巡回・随時対応サービス</a:t>
            </a:r>
            <a:endParaRPr kumimoji="1" lang="en-US" altLang="ja-JP" sz="1600" b="1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kumimoji="1" lang="ja-JP" altLang="en-US" sz="16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事業者向け</a:t>
            </a:r>
          </a:p>
        </p:txBody>
      </p:sp>
      <p:sp>
        <p:nvSpPr>
          <p:cNvPr id="28" name="正方形/長方形 27">
            <a:extLst>
              <a:ext uri="{FF2B5EF4-FFF2-40B4-BE49-F238E27FC236}">
                <a16:creationId xmlns:a16="http://schemas.microsoft.com/office/drawing/2014/main" id="{548EFC71-F932-4951-84DF-096129B5FE89}"/>
              </a:ext>
            </a:extLst>
          </p:cNvPr>
          <p:cNvSpPr/>
          <p:nvPr/>
        </p:nvSpPr>
        <p:spPr>
          <a:xfrm>
            <a:off x="4613297" y="817212"/>
            <a:ext cx="4352818" cy="540285"/>
          </a:xfrm>
          <a:prstGeom prst="rect">
            <a:avLst/>
          </a:prstGeom>
          <a:solidFill>
            <a:srgbClr val="00B050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600" b="1" dirty="0">
                <a:solidFill>
                  <a:schemeClr val="bg1"/>
                </a:solidFill>
              </a:rPr>
              <a:t>３</a:t>
            </a:r>
            <a:r>
              <a:rPr kumimoji="1" lang="ja-JP" altLang="en-US" sz="1600" b="1" dirty="0">
                <a:solidFill>
                  <a:schemeClr val="bg1"/>
                </a:solidFill>
              </a:rPr>
              <a:t>．保険者向け</a:t>
            </a:r>
          </a:p>
        </p:txBody>
      </p:sp>
      <p:pic>
        <p:nvPicPr>
          <p:cNvPr id="8" name="図 7">
            <a:extLst>
              <a:ext uri="{FF2B5EF4-FFF2-40B4-BE49-F238E27FC236}">
                <a16:creationId xmlns:a16="http://schemas.microsoft.com/office/drawing/2014/main" id="{775B551F-73CF-4746-B586-6C0F92A0742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7885" y="686672"/>
            <a:ext cx="1272749" cy="757077"/>
          </a:xfrm>
          <a:prstGeom prst="rect">
            <a:avLst/>
          </a:prstGeom>
        </p:spPr>
      </p:pic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45577F0F-AEA6-7588-BD4B-221E72759EF8}"/>
              </a:ext>
            </a:extLst>
          </p:cNvPr>
          <p:cNvSpPr/>
          <p:nvPr/>
        </p:nvSpPr>
        <p:spPr>
          <a:xfrm>
            <a:off x="216432" y="6257747"/>
            <a:ext cx="2043305" cy="448382"/>
          </a:xfrm>
          <a:prstGeom prst="rect">
            <a:avLst/>
          </a:prstGeom>
          <a:solidFill>
            <a:srgbClr val="00B050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600" b="1" dirty="0">
                <a:solidFill>
                  <a:schemeClr val="bg1"/>
                </a:solidFill>
              </a:rPr>
              <a:t>お申込み方法</a:t>
            </a: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72B475F2-C816-31BC-2FC1-72F20B10DE01}"/>
              </a:ext>
            </a:extLst>
          </p:cNvPr>
          <p:cNvSpPr/>
          <p:nvPr/>
        </p:nvSpPr>
        <p:spPr>
          <a:xfrm>
            <a:off x="2259737" y="6257747"/>
            <a:ext cx="6715342" cy="44838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　事業所が所在の各市町村へメール、又は電話で依頼してください。</a:t>
            </a:r>
            <a:endParaRPr lang="en-US" altLang="ja-JP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43667D6C-C1E2-A746-BC70-A1EE2D22F82E}"/>
              </a:ext>
            </a:extLst>
          </p:cNvPr>
          <p:cNvSpPr txBox="1"/>
          <p:nvPr/>
        </p:nvSpPr>
        <p:spPr>
          <a:xfrm>
            <a:off x="1564878" y="880814"/>
            <a:ext cx="311428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000" b="1" dirty="0"/>
              <a:t>アドバイザーメニュー</a:t>
            </a:r>
          </a:p>
        </p:txBody>
      </p:sp>
    </p:spTree>
    <p:extLst>
      <p:ext uri="{BB962C8B-B14F-4D97-AF65-F5344CB8AC3E}">
        <p14:creationId xmlns:p14="http://schemas.microsoft.com/office/powerpoint/2010/main" val="21097492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725</TotalTime>
  <Words>321</Words>
  <Application>Microsoft Office PowerPoint</Application>
  <PresentationFormat>画面に合わせる (4:3)</PresentationFormat>
  <Paragraphs>31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Meiryo UI</vt:lpstr>
      <vt:lpstr>游ゴシック</vt:lpstr>
      <vt:lpstr>游ゴシック Light</vt:lpstr>
      <vt:lpstr>Arial</vt:lpstr>
      <vt:lpstr>Wingdings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根本美貴子</dc:creator>
  <cp:lastModifiedBy>岸本 純子（地域包括ケア課）</cp:lastModifiedBy>
  <cp:revision>51</cp:revision>
  <cp:lastPrinted>2026-05-31T07:24:32Z</cp:lastPrinted>
  <dcterms:created xsi:type="dcterms:W3CDTF">2020-10-01T07:30:29Z</dcterms:created>
  <dcterms:modified xsi:type="dcterms:W3CDTF">2026-05-31T07:30:09Z</dcterms:modified>
</cp:coreProperties>
</file>