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637" r:id="rId1"/>
  </p:sldMasterIdLst>
  <p:sldIdLst>
    <p:sldId id="256" r:id="rId2"/>
    <p:sldId id="258" r:id="rId3"/>
    <p:sldId id="259" r:id="rId4"/>
    <p:sldId id="260" r:id="rId5"/>
    <p:sldId id="264" r:id="rId6"/>
    <p:sldId id="265" r:id="rId7"/>
    <p:sldId id="263" r:id="rId8"/>
    <p:sldId id="261" r:id="rId9"/>
    <p:sldId id="26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16" autoAdjust="0"/>
    <p:restoredTop sz="94660"/>
  </p:normalViewPr>
  <p:slideViewPr>
    <p:cSldViewPr snapToGrid="0">
      <p:cViewPr varScale="1">
        <p:scale>
          <a:sx n="94" d="100"/>
          <a:sy n="94" d="100"/>
        </p:scale>
        <p:origin x="38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0014262\Desktop\&#20107;&#25925;&#22577;&#21578;\&#12373;&#12356;&#12383;&#12414;&#24066;&#38651;&#23376;&#12487;&#12540;&#12479;\02_&#26412;&#30058;&#29872;&#22659;\03_&#38598;&#35336;&#12539;&#20998;&#26512;&#12487;&#12540;&#12479;.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0014262\Desktop\&#20107;&#25925;&#22577;&#21578;\&#12373;&#12356;&#12383;&#12414;&#24066;&#38651;&#23376;&#12487;&#12540;&#12479;\02_&#26412;&#30058;&#29872;&#22659;\&#20196;&#21644;5&#24180;&#24230;\03_&#38598;&#35336;&#12539;&#20998;&#26512;&#12487;&#12540;&#12479;.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A0014262\Desktop\&#20107;&#25925;&#22577;&#21578;\&#12373;&#12356;&#12383;&#12414;&#24066;&#38651;&#23376;&#12487;&#12540;&#12479;\02_&#26412;&#30058;&#29872;&#22659;\&#20196;&#21644;5&#24180;&#24230;\03_&#38598;&#35336;&#12539;&#20998;&#26512;&#12487;&#12540;&#12479;.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A0014262\Desktop\&#20107;&#25925;&#22577;&#21578;\&#12373;&#12356;&#12383;&#12414;&#24066;&#38651;&#23376;&#12487;&#12540;&#12479;\02_&#26412;&#30058;&#29872;&#22659;\&#20196;&#21644;5&#24180;&#24230;\03_&#38598;&#35336;&#12539;&#20998;&#26512;&#12487;&#12540;&#12479;.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A0014262\Desktop\&#20107;&#25925;&#22577;&#21578;\&#12373;&#12356;&#12383;&#12414;&#24066;&#38651;&#23376;&#12487;&#12540;&#12479;\02_&#26412;&#30058;&#29872;&#22659;\&#20196;&#21644;5&#24180;&#24230;\03_&#38598;&#35336;&#12539;&#20998;&#26512;&#12487;&#12540;&#12479;.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pivotSource>
    <c:name>[03_集計・分析データ.xlsx]集計用データ抽出シート（単純集計及び分析）!ピボットテーブル2</c:name>
    <c:fmtId val="8"/>
  </c:pivotSource>
  <c:chart>
    <c:autoTitleDeleted val="1"/>
    <c:pivotFmts>
      <c:pivotFmt>
        <c:idx val="0"/>
      </c:pivotFmt>
      <c:pivotFmt>
        <c:idx val="1"/>
        <c:spPr>
          <a:pattFill prst="narHorz">
            <a:fgClr>
              <a:schemeClr val="accent1"/>
            </a:fgClr>
            <a:bgClr>
              <a:schemeClr val="accent1">
                <a:lumMod val="20000"/>
                <a:lumOff val="80000"/>
              </a:schemeClr>
            </a:bgClr>
          </a:pattFill>
          <a:ln>
            <a:noFill/>
          </a:ln>
          <a:effectLst>
            <a:innerShdw blurRad="114300">
              <a:schemeClr val="accent1"/>
            </a:innerShdw>
          </a:effectLst>
        </c:spPr>
        <c:marker>
          <c:symbol val="circle"/>
          <c:size val="6"/>
          <c:spPr>
            <a:solidFill>
              <a:schemeClr val="accent1"/>
            </a:solidFill>
            <a:ln>
              <a:no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2"/>
        <c:spPr>
          <a:pattFill prst="narHorz">
            <a:fgClr>
              <a:schemeClr val="accent1"/>
            </a:fgClr>
            <a:bgClr>
              <a:schemeClr val="accent1">
                <a:lumMod val="20000"/>
                <a:lumOff val="80000"/>
              </a:schemeClr>
            </a:bgClr>
          </a:pattFill>
          <a:ln>
            <a:noFill/>
          </a:ln>
          <a:effectLst>
            <a:innerShdw blurRad="114300">
              <a:schemeClr val="accent1"/>
            </a:innerShdw>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extLst>
            <c:ext xmlns:c15="http://schemas.microsoft.com/office/drawing/2012/chart" uri="{CE6537A1-D6FC-4f65-9D91-7224C49458BB}"/>
          </c:extLst>
        </c:dLbl>
      </c:pivotFmt>
      <c:pivotFmt>
        <c:idx val="3"/>
        <c:spPr>
          <a:pattFill prst="narHorz">
            <a:fgClr>
              <a:schemeClr val="accent1"/>
            </a:fgClr>
            <a:bgClr>
              <a:schemeClr val="accent1">
                <a:lumMod val="20000"/>
                <a:lumOff val="80000"/>
              </a:schemeClr>
            </a:bgClr>
          </a:pattFill>
          <a:ln>
            <a:noFill/>
          </a:ln>
          <a:effectLst>
            <a:innerShdw blurRad="114300">
              <a:schemeClr val="accent1"/>
            </a:innerShdw>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5.2946318918825001E-2"/>
          <c:y val="5.9127082308095956E-2"/>
          <c:w val="0.92643267033052545"/>
          <c:h val="0.87098030098330681"/>
        </c:manualLayout>
      </c:layout>
      <c:barChart>
        <c:barDir val="col"/>
        <c:grouping val="clustered"/>
        <c:varyColors val="0"/>
        <c:ser>
          <c:idx val="0"/>
          <c:order val="0"/>
          <c:tx>
            <c:strRef>
              <c:f>'集計用データ抽出シート（単純集計及び分析）'!$B$2</c:f>
              <c:strCache>
                <c:ptCount val="1"/>
                <c:pt idx="0">
                  <c:v>集計</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'集計用データ抽出シート（単純集計及び分析）'!$A$3:$A$15</c:f>
              <c:strCache>
                <c:ptCount val="12"/>
                <c:pt idx="0">
                  <c:v>4月</c:v>
                </c:pt>
                <c:pt idx="1">
                  <c:v>5月</c:v>
                </c:pt>
                <c:pt idx="2">
                  <c:v>6月</c:v>
                </c:pt>
                <c:pt idx="3">
                  <c:v>7月</c:v>
                </c:pt>
                <c:pt idx="4">
                  <c:v>8月</c:v>
                </c:pt>
                <c:pt idx="5">
                  <c:v>9月</c:v>
                </c:pt>
                <c:pt idx="6">
                  <c:v>10月</c:v>
                </c:pt>
                <c:pt idx="7">
                  <c:v>11月</c:v>
                </c:pt>
                <c:pt idx="8">
                  <c:v>12月</c:v>
                </c:pt>
                <c:pt idx="9">
                  <c:v>1月</c:v>
                </c:pt>
                <c:pt idx="10">
                  <c:v>2月</c:v>
                </c:pt>
                <c:pt idx="11">
                  <c:v>3月</c:v>
                </c:pt>
              </c:strCache>
            </c:strRef>
          </c:cat>
          <c:val>
            <c:numRef>
              <c:f>'集計用データ抽出シート（単純集計及び分析）'!$B$3:$B$15</c:f>
              <c:numCache>
                <c:formatCode>#,##0_);[Red]\(#,##0\)</c:formatCode>
                <c:ptCount val="12"/>
                <c:pt idx="0">
                  <c:v>152</c:v>
                </c:pt>
                <c:pt idx="1">
                  <c:v>149</c:v>
                </c:pt>
                <c:pt idx="2">
                  <c:v>147</c:v>
                </c:pt>
                <c:pt idx="3">
                  <c:v>127</c:v>
                </c:pt>
                <c:pt idx="4">
                  <c:v>171</c:v>
                </c:pt>
                <c:pt idx="5">
                  <c:v>141</c:v>
                </c:pt>
                <c:pt idx="6">
                  <c:v>173</c:v>
                </c:pt>
                <c:pt idx="7">
                  <c:v>155</c:v>
                </c:pt>
                <c:pt idx="8">
                  <c:v>142</c:v>
                </c:pt>
                <c:pt idx="9">
                  <c:v>164</c:v>
                </c:pt>
                <c:pt idx="10">
                  <c:v>161</c:v>
                </c:pt>
                <c:pt idx="11">
                  <c:v>191</c:v>
                </c:pt>
              </c:numCache>
            </c:numRef>
          </c:val>
          <c:extLst>
            <c:ext xmlns:c16="http://schemas.microsoft.com/office/drawing/2014/chart" uri="{C3380CC4-5D6E-409C-BE32-E72D297353CC}">
              <c16:uniqueId val="{00000000-58C3-4312-9F8A-D42A6D7A9251}"/>
            </c:ext>
          </c:extLst>
        </c:ser>
        <c:dLbls>
          <c:dLblPos val="outEnd"/>
          <c:showLegendKey val="0"/>
          <c:showVal val="1"/>
          <c:showCatName val="0"/>
          <c:showSerName val="0"/>
          <c:showPercent val="0"/>
          <c:showBubbleSize val="0"/>
        </c:dLbls>
        <c:gapWidth val="164"/>
        <c:overlap val="-22"/>
        <c:axId val="540575968"/>
        <c:axId val="540577280"/>
      </c:barChart>
      <c:catAx>
        <c:axId val="540575968"/>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40577280"/>
        <c:crosses val="autoZero"/>
        <c:auto val="1"/>
        <c:lblAlgn val="ctr"/>
        <c:lblOffset val="100"/>
        <c:noMultiLvlLbl val="0"/>
      </c:catAx>
      <c:valAx>
        <c:axId val="540577280"/>
        <c:scaling>
          <c:orientation val="minMax"/>
        </c:scaling>
        <c:delete val="0"/>
        <c:axPos val="l"/>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405759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extLst>
    <c:ext xmlns:c14="http://schemas.microsoft.com/office/drawing/2007/8/2/chart" uri="{781A3756-C4B2-4CAC-9D66-4F8BD8637D16}">
      <c14:pivotOptions>
        <c14:dropZoneFilter val="1"/>
        <c14:dropZoneCategories val="1"/>
        <c14:dropZoneData val="1"/>
      </c14:pivotOptions>
    </c:ext>
    <c:ext xmlns:c16="http://schemas.microsoft.com/office/drawing/2014/chart" uri="{E28EC0CA-F0BB-4C9C-879D-F8772B89E7AC}">
      <c16:pivotOptions16>
        <c16:showExpandCollapseFieldButtons val="1"/>
      </c16:pivotOptions16>
    </c:ext>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pivotSource>
    <c:name>[03_集計・分析データ.xlsx]Sheet1!ピボットテーブル1</c:name>
    <c:fmtId val="3"/>
  </c:pivotSource>
  <c:chart>
    <c:autoTitleDeleted val="1"/>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s>
    <c:plotArea>
      <c:layout>
        <c:manualLayout>
          <c:layoutTarget val="inner"/>
          <c:xMode val="edge"/>
          <c:yMode val="edge"/>
          <c:x val="6.7492958855080137E-2"/>
          <c:y val="6.6317084298246121E-2"/>
          <c:w val="0.90136200718547921"/>
          <c:h val="0.7862022765204234"/>
        </c:manualLayout>
      </c:layout>
      <c:barChart>
        <c:barDir val="col"/>
        <c:grouping val="clustered"/>
        <c:varyColors val="0"/>
        <c:ser>
          <c:idx val="0"/>
          <c:order val="0"/>
          <c:tx>
            <c:strRef>
              <c:f>Sheet1!$B$21</c:f>
              <c:strCache>
                <c:ptCount val="1"/>
                <c:pt idx="0">
                  <c:v>集計</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Sheet1!$A$22:$A$30</c:f>
              <c:strCache>
                <c:ptCount val="8"/>
                <c:pt idx="0">
                  <c:v>その他
（自立or認定申請中含む）</c:v>
                </c:pt>
                <c:pt idx="1">
                  <c:v>要支援1</c:v>
                </c:pt>
                <c:pt idx="2">
                  <c:v>要支援2</c:v>
                </c:pt>
                <c:pt idx="3">
                  <c:v>要介護1</c:v>
                </c:pt>
                <c:pt idx="4">
                  <c:v>要介護2</c:v>
                </c:pt>
                <c:pt idx="5">
                  <c:v>要介護3</c:v>
                </c:pt>
                <c:pt idx="6">
                  <c:v>要介護4</c:v>
                </c:pt>
                <c:pt idx="7">
                  <c:v>要介護5</c:v>
                </c:pt>
              </c:strCache>
            </c:strRef>
          </c:cat>
          <c:val>
            <c:numRef>
              <c:f>Sheet1!$B$22:$B$30</c:f>
              <c:numCache>
                <c:formatCode>#,##0_);[Red]\(#,##0\)</c:formatCode>
                <c:ptCount val="8"/>
                <c:pt idx="0">
                  <c:v>64</c:v>
                </c:pt>
                <c:pt idx="1">
                  <c:v>60</c:v>
                </c:pt>
                <c:pt idx="2">
                  <c:v>43</c:v>
                </c:pt>
                <c:pt idx="3">
                  <c:v>335</c:v>
                </c:pt>
                <c:pt idx="4">
                  <c:v>312</c:v>
                </c:pt>
                <c:pt idx="5">
                  <c:v>469</c:v>
                </c:pt>
                <c:pt idx="6">
                  <c:v>397</c:v>
                </c:pt>
                <c:pt idx="7">
                  <c:v>193</c:v>
                </c:pt>
              </c:numCache>
            </c:numRef>
          </c:val>
          <c:extLst>
            <c:ext xmlns:c16="http://schemas.microsoft.com/office/drawing/2014/chart" uri="{C3380CC4-5D6E-409C-BE32-E72D297353CC}">
              <c16:uniqueId val="{00000000-1D05-4A35-8884-CABBF3CAF1EE}"/>
            </c:ext>
          </c:extLst>
        </c:ser>
        <c:dLbls>
          <c:showLegendKey val="0"/>
          <c:showVal val="0"/>
          <c:showCatName val="0"/>
          <c:showSerName val="0"/>
          <c:showPercent val="0"/>
          <c:showBubbleSize val="0"/>
        </c:dLbls>
        <c:gapWidth val="163"/>
        <c:overlap val="-5"/>
        <c:axId val="463414584"/>
        <c:axId val="463413600"/>
      </c:barChart>
      <c:catAx>
        <c:axId val="463414584"/>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0" spcFirstLastPara="1" vertOverflow="ellipsis" wrap="square" anchor="ctr" anchorCtr="1"/>
          <a:lstStyle/>
          <a:p>
            <a:pPr>
              <a:defRPr sz="680" b="0" i="0" u="none" strike="noStrike" kern="800" baseline="0">
                <a:solidFill>
                  <a:schemeClr val="tx1">
                    <a:lumMod val="65000"/>
                    <a:lumOff val="35000"/>
                  </a:schemeClr>
                </a:solidFill>
                <a:latin typeface="+mn-lt"/>
                <a:ea typeface="+mn-ea"/>
                <a:cs typeface="+mn-cs"/>
              </a:defRPr>
            </a:pPr>
            <a:endParaRPr lang="ja-JP"/>
          </a:p>
        </c:txPr>
        <c:crossAx val="463413600"/>
        <c:crosses val="autoZero"/>
        <c:auto val="1"/>
        <c:lblAlgn val="ctr"/>
        <c:lblOffset val="100"/>
        <c:noMultiLvlLbl val="0"/>
      </c:catAx>
      <c:valAx>
        <c:axId val="463413600"/>
        <c:scaling>
          <c:orientation val="minMax"/>
        </c:scaling>
        <c:delete val="0"/>
        <c:axPos val="l"/>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634145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extLst>
    <c:ext xmlns:c14="http://schemas.microsoft.com/office/drawing/2007/8/2/chart" uri="{781A3756-C4B2-4CAC-9D66-4F8BD8637D16}">
      <c14:pivotOptions>
        <c14:dropZoneFilter val="1"/>
        <c14:dropZoneCategories val="1"/>
        <c14:dropZoneData val="1"/>
        <c14:dropZonesVisible val="1"/>
      </c14:pivotOptions>
    </c:ext>
    <c:ext xmlns:c16="http://schemas.microsoft.com/office/drawing/2014/chart" uri="{E28EC0CA-F0BB-4C9C-879D-F8772B89E7AC}">
      <c16:pivotOptions16>
        <c16:showExpandCollapseFieldButtons val="1"/>
      </c16:pivotOptions16>
    </c:ext>
  </c:extLst>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pivotSource>
    <c:name>[03_集計・分析データ.xlsx]Sheet1!ピボットテーブル14</c:name>
    <c:fmtId val="3"/>
  </c:pivotSource>
  <c:chart>
    <c:autoTitleDeleted val="1"/>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s>
    <c:plotArea>
      <c:layout/>
      <c:barChart>
        <c:barDir val="col"/>
        <c:grouping val="clustered"/>
        <c:varyColors val="0"/>
        <c:ser>
          <c:idx val="0"/>
          <c:order val="0"/>
          <c:tx>
            <c:strRef>
              <c:f>Sheet1!$B$74</c:f>
              <c:strCache>
                <c:ptCount val="1"/>
                <c:pt idx="0">
                  <c:v>集計</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Sheet1!$A$75:$A$82</c:f>
              <c:strCache>
                <c:ptCount val="7"/>
                <c:pt idx="0">
                  <c:v>居室</c:v>
                </c:pt>
                <c:pt idx="1">
                  <c:v>食堂</c:v>
                </c:pt>
                <c:pt idx="2">
                  <c:v>廊下</c:v>
                </c:pt>
                <c:pt idx="3">
                  <c:v>浴室</c:v>
                </c:pt>
                <c:pt idx="4">
                  <c:v>トイレ</c:v>
                </c:pt>
                <c:pt idx="5">
                  <c:v>施設外</c:v>
                </c:pt>
                <c:pt idx="6">
                  <c:v>その他（不明を含む）</c:v>
                </c:pt>
              </c:strCache>
            </c:strRef>
          </c:cat>
          <c:val>
            <c:numRef>
              <c:f>Sheet1!$B$75:$B$82</c:f>
              <c:numCache>
                <c:formatCode>General</c:formatCode>
                <c:ptCount val="7"/>
                <c:pt idx="0">
                  <c:v>998</c:v>
                </c:pt>
                <c:pt idx="1">
                  <c:v>184</c:v>
                </c:pt>
                <c:pt idx="2">
                  <c:v>98</c:v>
                </c:pt>
                <c:pt idx="3">
                  <c:v>47</c:v>
                </c:pt>
                <c:pt idx="4">
                  <c:v>81</c:v>
                </c:pt>
                <c:pt idx="5">
                  <c:v>79</c:v>
                </c:pt>
                <c:pt idx="6">
                  <c:v>386</c:v>
                </c:pt>
              </c:numCache>
            </c:numRef>
          </c:val>
          <c:extLst>
            <c:ext xmlns:c16="http://schemas.microsoft.com/office/drawing/2014/chart" uri="{C3380CC4-5D6E-409C-BE32-E72D297353CC}">
              <c16:uniqueId val="{00000000-520D-4662-B177-312245908351}"/>
            </c:ext>
          </c:extLst>
        </c:ser>
        <c:dLbls>
          <c:showLegendKey val="0"/>
          <c:showVal val="0"/>
          <c:showCatName val="0"/>
          <c:showSerName val="0"/>
          <c:showPercent val="0"/>
          <c:showBubbleSize val="0"/>
        </c:dLbls>
        <c:gapWidth val="164"/>
        <c:overlap val="-22"/>
        <c:axId val="545754480"/>
        <c:axId val="545756448"/>
      </c:barChart>
      <c:catAx>
        <c:axId val="545754480"/>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0" spcFirstLastPara="1" vertOverflow="ellipsis" wrap="square" anchor="ctr" anchorCtr="1"/>
          <a:lstStyle/>
          <a:p>
            <a:pPr>
              <a:defRPr sz="830" b="0" i="0" u="none" strike="noStrike" kern="1200" baseline="0">
                <a:solidFill>
                  <a:schemeClr val="tx1">
                    <a:lumMod val="65000"/>
                    <a:lumOff val="35000"/>
                  </a:schemeClr>
                </a:solidFill>
                <a:latin typeface="+mn-lt"/>
                <a:ea typeface="+mn-ea"/>
                <a:cs typeface="+mn-cs"/>
              </a:defRPr>
            </a:pPr>
            <a:endParaRPr lang="ja-JP"/>
          </a:p>
        </c:txPr>
        <c:crossAx val="545756448"/>
        <c:crosses val="autoZero"/>
        <c:auto val="1"/>
        <c:lblAlgn val="ctr"/>
        <c:lblOffset val="100"/>
        <c:noMultiLvlLbl val="0"/>
      </c:catAx>
      <c:valAx>
        <c:axId val="54575644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5457544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extLst>
    <c:ext xmlns:c14="http://schemas.microsoft.com/office/drawing/2007/8/2/chart" uri="{781A3756-C4B2-4CAC-9D66-4F8BD8637D16}">
      <c14:pivotOptions>
        <c14:dropZoneFilter val="1"/>
        <c14:dropZoneCategories val="1"/>
        <c14:dropZoneData val="1"/>
      </c14:pivotOptions>
    </c:ext>
    <c:ext xmlns:c16="http://schemas.microsoft.com/office/drawing/2014/chart" uri="{E28EC0CA-F0BB-4C9C-879D-F8772B89E7AC}">
      <c16:pivotOptions16>
        <c16:showExpandCollapseFieldButtons val="1"/>
      </c16:pivotOptions16>
    </c:ext>
  </c:extLst>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pivotSource>
    <c:name>[03_集計・分析データ.xlsx]Sheet1!ピボットテーブル5</c:name>
    <c:fmtId val="3"/>
  </c:pivotSource>
  <c:chart>
    <c:autoTitleDeleted val="1"/>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s>
    <c:plotArea>
      <c:layout>
        <c:manualLayout>
          <c:layoutTarget val="inner"/>
          <c:xMode val="edge"/>
          <c:yMode val="edge"/>
          <c:x val="4.2003666460696844E-2"/>
          <c:y val="4.3253626322726543E-2"/>
          <c:w val="0.95191398194700572"/>
          <c:h val="0.87415635561519489"/>
        </c:manualLayout>
      </c:layout>
      <c:barChart>
        <c:barDir val="col"/>
        <c:grouping val="clustered"/>
        <c:varyColors val="0"/>
        <c:ser>
          <c:idx val="0"/>
          <c:order val="0"/>
          <c:tx>
            <c:strRef>
              <c:f>Sheet1!$B$33</c:f>
              <c:strCache>
                <c:ptCount val="1"/>
                <c:pt idx="0">
                  <c:v>集計</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Pt>
            <c:idx val="8"/>
            <c:invertIfNegative val="0"/>
            <c:bubble3D val="0"/>
            <c:spPr>
              <a:solidFill>
                <a:srgbClr val="FF0000"/>
              </a:solidFill>
              <a:ln>
                <a:noFill/>
              </a:ln>
              <a:effectLst>
                <a:innerShdw blurRad="114300">
                  <a:srgbClr val="FF0000"/>
                </a:innerShdw>
              </a:effectLst>
            </c:spPr>
            <c:extLst>
              <c:ext xmlns:c16="http://schemas.microsoft.com/office/drawing/2014/chart" uri="{C3380CC4-5D6E-409C-BE32-E72D297353CC}">
                <c16:uniqueId val="{00000000-B251-4D4F-8F04-926DABAFD13F}"/>
              </c:ext>
            </c:extLst>
          </c:dPt>
          <c:dPt>
            <c:idx val="9"/>
            <c:invertIfNegative val="0"/>
            <c:bubble3D val="0"/>
            <c:spPr>
              <a:solidFill>
                <a:srgbClr val="FF0000"/>
              </a:solidFill>
              <a:ln>
                <a:solidFill>
                  <a:schemeClr val="accent1"/>
                </a:solidFill>
              </a:ln>
              <a:effectLst>
                <a:innerShdw blurRad="114300">
                  <a:schemeClr val="accent1"/>
                </a:innerShdw>
              </a:effectLst>
            </c:spPr>
            <c:extLst>
              <c:ext xmlns:c16="http://schemas.microsoft.com/office/drawing/2014/chart" uri="{C3380CC4-5D6E-409C-BE32-E72D297353CC}">
                <c16:uniqueId val="{00000001-B251-4D4F-8F04-926DABAFD13F}"/>
              </c:ext>
            </c:extLst>
          </c:dPt>
          <c:dPt>
            <c:idx val="10"/>
            <c:invertIfNegative val="0"/>
            <c:bubble3D val="0"/>
            <c:spPr>
              <a:solidFill>
                <a:srgbClr val="FF0000"/>
              </a:solidFill>
              <a:ln>
                <a:solidFill>
                  <a:srgbClr val="FF0000"/>
                </a:solidFill>
              </a:ln>
              <a:effectLst>
                <a:innerShdw blurRad="114300">
                  <a:schemeClr val="accent1"/>
                </a:innerShdw>
              </a:effectLst>
            </c:spPr>
            <c:extLst>
              <c:ext xmlns:c16="http://schemas.microsoft.com/office/drawing/2014/chart" uri="{C3380CC4-5D6E-409C-BE32-E72D297353CC}">
                <c16:uniqueId val="{00000002-B251-4D4F-8F04-926DABAFD13F}"/>
              </c:ext>
            </c:extLst>
          </c:dPt>
          <c:dLbls>
            <c:spPr>
              <a:noFill/>
              <a:ln>
                <a:noFill/>
              </a:ln>
              <a:effectLst/>
            </c:spPr>
            <c:txPr>
              <a:bodyPr rot="0" spcFirstLastPara="1" vertOverflow="ellipsis" vert="horz" wrap="square" anchor="ctr" anchorCtr="1"/>
              <a:lstStyle/>
              <a:p>
                <a:pPr>
                  <a:defRPr sz="95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Sheet1!$A$34:$A$59</c:f>
              <c:strCache>
                <c:ptCount val="25"/>
                <c:pt idx="0">
                  <c:v>00時台</c:v>
                </c:pt>
                <c:pt idx="1">
                  <c:v>01時台</c:v>
                </c:pt>
                <c:pt idx="2">
                  <c:v>02時台</c:v>
                </c:pt>
                <c:pt idx="3">
                  <c:v>03時台</c:v>
                </c:pt>
                <c:pt idx="4">
                  <c:v>04時台</c:v>
                </c:pt>
                <c:pt idx="5">
                  <c:v>05時台</c:v>
                </c:pt>
                <c:pt idx="6">
                  <c:v>06時台</c:v>
                </c:pt>
                <c:pt idx="7">
                  <c:v>07時台</c:v>
                </c:pt>
                <c:pt idx="8">
                  <c:v>08時台</c:v>
                </c:pt>
                <c:pt idx="9">
                  <c:v>09時台</c:v>
                </c:pt>
                <c:pt idx="10">
                  <c:v>10時台</c:v>
                </c:pt>
                <c:pt idx="11">
                  <c:v>11時台</c:v>
                </c:pt>
                <c:pt idx="12">
                  <c:v>12時台</c:v>
                </c:pt>
                <c:pt idx="13">
                  <c:v>13時台</c:v>
                </c:pt>
                <c:pt idx="14">
                  <c:v>14時台</c:v>
                </c:pt>
                <c:pt idx="15">
                  <c:v>15時台</c:v>
                </c:pt>
                <c:pt idx="16">
                  <c:v>16時台</c:v>
                </c:pt>
                <c:pt idx="17">
                  <c:v>17時台</c:v>
                </c:pt>
                <c:pt idx="18">
                  <c:v>18時台</c:v>
                </c:pt>
                <c:pt idx="19">
                  <c:v>19時台</c:v>
                </c:pt>
                <c:pt idx="20">
                  <c:v>20時台</c:v>
                </c:pt>
                <c:pt idx="21">
                  <c:v>21時台</c:v>
                </c:pt>
                <c:pt idx="22">
                  <c:v>22時台</c:v>
                </c:pt>
                <c:pt idx="23">
                  <c:v>23時台</c:v>
                </c:pt>
                <c:pt idx="24">
                  <c:v>不明</c:v>
                </c:pt>
              </c:strCache>
            </c:strRef>
          </c:cat>
          <c:val>
            <c:numRef>
              <c:f>Sheet1!$B$34:$B$59</c:f>
              <c:numCache>
                <c:formatCode>#,##0_);[Red]\(#,##0\)</c:formatCode>
                <c:ptCount val="25"/>
                <c:pt idx="0">
                  <c:v>26</c:v>
                </c:pt>
                <c:pt idx="1">
                  <c:v>36</c:v>
                </c:pt>
                <c:pt idx="2">
                  <c:v>30</c:v>
                </c:pt>
                <c:pt idx="3">
                  <c:v>38</c:v>
                </c:pt>
                <c:pt idx="4">
                  <c:v>51</c:v>
                </c:pt>
                <c:pt idx="5">
                  <c:v>47</c:v>
                </c:pt>
                <c:pt idx="6">
                  <c:v>80</c:v>
                </c:pt>
                <c:pt idx="7">
                  <c:v>91</c:v>
                </c:pt>
                <c:pt idx="8">
                  <c:v>136</c:v>
                </c:pt>
                <c:pt idx="9">
                  <c:v>113</c:v>
                </c:pt>
                <c:pt idx="10">
                  <c:v>109</c:v>
                </c:pt>
                <c:pt idx="11">
                  <c:v>87</c:v>
                </c:pt>
                <c:pt idx="12">
                  <c:v>98</c:v>
                </c:pt>
                <c:pt idx="13">
                  <c:v>81</c:v>
                </c:pt>
                <c:pt idx="14">
                  <c:v>79</c:v>
                </c:pt>
                <c:pt idx="15">
                  <c:v>86</c:v>
                </c:pt>
                <c:pt idx="16">
                  <c:v>85</c:v>
                </c:pt>
                <c:pt idx="17">
                  <c:v>75</c:v>
                </c:pt>
                <c:pt idx="18">
                  <c:v>84</c:v>
                </c:pt>
                <c:pt idx="19">
                  <c:v>66</c:v>
                </c:pt>
                <c:pt idx="20">
                  <c:v>50</c:v>
                </c:pt>
                <c:pt idx="21">
                  <c:v>44</c:v>
                </c:pt>
                <c:pt idx="22">
                  <c:v>36</c:v>
                </c:pt>
                <c:pt idx="23">
                  <c:v>48</c:v>
                </c:pt>
                <c:pt idx="24">
                  <c:v>197</c:v>
                </c:pt>
              </c:numCache>
            </c:numRef>
          </c:val>
          <c:extLst>
            <c:ext xmlns:c16="http://schemas.microsoft.com/office/drawing/2014/chart" uri="{C3380CC4-5D6E-409C-BE32-E72D297353CC}">
              <c16:uniqueId val="{00000000-1852-4007-A8D3-B262C2E1349C}"/>
            </c:ext>
          </c:extLst>
        </c:ser>
        <c:dLbls>
          <c:showLegendKey val="0"/>
          <c:showVal val="0"/>
          <c:showCatName val="0"/>
          <c:showSerName val="0"/>
          <c:showPercent val="0"/>
          <c:showBubbleSize val="0"/>
        </c:dLbls>
        <c:gapWidth val="164"/>
        <c:overlap val="-22"/>
        <c:axId val="466739648"/>
        <c:axId val="466736368"/>
      </c:barChart>
      <c:catAx>
        <c:axId val="466739648"/>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950" b="0" i="0" u="none" strike="noStrike" kern="1200" baseline="0">
                <a:solidFill>
                  <a:schemeClr val="tx1">
                    <a:lumMod val="65000"/>
                    <a:lumOff val="35000"/>
                  </a:schemeClr>
                </a:solidFill>
                <a:latin typeface="+mn-lt"/>
                <a:ea typeface="+mn-ea"/>
                <a:cs typeface="+mn-cs"/>
              </a:defRPr>
            </a:pPr>
            <a:endParaRPr lang="ja-JP"/>
          </a:p>
        </c:txPr>
        <c:crossAx val="466736368"/>
        <c:crosses val="autoZero"/>
        <c:auto val="1"/>
        <c:lblAlgn val="ctr"/>
        <c:lblOffset val="100"/>
        <c:noMultiLvlLbl val="0"/>
      </c:catAx>
      <c:valAx>
        <c:axId val="466736368"/>
        <c:scaling>
          <c:orientation val="minMax"/>
        </c:scaling>
        <c:delete val="0"/>
        <c:axPos val="l"/>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50" b="0" i="0" u="none" strike="noStrike" kern="1200" baseline="0">
                <a:solidFill>
                  <a:schemeClr val="tx1">
                    <a:lumMod val="65000"/>
                    <a:lumOff val="35000"/>
                  </a:schemeClr>
                </a:solidFill>
                <a:latin typeface="+mn-lt"/>
                <a:ea typeface="+mn-ea"/>
                <a:cs typeface="+mn-cs"/>
              </a:defRPr>
            </a:pPr>
            <a:endParaRPr lang="ja-JP"/>
          </a:p>
        </c:txPr>
        <c:crossAx val="466739648"/>
        <c:crosses val="autoZero"/>
        <c:crossBetween val="between"/>
      </c:valAx>
      <c:spPr>
        <a:noFill/>
        <a:ln>
          <a:noFill/>
        </a:ln>
        <a:effectLst/>
      </c:spPr>
    </c:plotArea>
    <c:plotVisOnly val="1"/>
    <c:dispBlanksAs val="gap"/>
    <c:showDLblsOverMax val="0"/>
  </c:chart>
  <c:spPr>
    <a:noFill/>
    <a:ln>
      <a:noFill/>
    </a:ln>
    <a:effectLst/>
  </c:spPr>
  <c:txPr>
    <a:bodyPr/>
    <a:lstStyle/>
    <a:p>
      <a:pPr>
        <a:defRPr sz="950" baseline="0"/>
      </a:pPr>
      <a:endParaRPr lang="ja-JP"/>
    </a:p>
  </c:txPr>
  <c:externalData r:id="rId3">
    <c:autoUpdate val="0"/>
  </c:externalData>
  <c:extLst>
    <c:ext xmlns:c14="http://schemas.microsoft.com/office/drawing/2007/8/2/chart" uri="{781A3756-C4B2-4CAC-9D66-4F8BD8637D16}">
      <c14:pivotOptions>
        <c14:dropZoneFilter val="1"/>
        <c14:dropZoneCategories val="1"/>
        <c14:dropZoneData val="1"/>
        <c14:dropZonesVisible val="1"/>
      </c14:pivotOptions>
    </c:ext>
    <c:ext xmlns:c16="http://schemas.microsoft.com/office/drawing/2014/chart" uri="{E28EC0CA-F0BB-4C9C-879D-F8772B89E7AC}">
      <c16:pivotOptions16>
        <c16:showExpandCollapseFieldButtons val="1"/>
      </c16:pivotOptions16>
    </c:ext>
  </c:extLst>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pivotSource>
    <c:name>[03_集計・分析データ.xlsx]Sheet1!ピボットテーブル25</c:name>
    <c:fmtId val="3"/>
  </c:pivotSource>
  <c:chart>
    <c:autoTitleDeleted val="1"/>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s>
    <c:plotArea>
      <c:layout>
        <c:manualLayout>
          <c:layoutTarget val="inner"/>
          <c:xMode val="edge"/>
          <c:yMode val="edge"/>
          <c:x val="6.4782868767074356E-2"/>
          <c:y val="2.470760685572573E-2"/>
          <c:w val="0.88305660743761516"/>
          <c:h val="0.81569652934239378"/>
        </c:manualLayout>
      </c:layout>
      <c:barChart>
        <c:barDir val="col"/>
        <c:grouping val="clustered"/>
        <c:varyColors val="0"/>
        <c:ser>
          <c:idx val="0"/>
          <c:order val="0"/>
          <c:tx>
            <c:strRef>
              <c:f>Sheet1!$B$62</c:f>
              <c:strCache>
                <c:ptCount val="1"/>
                <c:pt idx="0">
                  <c:v>集計</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Sheet1!$A$63:$A$70</c:f>
              <c:strCache>
                <c:ptCount val="7"/>
                <c:pt idx="0">
                  <c:v>転倒・転落</c:v>
                </c:pt>
                <c:pt idx="1">
                  <c:v>異食・誤えん</c:v>
                </c:pt>
                <c:pt idx="2">
                  <c:v>誤薬・落薬・与薬もれ</c:v>
                </c:pt>
                <c:pt idx="3">
                  <c:v>医療的ケア</c:v>
                </c:pt>
                <c:pt idx="4">
                  <c:v>感染症</c:v>
                </c:pt>
                <c:pt idx="5">
                  <c:v>職員の法令順守</c:v>
                </c:pt>
                <c:pt idx="6">
                  <c:v>その他(複数要因含む)</c:v>
                </c:pt>
              </c:strCache>
            </c:strRef>
          </c:cat>
          <c:val>
            <c:numRef>
              <c:f>Sheet1!$B$63:$B$70</c:f>
              <c:numCache>
                <c:formatCode>#,##0_);[Red]\(#,##0\)</c:formatCode>
                <c:ptCount val="7"/>
                <c:pt idx="0">
                  <c:v>1082</c:v>
                </c:pt>
                <c:pt idx="1">
                  <c:v>41</c:v>
                </c:pt>
                <c:pt idx="2">
                  <c:v>263</c:v>
                </c:pt>
                <c:pt idx="3">
                  <c:v>31</c:v>
                </c:pt>
                <c:pt idx="4">
                  <c:v>12</c:v>
                </c:pt>
                <c:pt idx="5">
                  <c:v>5</c:v>
                </c:pt>
                <c:pt idx="6">
                  <c:v>439</c:v>
                </c:pt>
              </c:numCache>
            </c:numRef>
          </c:val>
          <c:extLst>
            <c:ext xmlns:c16="http://schemas.microsoft.com/office/drawing/2014/chart" uri="{C3380CC4-5D6E-409C-BE32-E72D297353CC}">
              <c16:uniqueId val="{00000000-FA52-437A-9802-F928FE54B606}"/>
            </c:ext>
          </c:extLst>
        </c:ser>
        <c:dLbls>
          <c:showLegendKey val="0"/>
          <c:showVal val="0"/>
          <c:showCatName val="0"/>
          <c:showSerName val="0"/>
          <c:showPercent val="0"/>
          <c:showBubbleSize val="0"/>
        </c:dLbls>
        <c:gapWidth val="164"/>
        <c:overlap val="-22"/>
        <c:axId val="649847408"/>
        <c:axId val="649847080"/>
      </c:barChart>
      <c:catAx>
        <c:axId val="649847408"/>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0" spcFirstLastPara="1" vertOverflow="ellipsis" wrap="square" anchor="ctr" anchorCtr="1"/>
          <a:lstStyle/>
          <a:p>
            <a:pPr>
              <a:defRPr sz="800" b="0" i="0" u="none" strike="noStrike" kern="0" spc="0" baseline="0">
                <a:solidFill>
                  <a:schemeClr val="tx1">
                    <a:lumMod val="65000"/>
                    <a:lumOff val="35000"/>
                  </a:schemeClr>
                </a:solidFill>
                <a:latin typeface="+mn-lt"/>
                <a:ea typeface="+mn-ea"/>
                <a:cs typeface="+mn-cs"/>
              </a:defRPr>
            </a:pPr>
            <a:endParaRPr lang="ja-JP"/>
          </a:p>
        </c:txPr>
        <c:crossAx val="649847080"/>
        <c:crosses val="autoZero"/>
        <c:auto val="0"/>
        <c:lblAlgn val="ctr"/>
        <c:lblOffset val="100"/>
        <c:noMultiLvlLbl val="0"/>
      </c:catAx>
      <c:valAx>
        <c:axId val="649847080"/>
        <c:scaling>
          <c:orientation val="minMax"/>
        </c:scaling>
        <c:delete val="0"/>
        <c:axPos val="l"/>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6498474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extLst>
    <c:ext xmlns:c14="http://schemas.microsoft.com/office/drawing/2007/8/2/chart" uri="{781A3756-C4B2-4CAC-9D66-4F8BD8637D16}">
      <c14:pivotOptions>
        <c14:dropZoneFilter val="1"/>
        <c14:dropZoneCategories val="1"/>
        <c14:dropZoneData val="1"/>
        <c14:dropZonesVisible val="1"/>
      </c14:pivotOptions>
    </c:ext>
    <c:ext xmlns:c16="http://schemas.microsoft.com/office/drawing/2014/chart" uri="{E28EC0CA-F0BB-4C9C-879D-F8772B89E7AC}">
      <c16:pivotOptions16>
        <c16:showExpandCollapseFieldButtons val="1"/>
      </c16:pivotOptions16>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8769FC2-C44B-4BA9-98C7-3968A257BCB3}" type="datetimeFigureOut">
              <a:rPr kumimoji="1" lang="ja-JP" altLang="en-US" smtClean="0"/>
              <a:t>2025/3/21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2D884A-2238-46C7-A196-04CCEA7B0C08}"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348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8769FC2-C44B-4BA9-98C7-3968A257BCB3}" type="datetimeFigureOut">
              <a:rPr kumimoji="1" lang="ja-JP" altLang="en-US" smtClean="0"/>
              <a:t>2025/3/21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2D884A-2238-46C7-A196-04CCEA7B0C08}" type="slidenum">
              <a:rPr kumimoji="1" lang="ja-JP" altLang="en-US" smtClean="0"/>
              <a:t>‹#›</a:t>
            </a:fld>
            <a:endParaRPr kumimoji="1" lang="ja-JP" altLang="en-US"/>
          </a:p>
        </p:txBody>
      </p:sp>
    </p:spTree>
    <p:extLst>
      <p:ext uri="{BB962C8B-B14F-4D97-AF65-F5344CB8AC3E}">
        <p14:creationId xmlns:p14="http://schemas.microsoft.com/office/powerpoint/2010/main" val="3926668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8769FC2-C44B-4BA9-98C7-3968A257BCB3}" type="datetimeFigureOut">
              <a:rPr kumimoji="1" lang="ja-JP" altLang="en-US" smtClean="0"/>
              <a:t>2025/3/21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2D884A-2238-46C7-A196-04CCEA7B0C08}" type="slidenum">
              <a:rPr kumimoji="1" lang="ja-JP" altLang="en-US" smtClean="0"/>
              <a:t>‹#›</a:t>
            </a:fld>
            <a:endParaRPr kumimoji="1" lang="ja-JP" altLang="en-US"/>
          </a:p>
        </p:txBody>
      </p:sp>
    </p:spTree>
    <p:extLst>
      <p:ext uri="{BB962C8B-B14F-4D97-AF65-F5344CB8AC3E}">
        <p14:creationId xmlns:p14="http://schemas.microsoft.com/office/powerpoint/2010/main" val="3553159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8769FC2-C44B-4BA9-98C7-3968A257BCB3}" type="datetimeFigureOut">
              <a:rPr kumimoji="1" lang="ja-JP" altLang="en-US" smtClean="0"/>
              <a:t>2025/3/21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2D884A-2238-46C7-A196-04CCEA7B0C08}" type="slidenum">
              <a:rPr kumimoji="1" lang="ja-JP" altLang="en-US" smtClean="0"/>
              <a:t>‹#›</a:t>
            </a:fld>
            <a:endParaRPr kumimoji="1" lang="ja-JP" altLang="en-US"/>
          </a:p>
        </p:txBody>
      </p:sp>
    </p:spTree>
    <p:extLst>
      <p:ext uri="{BB962C8B-B14F-4D97-AF65-F5344CB8AC3E}">
        <p14:creationId xmlns:p14="http://schemas.microsoft.com/office/powerpoint/2010/main" val="1336910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8769FC2-C44B-4BA9-98C7-3968A257BCB3}" type="datetimeFigureOut">
              <a:rPr kumimoji="1" lang="ja-JP" altLang="en-US" smtClean="0"/>
              <a:t>2025/3/21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A2D884A-2238-46C7-A196-04CCEA7B0C08}"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5634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8769FC2-C44B-4BA9-98C7-3968A257BCB3}" type="datetimeFigureOut">
              <a:rPr kumimoji="1" lang="ja-JP" altLang="en-US" smtClean="0"/>
              <a:t>2025/3/21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2D884A-2238-46C7-A196-04CCEA7B0C08}" type="slidenum">
              <a:rPr kumimoji="1" lang="ja-JP" altLang="en-US" smtClean="0"/>
              <a:t>‹#›</a:t>
            </a:fld>
            <a:endParaRPr kumimoji="1" lang="ja-JP" altLang="en-US"/>
          </a:p>
        </p:txBody>
      </p:sp>
    </p:spTree>
    <p:extLst>
      <p:ext uri="{BB962C8B-B14F-4D97-AF65-F5344CB8AC3E}">
        <p14:creationId xmlns:p14="http://schemas.microsoft.com/office/powerpoint/2010/main" val="2632112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097280" y="2582334"/>
            <a:ext cx="4937760" cy="3378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217920" y="2582334"/>
            <a:ext cx="4937760" cy="3378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8769FC2-C44B-4BA9-98C7-3968A257BCB3}" type="datetimeFigureOut">
              <a:rPr kumimoji="1" lang="ja-JP" altLang="en-US" smtClean="0"/>
              <a:t>2025/3/21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A2D884A-2238-46C7-A196-04CCEA7B0C08}" type="slidenum">
              <a:rPr kumimoji="1" lang="ja-JP" altLang="en-US" smtClean="0"/>
              <a:t>‹#›</a:t>
            </a:fld>
            <a:endParaRPr kumimoji="1" lang="ja-JP" altLang="en-US"/>
          </a:p>
        </p:txBody>
      </p:sp>
    </p:spTree>
    <p:extLst>
      <p:ext uri="{BB962C8B-B14F-4D97-AF65-F5344CB8AC3E}">
        <p14:creationId xmlns:p14="http://schemas.microsoft.com/office/powerpoint/2010/main" val="714417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8769FC2-C44B-4BA9-98C7-3968A257BCB3}" type="datetimeFigureOut">
              <a:rPr kumimoji="1" lang="ja-JP" altLang="en-US" smtClean="0"/>
              <a:t>2025/3/21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A2D884A-2238-46C7-A196-04CCEA7B0C08}" type="slidenum">
              <a:rPr kumimoji="1" lang="ja-JP" altLang="en-US" smtClean="0"/>
              <a:t>‹#›</a:t>
            </a:fld>
            <a:endParaRPr kumimoji="1" lang="ja-JP" altLang="en-US"/>
          </a:p>
        </p:txBody>
      </p:sp>
    </p:spTree>
    <p:extLst>
      <p:ext uri="{BB962C8B-B14F-4D97-AF65-F5344CB8AC3E}">
        <p14:creationId xmlns:p14="http://schemas.microsoft.com/office/powerpoint/2010/main" val="899951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8769FC2-C44B-4BA9-98C7-3968A257BCB3}" type="datetimeFigureOut">
              <a:rPr kumimoji="1" lang="ja-JP" altLang="en-US" smtClean="0"/>
              <a:t>2025/3/21</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2A2D884A-2238-46C7-A196-04CCEA7B0C08}" type="slidenum">
              <a:rPr kumimoji="1" lang="ja-JP" altLang="en-US" smtClean="0"/>
              <a:t>‹#›</a:t>
            </a:fld>
            <a:endParaRPr kumimoji="1" lang="ja-JP" altLang="en-US"/>
          </a:p>
        </p:txBody>
      </p:sp>
    </p:spTree>
    <p:extLst>
      <p:ext uri="{BB962C8B-B14F-4D97-AF65-F5344CB8AC3E}">
        <p14:creationId xmlns:p14="http://schemas.microsoft.com/office/powerpoint/2010/main" val="4014491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8769FC2-C44B-4BA9-98C7-3968A257BCB3}" type="datetimeFigureOut">
              <a:rPr kumimoji="1" lang="ja-JP" altLang="en-US" smtClean="0"/>
              <a:t>2025/3/21</a:t>
            </a:fld>
            <a:endParaRPr kumimoji="1" lang="ja-JP"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A2D884A-2238-46C7-A196-04CCEA7B0C08}" type="slidenum">
              <a:rPr kumimoji="1" lang="ja-JP" altLang="en-US" smtClean="0"/>
              <a:t>‹#›</a:t>
            </a:fld>
            <a:endParaRPr kumimoji="1" lang="ja-JP" altLang="en-US"/>
          </a:p>
        </p:txBody>
      </p:sp>
    </p:spTree>
    <p:extLst>
      <p:ext uri="{BB962C8B-B14F-4D97-AF65-F5344CB8AC3E}">
        <p14:creationId xmlns:p14="http://schemas.microsoft.com/office/powerpoint/2010/main" val="2466011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8769FC2-C44B-4BA9-98C7-3968A257BCB3}" type="datetimeFigureOut">
              <a:rPr kumimoji="1" lang="ja-JP" altLang="en-US" smtClean="0"/>
              <a:t>2025/3/21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A2D884A-2238-46C7-A196-04CCEA7B0C08}" type="slidenum">
              <a:rPr kumimoji="1" lang="ja-JP" altLang="en-US" smtClean="0"/>
              <a:t>‹#›</a:t>
            </a:fld>
            <a:endParaRPr kumimoji="1" lang="ja-JP" altLang="en-US"/>
          </a:p>
        </p:txBody>
      </p:sp>
    </p:spTree>
    <p:extLst>
      <p:ext uri="{BB962C8B-B14F-4D97-AF65-F5344CB8AC3E}">
        <p14:creationId xmlns:p14="http://schemas.microsoft.com/office/powerpoint/2010/main" val="3718195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8769FC2-C44B-4BA9-98C7-3968A257BCB3}" type="datetimeFigureOut">
              <a:rPr kumimoji="1" lang="ja-JP" altLang="en-US" smtClean="0"/>
              <a:t>2025/3/21</a:t>
            </a:fld>
            <a:endParaRPr kumimoji="1" lang="ja-JP"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A2D884A-2238-46C7-A196-04CCEA7B0C08}" type="slidenum">
              <a:rPr kumimoji="1" lang="ja-JP" altLang="en-US" smtClean="0"/>
              <a:t>‹#›</a:t>
            </a:fld>
            <a:endParaRPr kumimoji="1" lang="ja-JP"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0797172"/>
      </p:ext>
    </p:extLst>
  </p:cSld>
  <p:clrMap bg1="lt1" tx1="dk1" bg2="lt2" tx2="dk2" accent1="accent1" accent2="accent2" accent3="accent3" accent4="accent4" accent5="accent5" accent6="accent6" hlink="hlink" folHlink="folHlink"/>
  <p:sldLayoutIdLst>
    <p:sldLayoutId id="2147484638" r:id="rId1"/>
    <p:sldLayoutId id="2147484639" r:id="rId2"/>
    <p:sldLayoutId id="2147484640" r:id="rId3"/>
    <p:sldLayoutId id="2147484641" r:id="rId4"/>
    <p:sldLayoutId id="2147484642" r:id="rId5"/>
    <p:sldLayoutId id="2147484643" r:id="rId6"/>
    <p:sldLayoutId id="2147484644" r:id="rId7"/>
    <p:sldLayoutId id="2147484645" r:id="rId8"/>
    <p:sldLayoutId id="2147484646" r:id="rId9"/>
    <p:sldLayoutId id="2147484647" r:id="rId10"/>
    <p:sldLayoutId id="2147484648" r:id="rId11"/>
  </p:sldLayoutIdLst>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sz="4000" dirty="0" smtClean="0">
                <a:latin typeface="+mn-lt"/>
              </a:rPr>
              <a:t>令和５年度 </a:t>
            </a:r>
            <a:r>
              <a:rPr lang="en-US" altLang="ja-JP" sz="4000" dirty="0" smtClean="0">
                <a:latin typeface="+mn-lt"/>
              </a:rPr>
              <a:t/>
            </a:r>
            <a:br>
              <a:rPr lang="en-US" altLang="ja-JP" sz="4000" dirty="0" smtClean="0">
                <a:latin typeface="+mn-lt"/>
              </a:rPr>
            </a:br>
            <a:r>
              <a:rPr lang="ja-JP" altLang="en-US" sz="4000" dirty="0" smtClean="0">
                <a:latin typeface="+mn-lt"/>
              </a:rPr>
              <a:t>介護</a:t>
            </a:r>
            <a:r>
              <a:rPr lang="ja-JP" altLang="en-US" sz="4000" dirty="0">
                <a:latin typeface="+mn-lt"/>
              </a:rPr>
              <a:t>保険事業者に</a:t>
            </a:r>
            <a:r>
              <a:rPr lang="ja-JP" altLang="en-US" sz="4000" dirty="0" smtClean="0">
                <a:latin typeface="+mn-lt"/>
              </a:rPr>
              <a:t>おける</a:t>
            </a:r>
            <a:r>
              <a:rPr lang="en-US" altLang="ja-JP" sz="4000" dirty="0" smtClean="0">
                <a:latin typeface="+mn-lt"/>
              </a:rPr>
              <a:t/>
            </a:r>
            <a:br>
              <a:rPr lang="en-US" altLang="ja-JP" sz="4000" dirty="0" smtClean="0">
                <a:latin typeface="+mn-lt"/>
              </a:rPr>
            </a:br>
            <a:r>
              <a:rPr lang="ja-JP" altLang="en-US" sz="4000" dirty="0" smtClean="0">
                <a:latin typeface="+mn-lt"/>
              </a:rPr>
              <a:t>事故</a:t>
            </a:r>
            <a:r>
              <a:rPr lang="ja-JP" altLang="en-US" sz="4000" dirty="0">
                <a:latin typeface="+mn-lt"/>
              </a:rPr>
              <a:t>報告</a:t>
            </a:r>
            <a:r>
              <a:rPr lang="ja-JP" altLang="en-US" sz="4000" dirty="0" smtClean="0">
                <a:latin typeface="+mn-lt"/>
              </a:rPr>
              <a:t>集計・分析について</a:t>
            </a:r>
            <a:endParaRPr kumimoji="1" lang="ja-JP" altLang="en-US" sz="4000" dirty="0">
              <a:latin typeface="+mn-lt"/>
            </a:endParaRPr>
          </a:p>
        </p:txBody>
      </p:sp>
      <p:sp>
        <p:nvSpPr>
          <p:cNvPr id="3" name="サブタイトル 2"/>
          <p:cNvSpPr>
            <a:spLocks noGrp="1"/>
          </p:cNvSpPr>
          <p:nvPr>
            <p:ph type="subTitle" idx="1"/>
          </p:nvPr>
        </p:nvSpPr>
        <p:spPr>
          <a:xfrm>
            <a:off x="1524000" y="4451124"/>
            <a:ext cx="9144000" cy="1655762"/>
          </a:xfrm>
        </p:spPr>
        <p:txBody>
          <a:bodyPr>
            <a:normAutofit/>
          </a:bodyPr>
          <a:lstStyle/>
          <a:p>
            <a:endParaRPr kumimoji="1" lang="en-US" altLang="ja-JP" dirty="0" smtClean="0"/>
          </a:p>
          <a:p>
            <a:r>
              <a:rPr kumimoji="1" lang="ja-JP" altLang="en-US" dirty="0" smtClean="0">
                <a:latin typeface="+mn-ea"/>
              </a:rPr>
              <a:t>さいたま市福祉局</a:t>
            </a:r>
            <a:endParaRPr kumimoji="1" lang="en-US" altLang="ja-JP" dirty="0" smtClean="0">
              <a:latin typeface="+mn-ea"/>
            </a:endParaRPr>
          </a:p>
          <a:p>
            <a:r>
              <a:rPr kumimoji="1" lang="ja-JP" altLang="en-US" dirty="0" smtClean="0">
                <a:latin typeface="+mn-ea"/>
              </a:rPr>
              <a:t>長寿応援部介護保険課</a:t>
            </a:r>
            <a:endParaRPr kumimoji="1" lang="ja-JP" altLang="en-US" dirty="0">
              <a:latin typeface="+mn-ea"/>
            </a:endParaRPr>
          </a:p>
        </p:txBody>
      </p:sp>
    </p:spTree>
    <p:extLst>
      <p:ext uri="{BB962C8B-B14F-4D97-AF65-F5344CB8AC3E}">
        <p14:creationId xmlns:p14="http://schemas.microsoft.com/office/powerpoint/2010/main" val="4620443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0" y="367392"/>
            <a:ext cx="10058400" cy="2098221"/>
          </a:xfrm>
        </p:spPr>
        <p:txBody>
          <a:bodyPr>
            <a:normAutofit/>
          </a:bodyPr>
          <a:lstStyle/>
          <a:p>
            <a:r>
              <a:rPr lang="ja-JP" altLang="ja-JP" dirty="0" smtClean="0"/>
              <a:t>事故報告の集計・分析について</a:t>
            </a:r>
            <a:r>
              <a:rPr lang="ja-JP" altLang="ja-JP" dirty="0"/>
              <a:t/>
            </a:r>
            <a:br>
              <a:rPr lang="ja-JP" altLang="ja-JP" dirty="0"/>
            </a:br>
            <a:endParaRPr kumimoji="1" lang="ja-JP" altLang="en-US" dirty="0"/>
          </a:p>
        </p:txBody>
      </p:sp>
      <p:sp>
        <p:nvSpPr>
          <p:cNvPr id="3" name="コンテンツ プレースホルダー 2"/>
          <p:cNvSpPr>
            <a:spLocks noGrp="1"/>
          </p:cNvSpPr>
          <p:nvPr>
            <p:ph idx="1"/>
          </p:nvPr>
        </p:nvSpPr>
        <p:spPr>
          <a:xfrm>
            <a:off x="1143000" y="1877785"/>
            <a:ext cx="11160760" cy="4433207"/>
          </a:xfrm>
        </p:spPr>
        <p:txBody>
          <a:bodyPr>
            <a:noAutofit/>
          </a:bodyPr>
          <a:lstStyle/>
          <a:p>
            <a:pPr marL="45720" indent="0">
              <a:buNone/>
            </a:pPr>
            <a:r>
              <a:rPr kumimoji="1" lang="ja-JP" altLang="en-US" sz="2400" dirty="0" smtClean="0"/>
              <a:t>■集計期間</a:t>
            </a:r>
            <a:endParaRPr kumimoji="1" lang="en-US" altLang="ja-JP" sz="2400" dirty="0" smtClean="0"/>
          </a:p>
          <a:p>
            <a:pPr marL="45720" indent="0">
              <a:buNone/>
            </a:pPr>
            <a:r>
              <a:rPr lang="ja-JP" altLang="en-US" sz="2400" dirty="0" smtClean="0"/>
              <a:t>　令和５年４月１日～令和６年３月３１日</a:t>
            </a:r>
            <a:endParaRPr lang="en-US" altLang="ja-JP" sz="2400" dirty="0" smtClean="0"/>
          </a:p>
          <a:p>
            <a:pPr marL="45720" indent="0">
              <a:buNone/>
            </a:pPr>
            <a:endParaRPr lang="en-US" altLang="ja-JP" sz="2400" dirty="0"/>
          </a:p>
          <a:p>
            <a:pPr marL="45720" indent="0">
              <a:buNone/>
            </a:pPr>
            <a:r>
              <a:rPr lang="ja-JP" altLang="en-US" sz="2400" dirty="0" smtClean="0"/>
              <a:t>■集計対象</a:t>
            </a:r>
            <a:endParaRPr lang="en-US" altLang="ja-JP" sz="2400" dirty="0" smtClean="0"/>
          </a:p>
          <a:p>
            <a:pPr marL="45720" indent="0">
              <a:buNone/>
            </a:pPr>
            <a:r>
              <a:rPr lang="ja-JP" altLang="en-US" sz="2400" dirty="0" smtClean="0"/>
              <a:t>　さいたま市電子申請・届出サービスにより報告されたもの</a:t>
            </a:r>
            <a:endParaRPr lang="en-US" altLang="ja-JP" sz="2400" dirty="0"/>
          </a:p>
          <a:p>
            <a:pPr marL="45720" indent="0">
              <a:buNone/>
            </a:pPr>
            <a:endParaRPr lang="en-US" altLang="ja-JP" sz="2400" dirty="0" smtClean="0"/>
          </a:p>
          <a:p>
            <a:pPr marL="45720" indent="0">
              <a:buNone/>
            </a:pPr>
            <a:r>
              <a:rPr lang="ja-JP" altLang="en-US" sz="2400" dirty="0" smtClean="0"/>
              <a:t>■事故報告対象</a:t>
            </a:r>
            <a:endParaRPr lang="en-US" altLang="ja-JP" sz="2400" dirty="0" smtClean="0"/>
          </a:p>
          <a:p>
            <a:pPr marL="45720" indent="0">
              <a:buNone/>
            </a:pPr>
            <a:r>
              <a:rPr lang="ja-JP" altLang="en-US" sz="2400" dirty="0" smtClean="0"/>
              <a:t>　「さいたま</a:t>
            </a:r>
            <a:r>
              <a:rPr lang="ja-JP" altLang="en-US" sz="2400" dirty="0"/>
              <a:t>市介護保険事業者等における事故発生時の報告取扱</a:t>
            </a:r>
            <a:r>
              <a:rPr lang="ja-JP" altLang="en-US" sz="2400" dirty="0" smtClean="0"/>
              <a:t>指針」で</a:t>
            </a:r>
            <a:endParaRPr lang="en-US" altLang="ja-JP" sz="2400" dirty="0" smtClean="0"/>
          </a:p>
          <a:p>
            <a:pPr marL="45720" indent="0">
              <a:buNone/>
            </a:pPr>
            <a:r>
              <a:rPr lang="ja-JP" altLang="en-US" sz="2400" dirty="0" smtClean="0"/>
              <a:t>　報告対象としている事業所</a:t>
            </a:r>
            <a:endParaRPr lang="ja-JP" altLang="en-US" sz="2400" dirty="0"/>
          </a:p>
          <a:p>
            <a:pPr marL="45720" indent="0">
              <a:buNone/>
            </a:pPr>
            <a:endParaRPr lang="en-US" altLang="ja-JP" sz="2400" dirty="0" smtClean="0"/>
          </a:p>
        </p:txBody>
      </p:sp>
    </p:spTree>
    <p:extLst>
      <p:ext uri="{BB962C8B-B14F-4D97-AF65-F5344CB8AC3E}">
        <p14:creationId xmlns:p14="http://schemas.microsoft.com/office/powerpoint/2010/main" val="10340862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55451" y="289571"/>
            <a:ext cx="10058400" cy="2098221"/>
          </a:xfrm>
          <a:ln>
            <a:noFill/>
          </a:ln>
        </p:spPr>
        <p:txBody>
          <a:bodyPr>
            <a:normAutofit/>
          </a:bodyPr>
          <a:lstStyle/>
          <a:p>
            <a:r>
              <a:rPr lang="ja-JP" altLang="en-US" dirty="0" smtClean="0"/>
              <a:t>発生月</a:t>
            </a:r>
            <a:r>
              <a:rPr lang="ja-JP" altLang="ja-JP" dirty="0"/>
              <a:t/>
            </a:r>
            <a:br>
              <a:rPr lang="ja-JP" altLang="ja-JP" dirty="0"/>
            </a:br>
            <a:endParaRPr kumimoji="1" lang="ja-JP" altLang="en-US" dirty="0"/>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4215074097"/>
              </p:ext>
            </p:extLst>
          </p:nvPr>
        </p:nvGraphicFramePr>
        <p:xfrm>
          <a:off x="3784060" y="1923271"/>
          <a:ext cx="7928042" cy="3154915"/>
        </p:xfrm>
        <a:graphic>
          <a:graphicData uri="http://schemas.openxmlformats.org/drawingml/2006/chart">
            <c:chart xmlns:c="http://schemas.openxmlformats.org/drawingml/2006/chart" xmlns:r="http://schemas.openxmlformats.org/officeDocument/2006/relationships" r:id="rId2"/>
          </a:graphicData>
        </a:graphic>
      </p:graphicFrame>
      <p:pic>
        <p:nvPicPr>
          <p:cNvPr id="7" name="図 6"/>
          <p:cNvPicPr>
            <a:picLocks noChangeAspect="1"/>
          </p:cNvPicPr>
          <p:nvPr/>
        </p:nvPicPr>
        <p:blipFill>
          <a:blip r:embed="rId3"/>
          <a:stretch>
            <a:fillRect/>
          </a:stretch>
        </p:blipFill>
        <p:spPr>
          <a:xfrm>
            <a:off x="1201201" y="1913544"/>
            <a:ext cx="2417487" cy="3173457"/>
          </a:xfrm>
          <a:prstGeom prst="rect">
            <a:avLst/>
          </a:prstGeom>
        </p:spPr>
      </p:pic>
      <p:sp>
        <p:nvSpPr>
          <p:cNvPr id="8" name="テキスト ボックス 7"/>
          <p:cNvSpPr txBox="1"/>
          <p:nvPr/>
        </p:nvSpPr>
        <p:spPr>
          <a:xfrm>
            <a:off x="990315" y="5181495"/>
            <a:ext cx="10188672" cy="1754326"/>
          </a:xfrm>
          <a:prstGeom prst="rect">
            <a:avLst/>
          </a:prstGeom>
          <a:noFill/>
        </p:spPr>
        <p:txBody>
          <a:bodyPr wrap="square" rtlCol="0">
            <a:spAutoFit/>
          </a:bodyPr>
          <a:lstStyle/>
          <a:p>
            <a:r>
              <a:rPr kumimoji="1" lang="ja-JP" altLang="en-US" dirty="0" smtClean="0"/>
              <a:t>・</a:t>
            </a:r>
            <a:r>
              <a:rPr kumimoji="1" lang="ja-JP" altLang="en-US" dirty="0" smtClean="0">
                <a:solidFill>
                  <a:srgbClr val="FF0000"/>
                </a:solidFill>
              </a:rPr>
              <a:t>令和</a:t>
            </a:r>
            <a:r>
              <a:rPr kumimoji="1" lang="en-US" altLang="ja-JP" dirty="0" smtClean="0">
                <a:solidFill>
                  <a:srgbClr val="FF0000"/>
                </a:solidFill>
              </a:rPr>
              <a:t>5</a:t>
            </a:r>
            <a:r>
              <a:rPr kumimoji="1" lang="ja-JP" altLang="en-US" dirty="0" smtClean="0">
                <a:solidFill>
                  <a:srgbClr val="FF0000"/>
                </a:solidFill>
              </a:rPr>
              <a:t>年度の事故発生件数は合計</a:t>
            </a:r>
            <a:r>
              <a:rPr kumimoji="1" lang="en-US" altLang="ja-JP" dirty="0" smtClean="0">
                <a:solidFill>
                  <a:srgbClr val="FF0000"/>
                </a:solidFill>
              </a:rPr>
              <a:t>1,873</a:t>
            </a:r>
            <a:r>
              <a:rPr kumimoji="1" lang="ja-JP" altLang="en-US" dirty="0" smtClean="0">
                <a:solidFill>
                  <a:srgbClr val="FF0000"/>
                </a:solidFill>
              </a:rPr>
              <a:t>件でした</a:t>
            </a:r>
            <a:r>
              <a:rPr kumimoji="1" lang="ja-JP" altLang="en-US" dirty="0" smtClean="0"/>
              <a:t>。</a:t>
            </a:r>
            <a:endParaRPr kumimoji="1" lang="en-US" altLang="ja-JP" dirty="0" smtClean="0"/>
          </a:p>
          <a:p>
            <a:r>
              <a:rPr kumimoji="1" lang="ja-JP" altLang="en-US" dirty="0" smtClean="0"/>
              <a:t>・令和</a:t>
            </a:r>
            <a:r>
              <a:rPr kumimoji="1" lang="en-US" altLang="ja-JP" dirty="0" smtClean="0"/>
              <a:t>4</a:t>
            </a:r>
            <a:r>
              <a:rPr kumimoji="1" lang="ja-JP" altLang="en-US" dirty="0" smtClean="0"/>
              <a:t>年度の事故発生件数が合計</a:t>
            </a:r>
            <a:r>
              <a:rPr kumimoji="1" lang="en-US" altLang="ja-JP" dirty="0" smtClean="0"/>
              <a:t>1,569</a:t>
            </a:r>
            <a:r>
              <a:rPr kumimoji="1" lang="ja-JP" altLang="en-US" dirty="0" smtClean="0"/>
              <a:t>件であったことから</a:t>
            </a:r>
            <a:r>
              <a:rPr kumimoji="1" lang="ja-JP" altLang="en-US" u="sng" dirty="0" smtClean="0">
                <a:solidFill>
                  <a:srgbClr val="FF0000"/>
                </a:solidFill>
              </a:rPr>
              <a:t>事故発生件数が増加傾向</a:t>
            </a:r>
            <a:r>
              <a:rPr kumimoji="1" lang="ja-JP" altLang="en-US" dirty="0" smtClean="0"/>
              <a:t>にあります。</a:t>
            </a:r>
            <a:endParaRPr kumimoji="1" lang="en-US" altLang="ja-JP" dirty="0" smtClean="0"/>
          </a:p>
          <a:p>
            <a:r>
              <a:rPr kumimoji="1" lang="ja-JP" altLang="en-US" dirty="0" smtClean="0"/>
              <a:t>  </a:t>
            </a:r>
            <a:r>
              <a:rPr kumimoji="1" lang="ja-JP" altLang="en-US" dirty="0" smtClean="0">
                <a:solidFill>
                  <a:srgbClr val="FF0000"/>
                </a:solidFill>
              </a:rPr>
              <a:t>日頃</a:t>
            </a:r>
            <a:r>
              <a:rPr kumimoji="1" lang="ja-JP" altLang="en-US" dirty="0">
                <a:solidFill>
                  <a:srgbClr val="FF0000"/>
                </a:solidFill>
              </a:rPr>
              <a:t>より適切なリスク評価を行ったうえで、介護事故の発生防止・再発防止に努めていただくとともに</a:t>
            </a:r>
            <a:r>
              <a:rPr kumimoji="1" lang="ja-JP" altLang="en-US" dirty="0" smtClean="0">
                <a:solidFill>
                  <a:srgbClr val="FF0000"/>
                </a:solidFill>
              </a:rPr>
              <a:t>、      </a:t>
            </a:r>
            <a:r>
              <a:rPr kumimoji="1" lang="en-US" altLang="ja-JP" dirty="0" smtClean="0">
                <a:solidFill>
                  <a:srgbClr val="FF0000"/>
                </a:solidFill>
              </a:rPr>
              <a:t/>
            </a:r>
            <a:br>
              <a:rPr kumimoji="1" lang="en-US" altLang="ja-JP" dirty="0" smtClean="0">
                <a:solidFill>
                  <a:srgbClr val="FF0000"/>
                </a:solidFill>
              </a:rPr>
            </a:br>
            <a:r>
              <a:rPr kumimoji="1" lang="en-US" altLang="ja-JP" dirty="0" smtClean="0">
                <a:solidFill>
                  <a:srgbClr val="FF0000"/>
                </a:solidFill>
              </a:rPr>
              <a:t>  </a:t>
            </a:r>
            <a:r>
              <a:rPr kumimoji="1" lang="ja-JP" altLang="en-US" dirty="0" smtClean="0">
                <a:solidFill>
                  <a:srgbClr val="FF0000"/>
                </a:solidFill>
              </a:rPr>
              <a:t>万が一</a:t>
            </a:r>
            <a:r>
              <a:rPr kumimoji="1" lang="ja-JP" altLang="en-US" dirty="0">
                <a:solidFill>
                  <a:srgbClr val="FF0000"/>
                </a:solidFill>
              </a:rPr>
              <a:t>事故が発生してしまった場合には速やかに介護保険課事業者係へ報告をお願いします。</a:t>
            </a:r>
          </a:p>
          <a:p>
            <a:endParaRPr kumimoji="1" lang="ja-JP" altLang="en-US" dirty="0">
              <a:solidFill>
                <a:srgbClr val="FF0000"/>
              </a:solidFill>
            </a:endParaRPr>
          </a:p>
          <a:p>
            <a:endParaRPr kumimoji="1" lang="ja-JP" altLang="en-US" dirty="0"/>
          </a:p>
        </p:txBody>
      </p:sp>
    </p:spTree>
    <p:extLst>
      <p:ext uri="{BB962C8B-B14F-4D97-AF65-F5344CB8AC3E}">
        <p14:creationId xmlns:p14="http://schemas.microsoft.com/office/powerpoint/2010/main" val="8373216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55451" y="289571"/>
            <a:ext cx="10058400" cy="2098221"/>
          </a:xfrm>
          <a:ln>
            <a:noFill/>
          </a:ln>
        </p:spPr>
        <p:txBody>
          <a:bodyPr>
            <a:normAutofit/>
          </a:bodyPr>
          <a:lstStyle/>
          <a:p>
            <a:r>
              <a:rPr lang="ja-JP" altLang="en-US" dirty="0" smtClean="0"/>
              <a:t>要介護</a:t>
            </a:r>
            <a:r>
              <a:rPr lang="ja-JP" altLang="en-US" dirty="0"/>
              <a:t>度</a:t>
            </a:r>
            <a:r>
              <a:rPr lang="ja-JP" altLang="ja-JP" dirty="0"/>
              <a:t/>
            </a:r>
            <a:br>
              <a:rPr lang="ja-JP" altLang="ja-JP" dirty="0"/>
            </a:br>
            <a:endParaRPr kumimoji="1" lang="ja-JP" altLang="en-US" dirty="0"/>
          </a:p>
        </p:txBody>
      </p:sp>
      <p:sp>
        <p:nvSpPr>
          <p:cNvPr id="8" name="テキスト ボックス 7"/>
          <p:cNvSpPr txBox="1"/>
          <p:nvPr/>
        </p:nvSpPr>
        <p:spPr>
          <a:xfrm>
            <a:off x="1142835" y="5233308"/>
            <a:ext cx="10112067" cy="923330"/>
          </a:xfrm>
          <a:prstGeom prst="rect">
            <a:avLst/>
          </a:prstGeom>
          <a:noFill/>
        </p:spPr>
        <p:txBody>
          <a:bodyPr wrap="square" rtlCol="0">
            <a:spAutoFit/>
          </a:bodyPr>
          <a:lstStyle/>
          <a:p>
            <a:r>
              <a:rPr kumimoji="1" lang="ja-JP" altLang="en-US" dirty="0" smtClean="0"/>
              <a:t>・要介護</a:t>
            </a:r>
            <a:r>
              <a:rPr kumimoji="1" lang="ja-JP" altLang="en-US" dirty="0"/>
              <a:t>別の事故発生件数について</a:t>
            </a:r>
            <a:r>
              <a:rPr kumimoji="1" lang="ja-JP" altLang="en-US" dirty="0">
                <a:solidFill>
                  <a:srgbClr val="FF0000"/>
                </a:solidFill>
              </a:rPr>
              <a:t>要介護</a:t>
            </a:r>
            <a:r>
              <a:rPr kumimoji="1" lang="en-US" altLang="ja-JP" dirty="0">
                <a:solidFill>
                  <a:srgbClr val="FF0000"/>
                </a:solidFill>
              </a:rPr>
              <a:t>3</a:t>
            </a:r>
            <a:r>
              <a:rPr kumimoji="1" lang="ja-JP" altLang="en-US" dirty="0">
                <a:solidFill>
                  <a:srgbClr val="FF0000"/>
                </a:solidFill>
              </a:rPr>
              <a:t>が</a:t>
            </a:r>
            <a:r>
              <a:rPr kumimoji="1" lang="en-US" altLang="ja-JP" dirty="0">
                <a:solidFill>
                  <a:srgbClr val="FF0000"/>
                </a:solidFill>
              </a:rPr>
              <a:t>469</a:t>
            </a:r>
            <a:r>
              <a:rPr kumimoji="1" lang="ja-JP" altLang="en-US" dirty="0">
                <a:solidFill>
                  <a:srgbClr val="FF0000"/>
                </a:solidFill>
              </a:rPr>
              <a:t>件</a:t>
            </a:r>
            <a:r>
              <a:rPr kumimoji="1" lang="en-US" altLang="ja-JP" dirty="0">
                <a:solidFill>
                  <a:srgbClr val="FF0000"/>
                </a:solidFill>
              </a:rPr>
              <a:t>(</a:t>
            </a:r>
            <a:r>
              <a:rPr kumimoji="1" lang="ja-JP" altLang="en-US" dirty="0">
                <a:solidFill>
                  <a:srgbClr val="FF0000"/>
                </a:solidFill>
              </a:rPr>
              <a:t>全体構成比約</a:t>
            </a:r>
            <a:r>
              <a:rPr kumimoji="1" lang="en-US" altLang="ja-JP" dirty="0">
                <a:solidFill>
                  <a:srgbClr val="FF0000"/>
                </a:solidFill>
              </a:rPr>
              <a:t>25</a:t>
            </a:r>
            <a:r>
              <a:rPr kumimoji="1" lang="ja-JP" altLang="en-US" dirty="0">
                <a:solidFill>
                  <a:srgbClr val="FF0000"/>
                </a:solidFill>
              </a:rPr>
              <a:t>％</a:t>
            </a:r>
            <a:r>
              <a:rPr kumimoji="1" lang="en-US" altLang="ja-JP" dirty="0">
                <a:solidFill>
                  <a:srgbClr val="FF0000"/>
                </a:solidFill>
              </a:rPr>
              <a:t>)</a:t>
            </a:r>
            <a:r>
              <a:rPr kumimoji="1" lang="ja-JP" altLang="en-US" dirty="0">
                <a:solidFill>
                  <a:srgbClr val="FF0000"/>
                </a:solidFill>
              </a:rPr>
              <a:t>と最も</a:t>
            </a:r>
            <a:r>
              <a:rPr kumimoji="1" lang="ja-JP" altLang="en-US" dirty="0" smtClean="0">
                <a:solidFill>
                  <a:srgbClr val="FF0000"/>
                </a:solidFill>
              </a:rPr>
              <a:t>多かった</a:t>
            </a:r>
            <a:r>
              <a:rPr kumimoji="1" lang="ja-JP" altLang="en-US" dirty="0" smtClean="0"/>
              <a:t>です。</a:t>
            </a:r>
            <a:endParaRPr kumimoji="1" lang="en-US" altLang="ja-JP" dirty="0" smtClean="0"/>
          </a:p>
          <a:p>
            <a:r>
              <a:rPr lang="en-US" altLang="ja-JP" dirty="0" smtClean="0"/>
              <a:t>  </a:t>
            </a:r>
            <a:r>
              <a:rPr lang="ja-JP" altLang="ja-JP" dirty="0" smtClean="0"/>
              <a:t>さいたま</a:t>
            </a:r>
            <a:r>
              <a:rPr lang="ja-JP" altLang="ja-JP" dirty="0"/>
              <a:t>市第</a:t>
            </a:r>
            <a:r>
              <a:rPr lang="en-US" altLang="ja-JP" dirty="0"/>
              <a:t>1</a:t>
            </a:r>
            <a:r>
              <a:rPr lang="ja-JP" altLang="ja-JP" dirty="0"/>
              <a:t>号被保険者の</a:t>
            </a:r>
            <a:r>
              <a:rPr lang="ja-JP" altLang="ja-JP" dirty="0" smtClean="0"/>
              <a:t>認定構成比に</a:t>
            </a:r>
            <a:r>
              <a:rPr lang="ja-JP" altLang="ja-JP" dirty="0"/>
              <a:t>おいて、要介護</a:t>
            </a:r>
            <a:r>
              <a:rPr lang="en-US" altLang="ja-JP" dirty="0"/>
              <a:t>3</a:t>
            </a:r>
            <a:r>
              <a:rPr lang="ja-JP" altLang="ja-JP" dirty="0"/>
              <a:t>の構成比が</a:t>
            </a:r>
            <a:r>
              <a:rPr lang="en-US" altLang="ja-JP" dirty="0"/>
              <a:t>14.1</a:t>
            </a:r>
            <a:r>
              <a:rPr lang="ja-JP" altLang="ja-JP" dirty="0"/>
              <a:t>％であることと</a:t>
            </a:r>
            <a:r>
              <a:rPr lang="ja-JP" altLang="ja-JP" dirty="0" smtClean="0"/>
              <a:t>比較しても</a:t>
            </a:r>
            <a:r>
              <a:rPr lang="en-US" altLang="ja-JP" dirty="0" smtClean="0"/>
              <a:t>    </a:t>
            </a:r>
            <a:br>
              <a:rPr lang="en-US" altLang="ja-JP" dirty="0" smtClean="0"/>
            </a:br>
            <a:r>
              <a:rPr lang="en-US" altLang="ja-JP" dirty="0" smtClean="0"/>
              <a:t>  </a:t>
            </a:r>
            <a:r>
              <a:rPr lang="ja-JP" altLang="ja-JP" dirty="0" smtClean="0"/>
              <a:t>多い</a:t>
            </a:r>
            <a:r>
              <a:rPr lang="ja-JP" altLang="ja-JP" dirty="0"/>
              <a:t>傾向に</a:t>
            </a:r>
            <a:r>
              <a:rPr lang="ja-JP" altLang="ja-JP" dirty="0" smtClean="0"/>
              <a:t>あ</a:t>
            </a:r>
            <a:r>
              <a:rPr lang="ja-JP" altLang="en-US" dirty="0" smtClean="0"/>
              <a:t>ります（</a:t>
            </a:r>
            <a:r>
              <a:rPr lang="ja-JP" altLang="ja-JP" dirty="0" smtClean="0"/>
              <a:t>令和</a:t>
            </a:r>
            <a:r>
              <a:rPr lang="en-US" altLang="ja-JP" dirty="0"/>
              <a:t>5</a:t>
            </a:r>
            <a:r>
              <a:rPr lang="ja-JP" altLang="ja-JP" dirty="0"/>
              <a:t>年度介護保険事業状況報告より</a:t>
            </a:r>
            <a:r>
              <a:rPr lang="ja-JP" altLang="ja-JP" dirty="0" smtClean="0"/>
              <a:t>）</a:t>
            </a:r>
            <a:r>
              <a:rPr lang="ja-JP" altLang="en-US" dirty="0" smtClean="0"/>
              <a:t>。</a:t>
            </a:r>
            <a:endParaRPr kumimoji="1" lang="ja-JP" altLang="en-US" dirty="0"/>
          </a:p>
        </p:txBody>
      </p:sp>
      <p:graphicFrame>
        <p:nvGraphicFramePr>
          <p:cNvPr id="11" name="グラフ 10"/>
          <p:cNvGraphicFramePr>
            <a:graphicFrameLocks/>
          </p:cNvGraphicFramePr>
          <p:nvPr>
            <p:extLst>
              <p:ext uri="{D42A27DB-BD31-4B8C-83A1-F6EECF244321}">
                <p14:modId xmlns:p14="http://schemas.microsoft.com/office/powerpoint/2010/main" val="2473084344"/>
              </p:ext>
            </p:extLst>
          </p:nvPr>
        </p:nvGraphicFramePr>
        <p:xfrm>
          <a:off x="3510122" y="1808097"/>
          <a:ext cx="8423377" cy="3570050"/>
        </p:xfrm>
        <a:graphic>
          <a:graphicData uri="http://schemas.openxmlformats.org/drawingml/2006/chart">
            <c:chart xmlns:c="http://schemas.openxmlformats.org/drawingml/2006/chart" xmlns:r="http://schemas.openxmlformats.org/officeDocument/2006/relationships" r:id="rId2"/>
          </a:graphicData>
        </a:graphic>
      </p:graphicFrame>
      <p:pic>
        <p:nvPicPr>
          <p:cNvPr id="14" name="コンテンツ プレースホルダー 13"/>
          <p:cNvPicPr>
            <a:picLocks noGrp="1" noChangeAspect="1"/>
          </p:cNvPicPr>
          <p:nvPr>
            <p:ph idx="1"/>
          </p:nvPr>
        </p:nvPicPr>
        <p:blipFill>
          <a:blip r:embed="rId3"/>
          <a:stretch>
            <a:fillRect/>
          </a:stretch>
        </p:blipFill>
        <p:spPr>
          <a:xfrm>
            <a:off x="1214394" y="1991848"/>
            <a:ext cx="2181949" cy="3202548"/>
          </a:xfrm>
          <a:prstGeom prst="rect">
            <a:avLst/>
          </a:prstGeom>
        </p:spPr>
      </p:pic>
    </p:spTree>
    <p:extLst>
      <p:ext uri="{BB962C8B-B14F-4D97-AF65-F5344CB8AC3E}">
        <p14:creationId xmlns:p14="http://schemas.microsoft.com/office/powerpoint/2010/main" val="17454935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55451" y="289571"/>
            <a:ext cx="10058400" cy="2098221"/>
          </a:xfrm>
          <a:ln>
            <a:noFill/>
          </a:ln>
        </p:spPr>
        <p:txBody>
          <a:bodyPr>
            <a:normAutofit/>
          </a:bodyPr>
          <a:lstStyle/>
          <a:p>
            <a:r>
              <a:rPr lang="ja-JP" altLang="en-US" dirty="0" smtClean="0"/>
              <a:t>事故発生</a:t>
            </a:r>
            <a:r>
              <a:rPr lang="ja-JP" altLang="en-US" dirty="0"/>
              <a:t>場所</a:t>
            </a:r>
            <a:r>
              <a:rPr lang="ja-JP" altLang="ja-JP" dirty="0"/>
              <a:t/>
            </a:r>
            <a:br>
              <a:rPr lang="ja-JP" altLang="ja-JP" dirty="0"/>
            </a:br>
            <a:endParaRPr kumimoji="1" lang="ja-JP" altLang="en-US" dirty="0"/>
          </a:p>
        </p:txBody>
      </p:sp>
      <p:pic>
        <p:nvPicPr>
          <p:cNvPr id="9" name="コンテンツ プレースホルダー 8"/>
          <p:cNvPicPr>
            <a:picLocks noGrp="1" noChangeAspect="1"/>
          </p:cNvPicPr>
          <p:nvPr>
            <p:ph idx="1"/>
          </p:nvPr>
        </p:nvPicPr>
        <p:blipFill>
          <a:blip r:embed="rId2"/>
          <a:stretch>
            <a:fillRect/>
          </a:stretch>
        </p:blipFill>
        <p:spPr>
          <a:xfrm>
            <a:off x="1209994" y="1995894"/>
            <a:ext cx="2137364" cy="3330394"/>
          </a:xfrm>
          <a:prstGeom prst="rect">
            <a:avLst/>
          </a:prstGeom>
        </p:spPr>
      </p:pic>
      <p:graphicFrame>
        <p:nvGraphicFramePr>
          <p:cNvPr id="13" name="グラフ 12"/>
          <p:cNvGraphicFramePr>
            <a:graphicFrameLocks/>
          </p:cNvGraphicFramePr>
          <p:nvPr>
            <p:extLst>
              <p:ext uri="{D42A27DB-BD31-4B8C-83A1-F6EECF244321}">
                <p14:modId xmlns:p14="http://schemas.microsoft.com/office/powerpoint/2010/main" val="1875243414"/>
              </p:ext>
            </p:extLst>
          </p:nvPr>
        </p:nvGraphicFramePr>
        <p:xfrm>
          <a:off x="3608614" y="1886584"/>
          <a:ext cx="8227786" cy="3549015"/>
        </p:xfrm>
        <a:graphic>
          <a:graphicData uri="http://schemas.openxmlformats.org/drawingml/2006/chart">
            <c:chart xmlns:c="http://schemas.openxmlformats.org/drawingml/2006/chart" xmlns:r="http://schemas.openxmlformats.org/officeDocument/2006/relationships" r:id="rId3"/>
          </a:graphicData>
        </a:graphic>
      </p:graphicFrame>
      <p:sp>
        <p:nvSpPr>
          <p:cNvPr id="15" name="テキスト ボックス 14"/>
          <p:cNvSpPr txBox="1"/>
          <p:nvPr/>
        </p:nvSpPr>
        <p:spPr>
          <a:xfrm>
            <a:off x="1055451" y="5590358"/>
            <a:ext cx="10112067" cy="369332"/>
          </a:xfrm>
          <a:prstGeom prst="rect">
            <a:avLst/>
          </a:prstGeom>
          <a:noFill/>
        </p:spPr>
        <p:txBody>
          <a:bodyPr wrap="square" rtlCol="0">
            <a:spAutoFit/>
          </a:bodyPr>
          <a:lstStyle/>
          <a:p>
            <a:r>
              <a:rPr kumimoji="1" lang="ja-JP" altLang="en-US" dirty="0"/>
              <a:t>・事故</a:t>
            </a:r>
            <a:r>
              <a:rPr kumimoji="1" lang="ja-JP" altLang="en-US" dirty="0" smtClean="0"/>
              <a:t>発生場所別の</a:t>
            </a:r>
            <a:r>
              <a:rPr kumimoji="1" lang="ja-JP" altLang="en-US" dirty="0"/>
              <a:t>事故発生件数について</a:t>
            </a:r>
            <a:r>
              <a:rPr kumimoji="1" lang="ja-JP" altLang="en-US" dirty="0" smtClean="0"/>
              <a:t>、居室が半数以上を占めております。</a:t>
            </a:r>
            <a:endParaRPr kumimoji="1" lang="en-US" altLang="ja-JP" dirty="0" smtClean="0"/>
          </a:p>
        </p:txBody>
      </p:sp>
    </p:spTree>
    <p:extLst>
      <p:ext uri="{BB962C8B-B14F-4D97-AF65-F5344CB8AC3E}">
        <p14:creationId xmlns:p14="http://schemas.microsoft.com/office/powerpoint/2010/main" val="42185145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55451" y="289571"/>
            <a:ext cx="10058400" cy="2098221"/>
          </a:xfrm>
          <a:ln>
            <a:noFill/>
          </a:ln>
        </p:spPr>
        <p:txBody>
          <a:bodyPr>
            <a:normAutofit/>
          </a:bodyPr>
          <a:lstStyle/>
          <a:p>
            <a:r>
              <a:rPr lang="ja-JP" altLang="en-US" dirty="0" smtClean="0"/>
              <a:t>要介護</a:t>
            </a:r>
            <a:r>
              <a:rPr lang="ja-JP" altLang="en-US" dirty="0"/>
              <a:t>度</a:t>
            </a:r>
            <a:r>
              <a:rPr lang="en-US" altLang="ja-JP" dirty="0" smtClean="0"/>
              <a:t>×</a:t>
            </a:r>
            <a:r>
              <a:rPr lang="ja-JP" altLang="en-US" dirty="0" smtClean="0"/>
              <a:t>事故発生場所</a:t>
            </a:r>
            <a:r>
              <a:rPr lang="ja-JP" altLang="ja-JP" dirty="0" smtClean="0"/>
              <a:t/>
            </a:r>
            <a:br>
              <a:rPr lang="ja-JP" altLang="ja-JP" dirty="0" smtClean="0"/>
            </a:br>
            <a:endParaRPr kumimoji="1" lang="ja-JP" altLang="en-US" dirty="0"/>
          </a:p>
        </p:txBody>
      </p:sp>
      <p:sp>
        <p:nvSpPr>
          <p:cNvPr id="7" name="テキスト ボックス 6"/>
          <p:cNvSpPr txBox="1"/>
          <p:nvPr/>
        </p:nvSpPr>
        <p:spPr>
          <a:xfrm>
            <a:off x="1156921" y="5332793"/>
            <a:ext cx="10929026" cy="923330"/>
          </a:xfrm>
          <a:prstGeom prst="rect">
            <a:avLst/>
          </a:prstGeom>
          <a:noFill/>
        </p:spPr>
        <p:txBody>
          <a:bodyPr wrap="square" rtlCol="0">
            <a:spAutoFit/>
          </a:bodyPr>
          <a:lstStyle/>
          <a:p>
            <a:r>
              <a:rPr kumimoji="1" lang="ja-JP" altLang="en-US" dirty="0" smtClean="0"/>
              <a:t>・要介護３の利用者について、施設内の様々な場所で多くの事故が発生していることがわかります。</a:t>
            </a:r>
            <a:endParaRPr kumimoji="1" lang="en-US" altLang="ja-JP" dirty="0" smtClean="0"/>
          </a:p>
          <a:p>
            <a:r>
              <a:rPr kumimoji="1" lang="ja-JP" altLang="en-US" dirty="0" smtClean="0"/>
              <a:t>・要介護４及び５の利用者について、浴室での事故が多い傾向にあります。</a:t>
            </a:r>
            <a:endParaRPr kumimoji="1" lang="en-US" altLang="ja-JP" dirty="0" smtClean="0"/>
          </a:p>
          <a:p>
            <a:r>
              <a:rPr kumimoji="1" lang="ja-JP" altLang="en-US" dirty="0" smtClean="0"/>
              <a:t>  令和４年度も同様の傾向がでており、</a:t>
            </a:r>
            <a:r>
              <a:rPr kumimoji="1" lang="ja-JP" altLang="en-US" dirty="0"/>
              <a:t>介助の際は特に注意が必要です。</a:t>
            </a:r>
            <a:endParaRPr kumimoji="1" lang="en-US" altLang="ja-JP" dirty="0" smtClean="0"/>
          </a:p>
        </p:txBody>
      </p:sp>
      <p:pic>
        <p:nvPicPr>
          <p:cNvPr id="11" name="コンテンツ プレースホルダー 10"/>
          <p:cNvPicPr>
            <a:picLocks noGrp="1" noChangeAspect="1"/>
          </p:cNvPicPr>
          <p:nvPr>
            <p:ph idx="1"/>
          </p:nvPr>
        </p:nvPicPr>
        <p:blipFill>
          <a:blip r:embed="rId2"/>
          <a:stretch>
            <a:fillRect/>
          </a:stretch>
        </p:blipFill>
        <p:spPr>
          <a:xfrm>
            <a:off x="1230711" y="2046604"/>
            <a:ext cx="10001966" cy="3186703"/>
          </a:xfrm>
          <a:prstGeom prst="rect">
            <a:avLst/>
          </a:prstGeom>
        </p:spPr>
      </p:pic>
    </p:spTree>
    <p:extLst>
      <p:ext uri="{BB962C8B-B14F-4D97-AF65-F5344CB8AC3E}">
        <p14:creationId xmlns:p14="http://schemas.microsoft.com/office/powerpoint/2010/main" val="1154060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55451" y="289571"/>
            <a:ext cx="10058400" cy="2098221"/>
          </a:xfrm>
          <a:ln>
            <a:noFill/>
          </a:ln>
        </p:spPr>
        <p:txBody>
          <a:bodyPr>
            <a:normAutofit/>
          </a:bodyPr>
          <a:lstStyle/>
          <a:p>
            <a:r>
              <a:rPr lang="ja-JP" altLang="en-US" dirty="0" smtClean="0"/>
              <a:t>事故発生時間帯</a:t>
            </a:r>
            <a:r>
              <a:rPr lang="ja-JP" altLang="ja-JP" dirty="0"/>
              <a:t/>
            </a:r>
            <a:br>
              <a:rPr lang="ja-JP" altLang="ja-JP" dirty="0"/>
            </a:br>
            <a:endParaRPr kumimoji="1" lang="ja-JP" altLang="en-US" dirty="0"/>
          </a:p>
        </p:txBody>
      </p:sp>
      <p:sp>
        <p:nvSpPr>
          <p:cNvPr id="8" name="テキスト ボックス 7"/>
          <p:cNvSpPr txBox="1"/>
          <p:nvPr/>
        </p:nvSpPr>
        <p:spPr>
          <a:xfrm>
            <a:off x="1133107" y="5369667"/>
            <a:ext cx="10112067" cy="646331"/>
          </a:xfrm>
          <a:prstGeom prst="rect">
            <a:avLst/>
          </a:prstGeom>
          <a:noFill/>
        </p:spPr>
        <p:txBody>
          <a:bodyPr wrap="square" rtlCol="0">
            <a:spAutoFit/>
          </a:bodyPr>
          <a:lstStyle/>
          <a:p>
            <a:r>
              <a:rPr kumimoji="1" lang="ja-JP" altLang="en-US" dirty="0"/>
              <a:t>・事故発生時間帯別の事故発生件数について、</a:t>
            </a:r>
            <a:r>
              <a:rPr kumimoji="1" lang="en-US" altLang="ja-JP" dirty="0">
                <a:solidFill>
                  <a:srgbClr val="FF0000"/>
                </a:solidFill>
              </a:rPr>
              <a:t>8</a:t>
            </a:r>
            <a:r>
              <a:rPr kumimoji="1" lang="ja-JP" altLang="en-US" dirty="0" smtClean="0">
                <a:solidFill>
                  <a:srgbClr val="FF0000"/>
                </a:solidFill>
              </a:rPr>
              <a:t>時台～</a:t>
            </a:r>
            <a:r>
              <a:rPr kumimoji="1" lang="en-US" altLang="ja-JP" dirty="0" smtClean="0">
                <a:solidFill>
                  <a:srgbClr val="FF0000"/>
                </a:solidFill>
              </a:rPr>
              <a:t>10</a:t>
            </a:r>
            <a:r>
              <a:rPr kumimoji="1" lang="ja-JP" altLang="en-US" dirty="0" smtClean="0">
                <a:solidFill>
                  <a:srgbClr val="FF0000"/>
                </a:solidFill>
              </a:rPr>
              <a:t>時台の</a:t>
            </a:r>
            <a:r>
              <a:rPr kumimoji="1" lang="ja-JP" altLang="en-US" dirty="0">
                <a:solidFill>
                  <a:srgbClr val="FF0000"/>
                </a:solidFill>
              </a:rPr>
              <a:t>事故が他の時間帯よりも多い</a:t>
            </a:r>
            <a:r>
              <a:rPr kumimoji="1" lang="ja-JP" altLang="en-US" dirty="0" smtClean="0">
                <a:solidFill>
                  <a:srgbClr val="FF0000"/>
                </a:solidFill>
              </a:rPr>
              <a:t>傾向</a:t>
            </a:r>
            <a:r>
              <a:rPr kumimoji="1" lang="ja-JP" altLang="en-US" dirty="0" smtClean="0"/>
              <a:t>にありま</a:t>
            </a:r>
            <a:r>
              <a:rPr kumimoji="1" lang="ja-JP" altLang="en-US" dirty="0"/>
              <a:t>す</a:t>
            </a:r>
            <a:r>
              <a:rPr kumimoji="1" lang="ja-JP" altLang="en-US" dirty="0" smtClean="0"/>
              <a:t>。</a:t>
            </a:r>
            <a:endParaRPr kumimoji="1" lang="en-US" altLang="ja-JP" dirty="0" smtClean="0"/>
          </a:p>
        </p:txBody>
      </p:sp>
      <p:graphicFrame>
        <p:nvGraphicFramePr>
          <p:cNvPr id="12" name="コンテンツ プレースホルダー 11"/>
          <p:cNvGraphicFramePr>
            <a:graphicFrameLocks noGrp="1"/>
          </p:cNvGraphicFramePr>
          <p:nvPr>
            <p:ph idx="1"/>
            <p:extLst>
              <p:ext uri="{D42A27DB-BD31-4B8C-83A1-F6EECF244321}">
                <p14:modId xmlns:p14="http://schemas.microsoft.com/office/powerpoint/2010/main" val="3487794519"/>
              </p:ext>
            </p:extLst>
          </p:nvPr>
        </p:nvGraphicFramePr>
        <p:xfrm>
          <a:off x="972766" y="1846263"/>
          <a:ext cx="10564237" cy="3358035"/>
        </p:xfrm>
        <a:graphic>
          <a:graphicData uri="http://schemas.openxmlformats.org/drawingml/2006/chart">
            <c:chart xmlns:c="http://schemas.openxmlformats.org/drawingml/2006/chart" xmlns:r="http://schemas.openxmlformats.org/officeDocument/2006/relationships" r:id="rId2"/>
          </a:graphicData>
        </a:graphic>
      </p:graphicFrame>
      <p:sp>
        <p:nvSpPr>
          <p:cNvPr id="14" name="テキスト ボックス 13"/>
          <p:cNvSpPr txBox="1"/>
          <p:nvPr/>
        </p:nvSpPr>
        <p:spPr>
          <a:xfrm>
            <a:off x="9786022" y="5171567"/>
            <a:ext cx="1750981" cy="230832"/>
          </a:xfrm>
          <a:prstGeom prst="rect">
            <a:avLst/>
          </a:prstGeom>
          <a:noFill/>
        </p:spPr>
        <p:txBody>
          <a:bodyPr wrap="square" rtlCol="0">
            <a:spAutoFit/>
          </a:bodyPr>
          <a:lstStyle/>
          <a:p>
            <a:r>
              <a:rPr kumimoji="1" lang="en-US" altLang="ja-JP" sz="900" dirty="0" smtClean="0"/>
              <a:t>※</a:t>
            </a:r>
            <a:r>
              <a:rPr kumimoji="1" lang="ja-JP" altLang="en-US" sz="900" dirty="0" smtClean="0"/>
              <a:t>時台　</a:t>
            </a:r>
            <a:r>
              <a:rPr kumimoji="1" lang="en-US" altLang="ja-JP" sz="900" dirty="0" smtClean="0"/>
              <a:t>0</a:t>
            </a:r>
            <a:r>
              <a:rPr kumimoji="1" lang="ja-JP" altLang="en-US" sz="900" dirty="0" smtClean="0"/>
              <a:t>分</a:t>
            </a:r>
            <a:r>
              <a:rPr kumimoji="1" lang="en-US" altLang="ja-JP" sz="900" dirty="0" smtClean="0"/>
              <a:t>0</a:t>
            </a:r>
            <a:r>
              <a:rPr kumimoji="1" lang="ja-JP" altLang="en-US" sz="900" dirty="0" smtClean="0"/>
              <a:t>秒</a:t>
            </a:r>
            <a:r>
              <a:rPr kumimoji="1" lang="en-US" altLang="ja-JP" sz="900" dirty="0" smtClean="0"/>
              <a:t>~59</a:t>
            </a:r>
            <a:r>
              <a:rPr kumimoji="1" lang="ja-JP" altLang="en-US" sz="900" dirty="0" smtClean="0"/>
              <a:t>分</a:t>
            </a:r>
            <a:r>
              <a:rPr kumimoji="1" lang="en-US" altLang="ja-JP" sz="900" dirty="0" smtClean="0"/>
              <a:t>59</a:t>
            </a:r>
            <a:r>
              <a:rPr kumimoji="1" lang="ja-JP" altLang="en-US" sz="900" dirty="0" smtClean="0"/>
              <a:t>秒まで</a:t>
            </a:r>
            <a:endParaRPr kumimoji="1" lang="ja-JP" altLang="en-US" sz="900" dirty="0"/>
          </a:p>
        </p:txBody>
      </p:sp>
    </p:spTree>
    <p:extLst>
      <p:ext uri="{BB962C8B-B14F-4D97-AF65-F5344CB8AC3E}">
        <p14:creationId xmlns:p14="http://schemas.microsoft.com/office/powerpoint/2010/main" val="34296794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55451" y="289571"/>
            <a:ext cx="10058400" cy="2098221"/>
          </a:xfrm>
          <a:ln>
            <a:noFill/>
          </a:ln>
        </p:spPr>
        <p:txBody>
          <a:bodyPr>
            <a:normAutofit/>
          </a:bodyPr>
          <a:lstStyle/>
          <a:p>
            <a:r>
              <a:rPr lang="ja-JP" altLang="en-US" dirty="0"/>
              <a:t>事故</a:t>
            </a:r>
            <a:r>
              <a:rPr lang="ja-JP" altLang="en-US" dirty="0" smtClean="0"/>
              <a:t>の種別</a:t>
            </a:r>
            <a:r>
              <a:rPr lang="ja-JP" altLang="ja-JP" dirty="0"/>
              <a:t/>
            </a:r>
            <a:br>
              <a:rPr lang="ja-JP" altLang="ja-JP" dirty="0"/>
            </a:br>
            <a:endParaRPr kumimoji="1" lang="ja-JP" altLang="en-US" dirty="0"/>
          </a:p>
        </p:txBody>
      </p:sp>
      <p:sp>
        <p:nvSpPr>
          <p:cNvPr id="8" name="テキスト ボックス 7"/>
          <p:cNvSpPr txBox="1"/>
          <p:nvPr/>
        </p:nvSpPr>
        <p:spPr>
          <a:xfrm>
            <a:off x="1055451" y="5568201"/>
            <a:ext cx="10112067" cy="369332"/>
          </a:xfrm>
          <a:prstGeom prst="rect">
            <a:avLst/>
          </a:prstGeom>
          <a:noFill/>
        </p:spPr>
        <p:txBody>
          <a:bodyPr wrap="square" rtlCol="0">
            <a:spAutoFit/>
          </a:bodyPr>
          <a:lstStyle/>
          <a:p>
            <a:r>
              <a:rPr kumimoji="1" lang="ja-JP" altLang="en-US" dirty="0"/>
              <a:t>・</a:t>
            </a:r>
            <a:r>
              <a:rPr kumimoji="1" lang="ja-JP" altLang="en-US" dirty="0" smtClean="0"/>
              <a:t>事故の種別に</a:t>
            </a:r>
            <a:r>
              <a:rPr kumimoji="1" lang="ja-JP" altLang="en-US" dirty="0"/>
              <a:t>ついて</a:t>
            </a:r>
            <a:r>
              <a:rPr kumimoji="1" lang="ja-JP" altLang="en-US" dirty="0" smtClean="0"/>
              <a:t>、転倒・転落事故が半数以上を占めています。</a:t>
            </a:r>
            <a:endParaRPr kumimoji="1" lang="en-US" altLang="ja-JP" dirty="0" smtClean="0"/>
          </a:p>
        </p:txBody>
      </p:sp>
      <p:pic>
        <p:nvPicPr>
          <p:cNvPr id="19" name="コンテンツ プレースホルダー 18"/>
          <p:cNvPicPr>
            <a:picLocks noGrp="1" noChangeAspect="1"/>
          </p:cNvPicPr>
          <p:nvPr>
            <p:ph idx="1"/>
          </p:nvPr>
        </p:nvPicPr>
        <p:blipFill>
          <a:blip r:embed="rId2"/>
          <a:stretch>
            <a:fillRect/>
          </a:stretch>
        </p:blipFill>
        <p:spPr>
          <a:xfrm>
            <a:off x="1219613" y="1955543"/>
            <a:ext cx="2454316" cy="3316848"/>
          </a:xfrm>
          <a:prstGeom prst="rect">
            <a:avLst/>
          </a:prstGeom>
        </p:spPr>
      </p:pic>
      <p:graphicFrame>
        <p:nvGraphicFramePr>
          <p:cNvPr id="20" name="グラフ 19"/>
          <p:cNvGraphicFramePr>
            <a:graphicFrameLocks/>
          </p:cNvGraphicFramePr>
          <p:nvPr>
            <p:extLst>
              <p:ext uri="{D42A27DB-BD31-4B8C-83A1-F6EECF244321}">
                <p14:modId xmlns:p14="http://schemas.microsoft.com/office/powerpoint/2010/main" val="238011205"/>
              </p:ext>
            </p:extLst>
          </p:nvPr>
        </p:nvGraphicFramePr>
        <p:xfrm>
          <a:off x="3838091" y="1877279"/>
          <a:ext cx="8270089" cy="39786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27064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55451" y="289571"/>
            <a:ext cx="10058400" cy="2098221"/>
          </a:xfrm>
          <a:ln>
            <a:noFill/>
          </a:ln>
        </p:spPr>
        <p:txBody>
          <a:bodyPr>
            <a:normAutofit/>
          </a:bodyPr>
          <a:lstStyle/>
          <a:p>
            <a:r>
              <a:rPr lang="ja-JP" altLang="en-US" dirty="0" smtClean="0"/>
              <a:t>事故発生時間帯</a:t>
            </a:r>
            <a:r>
              <a:rPr lang="en-US" altLang="ja-JP" dirty="0" smtClean="0"/>
              <a:t>×</a:t>
            </a:r>
            <a:r>
              <a:rPr lang="ja-JP" altLang="en-US" dirty="0" smtClean="0"/>
              <a:t>事故の種別</a:t>
            </a:r>
            <a:r>
              <a:rPr lang="ja-JP" altLang="ja-JP" dirty="0" smtClean="0"/>
              <a:t/>
            </a:r>
            <a:br>
              <a:rPr lang="ja-JP" altLang="ja-JP" dirty="0" smtClean="0"/>
            </a:br>
            <a:endParaRPr kumimoji="1" lang="ja-JP" altLang="en-US" dirty="0"/>
          </a:p>
        </p:txBody>
      </p:sp>
      <p:sp>
        <p:nvSpPr>
          <p:cNvPr id="7" name="テキスト ボックス 6"/>
          <p:cNvSpPr txBox="1"/>
          <p:nvPr/>
        </p:nvSpPr>
        <p:spPr>
          <a:xfrm>
            <a:off x="1055451" y="5968246"/>
            <a:ext cx="10929026" cy="369332"/>
          </a:xfrm>
          <a:prstGeom prst="rect">
            <a:avLst/>
          </a:prstGeom>
          <a:noFill/>
        </p:spPr>
        <p:txBody>
          <a:bodyPr wrap="square" rtlCol="0">
            <a:spAutoFit/>
          </a:bodyPr>
          <a:lstStyle/>
          <a:p>
            <a:r>
              <a:rPr kumimoji="1" lang="en-US" altLang="ja-JP" dirty="0" smtClean="0"/>
              <a:t>8</a:t>
            </a:r>
            <a:r>
              <a:rPr kumimoji="1" lang="ja-JP" altLang="en-US" dirty="0" smtClean="0"/>
              <a:t>時台から</a:t>
            </a:r>
            <a:r>
              <a:rPr kumimoji="1" lang="en-US" altLang="ja-JP" dirty="0"/>
              <a:t>10</a:t>
            </a:r>
            <a:r>
              <a:rPr kumimoji="1" lang="ja-JP" altLang="en-US" dirty="0" smtClean="0"/>
              <a:t>時台に多い事故は、</a:t>
            </a:r>
            <a:r>
              <a:rPr kumimoji="1" lang="ja-JP" altLang="en-US" u="sng" dirty="0" smtClean="0">
                <a:solidFill>
                  <a:srgbClr val="FF0000"/>
                </a:solidFill>
              </a:rPr>
              <a:t>転落</a:t>
            </a:r>
            <a:r>
              <a:rPr kumimoji="1" lang="ja-JP" altLang="en-US" u="sng" dirty="0">
                <a:solidFill>
                  <a:srgbClr val="FF0000"/>
                </a:solidFill>
              </a:rPr>
              <a:t>・転倒</a:t>
            </a:r>
            <a:r>
              <a:rPr kumimoji="1" lang="ja-JP" altLang="en-US" dirty="0"/>
              <a:t>、</a:t>
            </a:r>
            <a:r>
              <a:rPr kumimoji="1" lang="ja-JP" altLang="en-US" u="sng" dirty="0">
                <a:solidFill>
                  <a:srgbClr val="FF0000"/>
                </a:solidFill>
              </a:rPr>
              <a:t>誤薬・落薬・与</a:t>
            </a:r>
            <a:r>
              <a:rPr kumimoji="1" lang="ja-JP" altLang="en-US" u="sng" dirty="0" smtClean="0">
                <a:solidFill>
                  <a:srgbClr val="FF0000"/>
                </a:solidFill>
              </a:rPr>
              <a:t>薬漏れ</a:t>
            </a:r>
            <a:r>
              <a:rPr kumimoji="1" lang="ja-JP" altLang="en-US" dirty="0" smtClean="0"/>
              <a:t>であり、介助</a:t>
            </a:r>
            <a:r>
              <a:rPr kumimoji="1" lang="ja-JP" altLang="en-US" dirty="0"/>
              <a:t>の際は特に注意</a:t>
            </a:r>
            <a:r>
              <a:rPr kumimoji="1" lang="ja-JP" altLang="en-US" dirty="0" smtClean="0"/>
              <a:t>が必要です。</a:t>
            </a:r>
            <a:endParaRPr kumimoji="1" lang="en-US" altLang="ja-JP" dirty="0" smtClean="0"/>
          </a:p>
        </p:txBody>
      </p:sp>
      <p:pic>
        <p:nvPicPr>
          <p:cNvPr id="5" name="コンテンツ プレースホルダー 4"/>
          <p:cNvPicPr>
            <a:picLocks noGrp="1" noChangeAspect="1"/>
          </p:cNvPicPr>
          <p:nvPr>
            <p:ph idx="1"/>
          </p:nvPr>
        </p:nvPicPr>
        <p:blipFill>
          <a:blip r:embed="rId2"/>
          <a:stretch>
            <a:fillRect/>
          </a:stretch>
        </p:blipFill>
        <p:spPr>
          <a:xfrm>
            <a:off x="2418080" y="1841758"/>
            <a:ext cx="7609840" cy="4096008"/>
          </a:xfrm>
          <a:prstGeom prst="rect">
            <a:avLst/>
          </a:prstGeom>
        </p:spPr>
      </p:pic>
    </p:spTree>
    <p:extLst>
      <p:ext uri="{BB962C8B-B14F-4D97-AF65-F5344CB8AC3E}">
        <p14:creationId xmlns:p14="http://schemas.microsoft.com/office/powerpoint/2010/main" val="3432038512"/>
      </p:ext>
    </p:extLst>
  </p:cSld>
  <p:clrMapOvr>
    <a:masterClrMapping/>
  </p:clrMapOvr>
  <p:timing>
    <p:tnLst>
      <p:par>
        <p:cTn id="1" dur="indefinite" restart="never" nodeType="tmRoot"/>
      </p:par>
    </p:tnLst>
  </p:timing>
</p:sld>
</file>

<file path=ppt/theme/theme1.xml><?xml version="1.0" encoding="utf-8"?>
<a:theme xmlns:a="http://schemas.openxmlformats.org/drawingml/2006/main" name="レトロスペクト">
  <a:themeElements>
    <a:clrScheme name="レトロスペクト">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1050</TotalTime>
  <Words>468</Words>
  <Application>Microsoft Office PowerPoint</Application>
  <PresentationFormat>ワイド画面</PresentationFormat>
  <Paragraphs>34</Paragraphs>
  <Slides>9</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9</vt:i4>
      </vt:variant>
    </vt:vector>
  </HeadingPairs>
  <TitlesOfParts>
    <vt:vector size="13" baseType="lpstr">
      <vt:lpstr>ＭＳ Ｐゴシック</vt:lpstr>
      <vt:lpstr>Calibri</vt:lpstr>
      <vt:lpstr>Calibri Light</vt:lpstr>
      <vt:lpstr>レトロスペクト</vt:lpstr>
      <vt:lpstr>令和５年度  介護保険事業者における 事故報告集計・分析について</vt:lpstr>
      <vt:lpstr>事故報告の集計・分析について </vt:lpstr>
      <vt:lpstr>発生月 </vt:lpstr>
      <vt:lpstr>要介護度 </vt:lpstr>
      <vt:lpstr>事故発生場所 </vt:lpstr>
      <vt:lpstr>要介護度×事故発生場所 </vt:lpstr>
      <vt:lpstr>事故発生時間帯 </vt:lpstr>
      <vt:lpstr>事故の種別 </vt:lpstr>
      <vt:lpstr>事故発生時間帯×事故の種別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令和５年度  介護保険事業者における 事故報告集計・分析について</dc:title>
  <dc:creator>さいたま市</dc:creator>
  <cp:lastModifiedBy>さいたま市</cp:lastModifiedBy>
  <cp:revision>38</cp:revision>
  <dcterms:created xsi:type="dcterms:W3CDTF">2025-03-12T10:11:15Z</dcterms:created>
  <dcterms:modified xsi:type="dcterms:W3CDTF">2025-03-21T04:35:26Z</dcterms:modified>
</cp:coreProperties>
</file>