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7.1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708" r:id="rId1"/>
  </p:sldMasterIdLst>
  <p:sldIdLst>
    <p:sldId id="259" r:id="rId2"/>
  </p:sldIdLst>
  <p:sldSz cx="9144000" cy="5143500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 horzBarState="maximized">
    <p:restoredLeft sz="0"/>
    <p:restoredTop sz="0"/>
  </p:normalViewPr>
  <p:slideViewPr>
    <p:cSldViewPr>
      <p:cViewPr varScale="1">
        <p:scale>
          <a:sx n="73" d="100"/>
          <a:sy n="73" d="100"/>
        </p:scale>
        <p:origin x="0" y="0"/>
      </p:cViewPr>
    </p:cSldViewPr>
  </p:slideViewPr>
  <p:notesViewPr>
    <p:cSldViewPr>
      <p:cViewPr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2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9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9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8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8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8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7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7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17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6E49E-E21D-4BB1-BAC7-32952F65B904}" type="datetime1">
              <a:rPr lang="ja-JP" altLang="en-US" smtClean="0"/>
              <a:t>2022/8/16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9CC07-9434-42C4-A108-117523B4B83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158481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903CE-366F-4D84-863B-9BBB265F91A3}" type="datetime1">
              <a:rPr lang="ja-JP" altLang="en-US" smtClean="0"/>
              <a:t>2022/8/16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E593F-4E41-4EEC-B770-3AD036C1292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05994154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D6DA9-6F0A-42B6-8D46-EFF3077FBD5B}" type="datetime1">
              <a:rPr lang="ja-JP" altLang="en-US" smtClean="0"/>
              <a:t>2022/8/16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6A84F-631A-4C07-A791-3D86CA7E4B7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73986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F8886-E069-4FD9-BEFC-A5F5B1190F4C}" type="datetime1">
              <a:rPr lang="ja-JP" altLang="en-US" smtClean="0"/>
              <a:t>2022/8/16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B7D92-BBA1-4409-90FD-65F9B14E7A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7360776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896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792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6887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5850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4812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3775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273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1700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758D9-7B93-41FA-80BB-4ABCAE65B4CE}" type="datetime1">
              <a:rPr lang="ja-JP" altLang="en-US" smtClean="0"/>
              <a:t>2022/8/16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F62D6-2341-455F-A3B3-909697AD7FF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100561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DFB79-BD3A-44F9-8244-443CEDD0B7F7}" type="datetime1">
              <a:rPr lang="ja-JP" altLang="en-US" smtClean="0"/>
              <a:t>2022/8/16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E33E5-8DCC-40D1-8EB3-C0D944103F1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1980154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8D685-E52E-4624-8850-932C25D26D5C}" type="datetime1">
              <a:rPr lang="ja-JP" altLang="en-US" smtClean="0"/>
              <a:t>2022/8/16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20C50-0F89-45E0-B264-D4B85EB2925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61449359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D3FD2-1D7E-4F35-B39B-7174A80E0A7E}" type="datetime1">
              <a:rPr lang="ja-JP" altLang="en-US" smtClean="0"/>
              <a:t>2022/8/16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81651-E69F-4EE4-B0E2-BF8A40CB175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60564571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38F12-6EAA-4A44-9234-6628BEBFD80B}" type="datetime1">
              <a:rPr lang="ja-JP" altLang="en-US" smtClean="0"/>
              <a:t>2022/8/16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D156E-A647-4350-BEFE-2A165F073DE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66005593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4787"/>
            <a:ext cx="3008313" cy="871538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0" cy="4389835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076326"/>
            <a:ext cx="3008313" cy="3518297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F5F48-ECFB-4C60-871A-792EFCA80B80}" type="datetime1">
              <a:rPr lang="ja-JP" altLang="en-US" smtClean="0"/>
              <a:t>2022/8/16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20EFF-58F6-464E-B57B-90ACBE0FF8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9922668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700"/>
            </a:lvl1pPr>
            <a:lvl2pPr marL="389626" indent="0">
              <a:buNone/>
              <a:defRPr sz="2400"/>
            </a:lvl2pPr>
            <a:lvl3pPr marL="779252" indent="0">
              <a:buNone/>
              <a:defRPr sz="2000"/>
            </a:lvl3pPr>
            <a:lvl4pPr marL="1168878" indent="0">
              <a:buNone/>
              <a:defRPr sz="1700"/>
            </a:lvl4pPr>
            <a:lvl5pPr marL="1558503" indent="0">
              <a:buNone/>
              <a:defRPr sz="1700"/>
            </a:lvl5pPr>
            <a:lvl6pPr marL="1948129" indent="0">
              <a:buNone/>
              <a:defRPr sz="1700"/>
            </a:lvl6pPr>
            <a:lvl7pPr marL="2337755" indent="0">
              <a:buNone/>
              <a:defRPr sz="1700"/>
            </a:lvl7pPr>
            <a:lvl8pPr marL="2727381" indent="0">
              <a:buNone/>
              <a:defRPr sz="1700"/>
            </a:lvl8pPr>
            <a:lvl9pPr marL="3117007" indent="0">
              <a:buNone/>
              <a:defRPr sz="17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B4E33-F360-4C78-BA7B-0451C8555D24}" type="datetime1">
              <a:rPr lang="ja-JP" altLang="en-US" smtClean="0"/>
              <a:t>2022/8/16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71511-2547-4EEE-B385-1D9A470F77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0192937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925" tIns="38963" rIns="77925" bIns="389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defPPr>
              <a:defRPr lang="ja-JP"/>
            </a:defPPr>
            <a:lvl1pPr marL="0" algn="l" defTabSz="914400" rtl="0" eaLnBrk="1" fontAlgn="auto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8F9EB3B-C078-42D3-AFFE-91FAE516A4BD}" type="datetime1">
              <a:rPr lang="ja-JP" altLang="en-US" smtClean="0"/>
              <a:t>2022/8/16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defPPr>
              <a:defRPr lang="ja-JP"/>
            </a:defPPr>
            <a:lvl1pPr marL="0" algn="ctr" defTabSz="914400" rtl="0" eaLnBrk="1" fontAlgn="auto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defPPr>
              <a:defRPr lang="ja-JP"/>
            </a:defPPr>
            <a:lvl1pPr marL="0" algn="r" defTabSz="914400" rtl="0" eaLnBrk="1" fontAlgn="auto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87134FF-6687-4F3B-B390-3AD992753D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iming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389626" algn="ctr" rtl="0" fontAlgn="base"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779252" algn="ctr" rtl="0" fontAlgn="base"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168878" algn="ctr" rtl="0" fontAlgn="base"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558503" algn="ctr" rtl="0" fontAlgn="base"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292100" indent="-2921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31825" indent="-24288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3138" indent="-1936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663" indent="-1936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52600" indent="-1936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2942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2568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194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11820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7925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77925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77925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77925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77925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77925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77925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77925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77925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hyperlink" Target="https://www.pref.saitama.lg.jp/a0707/drugsforcovid-19.html" TargetMode="External" /><Relationship Id="rId3" Type="http://schemas.openxmlformats.org/officeDocument/2006/relationships/hyperlink" Target="https://www.msdconnect.jp/products/lagevrio/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3F53FE6-F8A8-4A75-82DE-AEBF3F8E9916}"/>
              </a:ext>
            </a:extLst>
          </p:cNvPr>
          <p:cNvSpPr/>
          <p:nvPr/>
        </p:nvSpPr>
        <p:spPr>
          <a:xfrm>
            <a:off x="0" y="-1"/>
            <a:ext cx="9144000" cy="571641"/>
          </a:xfrm>
          <a:prstGeom prst="rect">
            <a:avLst/>
          </a:prstGeom>
          <a:solidFill>
            <a:srgbClr val="001E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marR="0" indent="0" algn="l" defTabSz="9144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388938" marR="0" indent="68263" algn="l" defTabSz="9144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777875" marR="0" indent="136525" algn="l" defTabSz="9144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168400" marR="0" indent="203200" algn="l" defTabSz="9144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557338" marR="0" indent="271463" algn="l" defTabSz="9144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lvl="0" algn="ctr" defTabSz="685800" fontAlgn="auto">
              <a:spcBef>
                <a:spcPct val="0"/>
              </a:spcBef>
              <a:spcAft>
                <a:spcPct val="0"/>
              </a:spcAft>
              <a:buNone/>
              <a:defRPr kumimoji="1" b="0" i="0" normalizeH="0" noProof="0">
                <a:uLnTx/>
                <a:uFillTx/>
                <a:latin typeface="Calibri"/>
                <a:ea typeface="Arial" pitchFamily="34" charset="0"/>
                <a:cs typeface="Arial" pitchFamily="34" charset="0"/>
              </a:defRPr>
            </a:pP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高齢者</a:t>
            </a:r>
            <a:r>
              <a:rPr kumimoji="1" lang="ja-JP" altLang="en-US" sz="2400" b="0" i="0" normalizeH="0" noProof="0">
                <a:solidFill>
                  <a:prstClr val="white"/>
                </a:solidFill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施設における経口抗ウイルス薬の活用について</a:t>
            </a:r>
            <a:endParaRPr lang="en-US" altLang="ja-JP" sz="2400">
              <a:solidFill>
                <a:prstClr val="white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lvl="0" algn="r" defTabSz="685800" fontAlgn="auto">
              <a:spcBef>
                <a:spcPct val="0"/>
              </a:spcBef>
              <a:spcAft>
                <a:spcPct val="0"/>
              </a:spcAft>
              <a:buNone/>
              <a:defRPr kumimoji="1" b="0" i="0" normalizeH="0" noProof="0">
                <a:uLnTx/>
                <a:uFillTx/>
                <a:latin typeface="Calibri"/>
                <a:ea typeface="Arial" pitchFamily="34" charset="0"/>
                <a:cs typeface="Arial" pitchFamily="34" charset="0"/>
              </a:defRPr>
            </a:pPr>
            <a:r>
              <a:rPr kumimoji="1" lang="ja-JP" altLang="en-US" sz="1600" b="0" i="0" normalizeH="0" noProof="0">
                <a:solidFill>
                  <a:prstClr val="white"/>
                </a:solidFill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　　　　　　　　</a:t>
            </a:r>
            <a:r>
              <a:rPr kumimoji="1" lang="ja-JP" altLang="en-US" sz="1400" b="0" i="0" normalizeH="0" noProof="0">
                <a:solidFill>
                  <a:prstClr val="white"/>
                </a:solidFill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埼玉県保健医療部感染症対策課</a:t>
            </a:r>
            <a:endParaRPr kumimoji="1" lang="ja-JP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itchFamily="50" charset="-128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878D8D1-D0F0-4124-BEEB-D275364A10DE}"/>
              </a:ext>
            </a:extLst>
          </p:cNvPr>
          <p:cNvSpPr/>
          <p:nvPr/>
        </p:nvSpPr>
        <p:spPr>
          <a:xfrm>
            <a:off x="0" y="627534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None/>
              <a:defRPr kumimoji="1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defRPr>
            </a:pPr>
            <a:r>
              <a:rPr kumimoji="1" lang="ja-JP" altLang="en-US" sz="1600" b="1" i="0" normalizeH="0" noProof="0"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経口抗ウイルス薬</a:t>
            </a:r>
            <a:r>
              <a:rPr kumimoji="1" lang="ja-JP" altLang="en-US" sz="1600" b="1" i="0" normalizeH="0" noProof="0">
                <a:solidFill>
                  <a:srgbClr val="FF000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（ラゲブリオ、パキロビッド）</a:t>
            </a:r>
            <a:r>
              <a:rPr kumimoji="1" lang="ja-JP" altLang="en-US" sz="1600" b="1" i="0" normalizeH="0" noProof="0"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については、発症から</a:t>
            </a:r>
            <a:r>
              <a:rPr kumimoji="1" lang="ja-JP" altLang="en-US" sz="1600" b="1" i="0" normalizeH="0" noProof="0">
                <a:solidFill>
                  <a:srgbClr val="FF000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早期に投与を開始すること</a:t>
            </a:r>
            <a:r>
              <a:rPr kumimoji="1" lang="ja-JP" altLang="en-US" sz="1600" b="1" i="0" normalizeH="0" noProof="0"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が重要です。処方には、</a:t>
            </a:r>
            <a:r>
              <a:rPr kumimoji="1" lang="ja-JP" altLang="en-US" sz="1600" b="1" i="0" normalizeH="0" noProof="0">
                <a:solidFill>
                  <a:srgbClr val="FF000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ラゲブリオ登録センター・パキロビッド登録センターへの登録が必要</a:t>
            </a:r>
            <a:r>
              <a:rPr kumimoji="1" lang="ja-JP" altLang="en-US" sz="1600" b="1" i="0" normalizeH="0" noProof="0"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です。</a:t>
            </a:r>
            <a:endParaRPr lang="en-US" altLang="ja-JP" sz="16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fontAlgn="base">
              <a:spcBef>
                <a:spcPct val="0"/>
              </a:spcBef>
              <a:spcAft>
                <a:spcPct val="0"/>
              </a:spcAft>
              <a:buNone/>
              <a:defRPr kumimoji="1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defRPr>
            </a:pPr>
            <a:r>
              <a:rPr kumimoji="1" lang="ja-JP" altLang="en-US" sz="1600" b="1" i="0" normalizeH="0" noProof="0"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登録には数日かかりますので、事前の登録をお願いいたします。</a:t>
            </a:r>
            <a:endParaRPr lang="en-US" altLang="ja-JP" sz="16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F61C638-CA67-4CFA-AA90-92BEC6BBD2B3}"/>
              </a:ext>
            </a:extLst>
          </p:cNvPr>
          <p:cNvSpPr txBox="1"/>
          <p:nvPr/>
        </p:nvSpPr>
        <p:spPr>
          <a:xfrm>
            <a:off x="99030" y="4258075"/>
            <a:ext cx="8793449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None/>
              <a:defRPr kumimoji="1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defRPr>
            </a:pPr>
            <a:r>
              <a:rPr kumimoji="1" lang="ja-JP" altLang="en-US" sz="1200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●　ラゲブリオについては、令和４年８月１８日より薬価収載される予定であり、一般流通が開始になります（開始日未定） 。今後の取扱</a:t>
            </a:r>
            <a:endParaRPr kumimoji="1" lang="en-US" altLang="ja-JP" sz="1200"/>
          </a:p>
          <a:p>
            <a:pPr algn="l" fontAlgn="base">
              <a:spcBef>
                <a:spcPct val="0"/>
              </a:spcBef>
              <a:spcAft>
                <a:spcPct val="0"/>
              </a:spcAft>
              <a:buNone/>
              <a:defRPr kumimoji="1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defRPr>
            </a:pPr>
            <a:r>
              <a:rPr kumimoji="1" lang="ja-JP" altLang="en-US" sz="1200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　　 </a:t>
            </a:r>
            <a:r>
              <a:rPr kumimoji="1" lang="ja-JP" altLang="en-US" sz="1200" b="0" i="0" normalizeH="0" noProof="0" err="1"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いについては、大きく変更となる可能性がございますので、ご注意ください。</a:t>
            </a:r>
            <a:endParaRPr kumimoji="1" lang="en-US" altLang="ja-JP" sz="1200"/>
          </a:p>
          <a:p>
            <a:pPr algn="l" fontAlgn="base">
              <a:spcBef>
                <a:spcPct val="0"/>
              </a:spcBef>
              <a:spcAft>
                <a:spcPct val="0"/>
              </a:spcAft>
              <a:buNone/>
              <a:defRPr kumimoji="1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defRPr>
            </a:pPr>
            <a:r>
              <a:rPr kumimoji="1" lang="ja-JP" altLang="en-US" sz="1200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●　経口薬の内服が困難な方については、ベクルリー（一般流通）の使用もご検討ください。</a:t>
            </a:r>
            <a:endParaRPr kumimoji="1" lang="ja-JP" altLang="en-US" sz="120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DFC266F-D04F-496D-B22E-F17270ECD00D}"/>
              </a:ext>
            </a:extLst>
          </p:cNvPr>
          <p:cNvSpPr txBox="1"/>
          <p:nvPr/>
        </p:nvSpPr>
        <p:spPr>
          <a:xfrm>
            <a:off x="185502" y="1514425"/>
            <a:ext cx="3672800" cy="33855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marR="0" indent="0" algn="l" defTabSz="9144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388938" marR="0" indent="68263" algn="l" defTabSz="9144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777875" marR="0" indent="136525" algn="l" defTabSz="9144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168400" marR="0" indent="203200" algn="l" defTabSz="9144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557338" marR="0" indent="271463" algn="l" defTabSz="9144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None/>
              <a:defRPr kumimoji="1" b="0" i="0" normalizeH="0" noProof="0">
                <a:uLnTx/>
                <a:uFillTx/>
                <a:latin typeface="Calibri"/>
                <a:ea typeface="Arial" pitchFamily="34" charset="0"/>
                <a:cs typeface="Arial" pitchFamily="34" charset="0"/>
              </a:defRPr>
            </a:pPr>
            <a:r>
              <a:rPr kumimoji="1" lang="ja-JP" altLang="en-US" sz="1600" b="1" i="0" normalizeH="0" noProof="0"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ラゲブリオ登録センターへの登録方法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376FA78-1EC9-48DF-8CB2-319C0689C6B4}"/>
              </a:ext>
            </a:extLst>
          </p:cNvPr>
          <p:cNvSpPr txBox="1"/>
          <p:nvPr/>
        </p:nvSpPr>
        <p:spPr>
          <a:xfrm>
            <a:off x="185502" y="2447483"/>
            <a:ext cx="3877985" cy="33855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marR="0" indent="0" algn="l" defTabSz="9144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388938" marR="0" indent="68263" algn="l" defTabSz="9144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777875" marR="0" indent="136525" algn="l" defTabSz="9144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168400" marR="0" indent="203200" algn="l" defTabSz="9144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557338" marR="0" indent="271463" algn="l" defTabSz="9144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None/>
              <a:defRPr kumimoji="1" b="0" i="0" normalizeH="0" noProof="0">
                <a:uLnTx/>
                <a:uFillTx/>
                <a:latin typeface="Calibri"/>
                <a:ea typeface="Arial" pitchFamily="34" charset="0"/>
                <a:cs typeface="Arial" pitchFamily="34" charset="0"/>
              </a:defRPr>
            </a:pPr>
            <a:r>
              <a:rPr kumimoji="1" lang="ja-JP" altLang="en-US" sz="1600" b="1" i="0" normalizeH="0" noProof="0"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パキロビッド登録センターへの登録方法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FD10375-F063-4CB4-A05E-07067A26F5EE}"/>
              </a:ext>
            </a:extLst>
          </p:cNvPr>
          <p:cNvSpPr txBox="1"/>
          <p:nvPr/>
        </p:nvSpPr>
        <p:spPr>
          <a:xfrm>
            <a:off x="153213" y="3378264"/>
            <a:ext cx="867256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None/>
              <a:defRPr kumimoji="1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defRPr>
            </a:pPr>
            <a:r>
              <a:rPr kumimoji="1" lang="ja-JP" altLang="en-US" sz="1400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薬局については、上記登録センターへの登録の前に、都道府県リストへの掲載が必要です。</a:t>
            </a:r>
            <a:endParaRPr lang="en-US" altLang="ja-JP" sz="1400"/>
          </a:p>
          <a:p>
            <a:pPr algn="l" fontAlgn="base">
              <a:spcBef>
                <a:spcPct val="0"/>
              </a:spcBef>
              <a:spcAft>
                <a:spcPct val="0"/>
              </a:spcAft>
              <a:buNone/>
              <a:defRPr kumimoji="1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defRPr>
            </a:pPr>
            <a:r>
              <a:rPr kumimoji="1" lang="ja-JP" altLang="en-US" sz="1400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都道府県リストへの掲載依頼は埼玉県サイト「</a:t>
            </a:r>
            <a:r>
              <a:rPr kumimoji="1" lang="ja-JP" altLang="en-US" sz="1400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新型コロナウイルス感染症の経口治療薬提供体制の整備について</a:t>
            </a:r>
            <a:endParaRPr lang="en-US" altLang="ja-JP" sz="1400"/>
          </a:p>
          <a:p>
            <a:pPr algn="l" fontAlgn="base">
              <a:spcBef>
                <a:spcPct val="0"/>
              </a:spcBef>
              <a:spcAft>
                <a:spcPct val="0"/>
              </a:spcAft>
              <a:buNone/>
              <a:defRPr kumimoji="1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defRPr>
            </a:pPr>
            <a:r>
              <a:rPr kumimoji="1" lang="ja-JP" altLang="en-US" sz="1400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（薬局専用ページ）」</a:t>
            </a:r>
            <a:r>
              <a:rPr kumimoji="1" lang="en-US" altLang="ja-JP" sz="1400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  <a:hlinkClick r:id="rId2"/>
              </a:rPr>
              <a:t>https://www.pref.saitama.lg.jp/a0707/drugsforcovid-19.html</a:t>
            </a:r>
            <a:r>
              <a:rPr kumimoji="1" lang="ja-JP" altLang="en-US" sz="1400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から行うことができます。</a:t>
            </a:r>
            <a:endParaRPr kumimoji="1" lang="ja-JP" altLang="en-US" sz="140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88D83E6-7492-476F-A300-14A477EB973B}"/>
              </a:ext>
            </a:extLst>
          </p:cNvPr>
          <p:cNvSpPr txBox="1"/>
          <p:nvPr/>
        </p:nvSpPr>
        <p:spPr>
          <a:xfrm>
            <a:off x="99030" y="1852979"/>
            <a:ext cx="56987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None/>
              <a:defRPr kumimoji="1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defRPr>
            </a:pPr>
            <a:r>
              <a:rPr kumimoji="1" lang="en-US" altLang="ja-JP" sz="1400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  <a:hlinkClick r:id="rId3"/>
              </a:rPr>
              <a:t>https://www.msdconnect.jp/products/lagevrio/</a:t>
            </a:r>
            <a:r>
              <a:rPr kumimoji="1" lang="ja-JP" altLang="en-US" sz="1400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よりご登録いただけます。</a:t>
            </a:r>
            <a:endParaRPr lang="en-US" altLang="ja-JP" sz="1400"/>
          </a:p>
          <a:p>
            <a:pPr algn="l" fontAlgn="base">
              <a:spcBef>
                <a:spcPct val="0"/>
              </a:spcBef>
              <a:spcAft>
                <a:spcPct val="0"/>
              </a:spcAft>
              <a:buNone/>
              <a:defRPr kumimoji="1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defRPr>
            </a:pPr>
            <a:r>
              <a:rPr kumimoji="1" lang="en-US" altLang="ja-JP" sz="1400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TEL </a:t>
            </a:r>
            <a:r>
              <a:rPr kumimoji="1" lang="en-US" altLang="ja-JP" sz="1400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0120-682-019  9:00</a:t>
            </a:r>
            <a:r>
              <a:rPr kumimoji="1" lang="ja-JP" altLang="en-US" sz="1400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～</a:t>
            </a:r>
            <a:r>
              <a:rPr kumimoji="1" lang="en-US" altLang="ja-JP" sz="1400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17:30</a:t>
            </a:r>
            <a:r>
              <a:rPr kumimoji="1" lang="ja-JP" altLang="en-US" sz="1400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（日祝日・当社休日を除く）</a:t>
            </a:r>
            <a:endParaRPr kumimoji="1" lang="ja-JP" altLang="en-US" sz="140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7DF56F2-79E1-42D8-9CA6-A2411D6A7155}"/>
              </a:ext>
            </a:extLst>
          </p:cNvPr>
          <p:cNvSpPr txBox="1"/>
          <p:nvPr/>
        </p:nvSpPr>
        <p:spPr>
          <a:xfrm>
            <a:off x="99030" y="2786037"/>
            <a:ext cx="45448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None/>
              <a:defRPr kumimoji="1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defRPr>
            </a:pPr>
            <a:r>
              <a:rPr kumimoji="1" lang="en-US" altLang="ja-JP" sz="1400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TEL</a:t>
            </a:r>
            <a:r>
              <a:rPr kumimoji="1" lang="ja-JP" altLang="en-US" sz="1400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 </a:t>
            </a:r>
            <a:r>
              <a:rPr kumimoji="1" lang="en-US" altLang="ja-JP" sz="1400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0120-661-060</a:t>
            </a:r>
            <a:r>
              <a:rPr kumimoji="1" lang="ja-JP" altLang="en-US" sz="1400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に登録希望の旨お伝えください。</a:t>
            </a:r>
            <a:endParaRPr lang="en-US" altLang="ja-JP" sz="1400"/>
          </a:p>
          <a:p>
            <a:pPr algn="l" fontAlgn="base">
              <a:spcBef>
                <a:spcPct val="0"/>
              </a:spcBef>
              <a:spcAft>
                <a:spcPct val="0"/>
              </a:spcAft>
              <a:buNone/>
              <a:defRPr kumimoji="1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defRPr>
            </a:pPr>
            <a:r>
              <a:rPr kumimoji="1" lang="en-US" altLang="ja-JP" sz="1400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  </a:t>
            </a:r>
            <a:r>
              <a:rPr kumimoji="1" lang="ja-JP" altLang="en-US" sz="1400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（</a:t>
            </a:r>
            <a:r>
              <a:rPr kumimoji="1" lang="en-US" altLang="ja-JP" sz="1400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9:00</a:t>
            </a:r>
            <a:r>
              <a:rPr kumimoji="1" lang="ja-JP" altLang="en-US" sz="1400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～</a:t>
            </a:r>
            <a:r>
              <a:rPr kumimoji="1" lang="en-US" altLang="ja-JP" sz="1400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17:30  </a:t>
            </a:r>
            <a:r>
              <a:rPr kumimoji="1" lang="ja-JP" altLang="en-US" sz="1400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月曜日から土曜日（日曜日・祝日を除く））</a:t>
            </a:r>
            <a:endParaRPr kumimoji="1" lang="ja-JP" altLang="en-US" sz="140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7BD73A3-A0C8-429D-9F2B-6CE4C09EE6A2}"/>
              </a:ext>
            </a:extLst>
          </p:cNvPr>
          <p:cNvSpPr txBox="1"/>
          <p:nvPr/>
        </p:nvSpPr>
        <p:spPr>
          <a:xfrm>
            <a:off x="5611017" y="1461992"/>
            <a:ext cx="3382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None/>
              <a:defRPr kumimoji="1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defRPr>
            </a:pPr>
            <a:r>
              <a:rPr kumimoji="1" lang="en-US" altLang="ja-JP" sz="1200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※</a:t>
            </a:r>
            <a:r>
              <a:rPr kumimoji="1" lang="ja-JP" altLang="en-US" sz="1200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処方箋の発行のみを行う医療機関についても</a:t>
            </a:r>
            <a:endParaRPr kumimoji="1" lang="en-US" altLang="ja-JP" sz="1200"/>
          </a:p>
          <a:p>
            <a:pPr algn="l" fontAlgn="base">
              <a:spcBef>
                <a:spcPct val="0"/>
              </a:spcBef>
              <a:spcAft>
                <a:spcPct val="0"/>
              </a:spcAft>
              <a:buNone/>
              <a:defRPr kumimoji="1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defRPr>
            </a:pPr>
            <a:r>
              <a:rPr kumimoji="1" lang="ja-JP" altLang="en-US" sz="1200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　 各薬剤登録センターへの登録が必要です</a:t>
            </a:r>
            <a:endParaRPr kumimoji="1" lang="ja-JP" altLang="en-US" sz="120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C6AE2D9-1D94-473C-AC15-C66EFD62E179}"/>
              </a:ext>
            </a:extLst>
          </p:cNvPr>
          <p:cNvSpPr txBox="1"/>
          <p:nvPr/>
        </p:nvSpPr>
        <p:spPr>
          <a:xfrm>
            <a:off x="4063487" y="2509038"/>
            <a:ext cx="4557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None/>
              <a:defRPr kumimoji="1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defRPr>
            </a:pPr>
            <a:r>
              <a:rPr kumimoji="1" lang="en-US" altLang="ja-JP" sz="1200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※</a:t>
            </a:r>
            <a:r>
              <a:rPr kumimoji="1" lang="ja-JP" altLang="en-US" sz="1200" b="0" i="0" normalizeH="0" noProof="0"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パキロビッドについては、無床診療所は院外処方のみが可能です</a:t>
            </a:r>
          </a:p>
        </p:txBody>
      </p:sp>
    </p:spTree>
    <p:extLst>
      <p:ext uri="{BB962C8B-B14F-4D97-AF65-F5344CB8AC3E}">
        <p14:creationId xmlns:p14="http://schemas.microsoft.com/office/powerpoint/2010/main" val="201431790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2.0.50727.8745"/>
  <p:tag name="AS_OS" val="Microsoft Windows NT 6.2.9200.0"/>
  <p:tag name="AS_RELEASE_DATE" val="2017.11.20"/>
  <p:tag name="AS_TITLE" val="Aspose.Slides for .NET 3.5 Client Profile"/>
  <p:tag name="AS_VERSION" val="17.11"/>
</p:tagLst>
</file>

<file path=ppt/theme/theme1.xml><?xml version="1.0" encoding="utf-8"?>
<a:theme xmlns:r="http://schemas.openxmlformats.org/officeDocument/2006/relationships" xmlns:a="http://schemas.openxmlformats.org/drawingml/2006/main" name="1_Office テーマ">
  <a:themeElements>
    <a:clrScheme name="知事会見パネル用">
      <a:dk1>
        <a:sysClr val="windowText" lastClr="000000"/>
      </a:dk1>
      <a:lt1>
        <a:srgbClr val="FFFFFF"/>
      </a:lt1>
      <a:dk2>
        <a:srgbClr val="558ED5"/>
      </a:dk2>
      <a:lt2>
        <a:srgbClr val="D24646"/>
      </a:lt2>
      <a:accent1>
        <a:srgbClr val="333399"/>
      </a:accent1>
      <a:accent2>
        <a:srgbClr val="9C9CDF"/>
      </a:accent2>
      <a:accent3>
        <a:srgbClr val="CECEEF"/>
      </a:accent3>
      <a:accent4>
        <a:srgbClr val="D656A2"/>
      </a:accent4>
      <a:accent5>
        <a:srgbClr val="E696C6"/>
      </a:accent5>
      <a:accent6>
        <a:srgbClr val="FFFFCD"/>
      </a:accent6>
      <a:hlink>
        <a:srgbClr val="660066"/>
      </a:hlink>
      <a:folHlink>
        <a:srgbClr val="FF0000"/>
      </a:folHlink>
    </a:clrScheme>
    <a:fontScheme name="Office">
      <a:majorFont>
        <a:latin typeface="Calibri"/>
        <a:ea typeface="Arial" pitchFamily="34" charset="0"/>
        <a:cs typeface="Arial" pitchFamily="34" charset="0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 pitchFamily="34" charset="0"/>
        <a:cs typeface="Arial" pitchFamily="34" charset="0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19</Paragraphs>
  <Slides>1</Slides>
  <Notes>0</Notes>
  <TotalTime>1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Office Theme</vt:lpstr>
      <vt:lpstr>Slide 1</vt:lpstr>
    </vt:vector>
  </TitlesOfParts>
  <LinksUpToDate>0</LinksUpToDate>
  <SharedDoc>0</SharedDoc>
  <HyperlinksChanged>0</HyperlinksChanged>
  <Application>Aspose.Slides for .NET</Application>
  <AppVersion>17.1100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2022-08-16T10:07:42.328</cp:lastPrinted>
  <dcterms:created xsi:type="dcterms:W3CDTF">2022-08-16T01:07:42Z</dcterms:created>
  <dcterms:modified xsi:type="dcterms:W3CDTF">2022-08-16T01:07:43Z</dcterms:modified>
</cp:coreProperties>
</file>