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84" r:id="rId1"/>
  </p:sldMasterIdLst>
  <p:notesMasterIdLst>
    <p:notesMasterId r:id="rId4"/>
  </p:notesMasterIdLst>
  <p:handoutMasterIdLst>
    <p:handoutMasterId r:id="rId5"/>
  </p:handoutMasterIdLst>
  <p:sldIdLst>
    <p:sldId id="287" r:id="rId2"/>
    <p:sldId id="288" r:id="rId3"/>
  </p:sldIdLst>
  <p:sldSz cx="9144000" cy="6858000" type="screen4x3"/>
  <p:notesSz cx="6807200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スタイル (中間)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840" autoAdjust="0"/>
    <p:restoredTop sz="94660"/>
  </p:normalViewPr>
  <p:slideViewPr>
    <p:cSldViewPr snapToGrid="0">
      <p:cViewPr varScale="1">
        <p:scale>
          <a:sx n="79" d="100"/>
          <a:sy n="79" d="100"/>
        </p:scale>
        <p:origin x="1488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50375" cy="498966"/>
          </a:xfrm>
          <a:prstGeom prst="rect">
            <a:avLst/>
          </a:prstGeom>
        </p:spPr>
        <p:txBody>
          <a:bodyPr vert="horz" lIns="92236" tIns="46118" rIns="92236" bIns="46118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5221" y="0"/>
            <a:ext cx="2950374" cy="498966"/>
          </a:xfrm>
          <a:prstGeom prst="rect">
            <a:avLst/>
          </a:prstGeom>
        </p:spPr>
        <p:txBody>
          <a:bodyPr vert="horz" lIns="92236" tIns="46118" rIns="92236" bIns="46118" rtlCol="0"/>
          <a:lstStyle>
            <a:lvl1pPr algn="r">
              <a:defRPr sz="1200"/>
            </a:lvl1pPr>
          </a:lstStyle>
          <a:p>
            <a:fld id="{E0D920C9-CB78-4BCB-B62F-8613F0883CC5}" type="datetimeFigureOut">
              <a:rPr kumimoji="1" lang="ja-JP" altLang="en-US" smtClean="0"/>
              <a:t>2026/9/8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1" y="9440372"/>
            <a:ext cx="2950375" cy="498966"/>
          </a:xfrm>
          <a:prstGeom prst="rect">
            <a:avLst/>
          </a:prstGeom>
        </p:spPr>
        <p:txBody>
          <a:bodyPr vert="horz" lIns="92236" tIns="46118" rIns="92236" bIns="46118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5221" y="9440372"/>
            <a:ext cx="2950374" cy="498966"/>
          </a:xfrm>
          <a:prstGeom prst="rect">
            <a:avLst/>
          </a:prstGeom>
        </p:spPr>
        <p:txBody>
          <a:bodyPr vert="horz" lIns="92236" tIns="46118" rIns="92236" bIns="46118" rtlCol="0" anchor="b"/>
          <a:lstStyle>
            <a:lvl1pPr algn="r">
              <a:defRPr sz="1200"/>
            </a:lvl1pPr>
          </a:lstStyle>
          <a:p>
            <a:fld id="{8260200B-0435-45AA-9FDD-11F4F9838A3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426302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50375" cy="498966"/>
          </a:xfrm>
          <a:prstGeom prst="rect">
            <a:avLst/>
          </a:prstGeom>
        </p:spPr>
        <p:txBody>
          <a:bodyPr vert="horz" lIns="92236" tIns="46118" rIns="92236" bIns="46118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5221" y="0"/>
            <a:ext cx="2950374" cy="498966"/>
          </a:xfrm>
          <a:prstGeom prst="rect">
            <a:avLst/>
          </a:prstGeom>
        </p:spPr>
        <p:txBody>
          <a:bodyPr vert="horz" lIns="92236" tIns="46118" rIns="92236" bIns="46118" rtlCol="0"/>
          <a:lstStyle>
            <a:lvl1pPr algn="r">
              <a:defRPr sz="1200"/>
            </a:lvl1pPr>
          </a:lstStyle>
          <a:p>
            <a:fld id="{09CF6833-3910-4C6E-9E7D-F9C29B6E98D9}" type="datetimeFigureOut">
              <a:rPr kumimoji="1" lang="ja-JP" altLang="en-US" smtClean="0"/>
              <a:t>2026/9/8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8400" y="1243013"/>
            <a:ext cx="4470400" cy="3352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236" tIns="46118" rIns="92236" bIns="46118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39" y="4783357"/>
            <a:ext cx="5446723" cy="3913364"/>
          </a:xfrm>
          <a:prstGeom prst="rect">
            <a:avLst/>
          </a:prstGeom>
        </p:spPr>
        <p:txBody>
          <a:bodyPr vert="horz" lIns="92236" tIns="46118" rIns="92236" bIns="46118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1" y="9440372"/>
            <a:ext cx="2950375" cy="498966"/>
          </a:xfrm>
          <a:prstGeom prst="rect">
            <a:avLst/>
          </a:prstGeom>
        </p:spPr>
        <p:txBody>
          <a:bodyPr vert="horz" lIns="92236" tIns="46118" rIns="92236" bIns="46118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5221" y="9440372"/>
            <a:ext cx="2950374" cy="498966"/>
          </a:xfrm>
          <a:prstGeom prst="rect">
            <a:avLst/>
          </a:prstGeom>
        </p:spPr>
        <p:txBody>
          <a:bodyPr vert="horz" lIns="92236" tIns="46118" rIns="92236" bIns="46118" rtlCol="0" anchor="b"/>
          <a:lstStyle>
            <a:lvl1pPr algn="r">
              <a:defRPr sz="1200"/>
            </a:lvl1pPr>
          </a:lstStyle>
          <a:p>
            <a:fld id="{D3AFBF2C-D0F1-4E2A-BFCA-7EA2F3CBAD5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008236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B3B29-E83D-4FDE-B177-A0D65A4CFF01}" type="datetime1">
              <a:rPr kumimoji="1" lang="ja-JP" altLang="en-US" smtClean="0"/>
              <a:t>2026/9/8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052979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2E3A8-B612-4045-B5BF-323B060F0BCB}" type="datetime1">
              <a:rPr kumimoji="1" lang="ja-JP" altLang="en-US" smtClean="0"/>
              <a:t>2026/9/8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41174-C175-41F0-8A65-A005611D54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784468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25430-A3BC-43D2-91B7-C2DD3B5C0527}" type="datetime1">
              <a:rPr kumimoji="1" lang="ja-JP" altLang="en-US" smtClean="0"/>
              <a:t>2026/9/8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41174-C175-41F0-8A65-A005611D54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48067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86E8C-8865-4109-8166-F5196990EDDE}" type="datetime1">
              <a:rPr kumimoji="1" lang="ja-JP" altLang="en-US" smtClean="0"/>
              <a:t>2026/9/8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2057400" cy="365125"/>
          </a:xfrm>
        </p:spPr>
        <p:txBody>
          <a:bodyPr/>
          <a:lstStyle/>
          <a:p>
            <a:fld id="{04441174-C175-41F0-8A65-A005611D54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951780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CDA2E-FB53-463F-9C5C-B0691CA47D88}" type="datetime1">
              <a:rPr kumimoji="1" lang="ja-JP" altLang="en-US" smtClean="0"/>
              <a:t>2026/9/8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41174-C175-41F0-8A65-A005611D54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569532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C9B1E-65D4-4426-8701-0CD74D18723B}" type="datetime1">
              <a:rPr kumimoji="1" lang="ja-JP" altLang="en-US" smtClean="0"/>
              <a:t>2026/9/8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41174-C175-41F0-8A65-A005611D54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11842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FA593-58D9-4022-813E-90EB22C34DE3}" type="datetime1">
              <a:rPr kumimoji="1" lang="ja-JP" altLang="en-US" smtClean="0"/>
              <a:t>2026/9/8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41174-C175-41F0-8A65-A005611D54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931220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981CF-F710-4259-B7A6-F575D35FBE86}" type="datetime1">
              <a:rPr kumimoji="1" lang="ja-JP" altLang="en-US" smtClean="0"/>
              <a:t>2026/9/8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41174-C175-41F0-8A65-A005611D54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70947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1E258-9990-49F1-98E8-0956888A4644}" type="datetime1">
              <a:rPr kumimoji="1" lang="ja-JP" altLang="en-US" smtClean="0"/>
              <a:t>2026/9/8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41174-C175-41F0-8A65-A005611D54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404774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E9E48-3265-473D-A684-81A681C26073}" type="datetime1">
              <a:rPr kumimoji="1" lang="ja-JP" altLang="en-US" smtClean="0"/>
              <a:t>2026/9/8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41174-C175-41F0-8A65-A005611D54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951326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6E10A-8597-48A3-9DC7-2F022889819A}" type="datetime1">
              <a:rPr kumimoji="1" lang="ja-JP" altLang="en-US" smtClean="0"/>
              <a:t>2026/9/8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41174-C175-41F0-8A65-A005611D54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213148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871AF4-5A7F-4DF0-AAFC-7B3312632BE3}" type="datetime1">
              <a:rPr kumimoji="1" lang="ja-JP" altLang="en-US" smtClean="0"/>
              <a:t>2026/9/8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441174-C175-41F0-8A65-A005611D54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7638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41174-C175-41F0-8A65-A005611D54E3}" type="slidenum">
              <a:rPr kumimoji="1" lang="ja-JP" altLang="en-US" smtClean="0"/>
              <a:t>0</a:t>
            </a:fld>
            <a:endParaRPr kumimoji="1" lang="ja-JP" altLang="en-US"/>
          </a:p>
        </p:txBody>
      </p:sp>
      <p:sp>
        <p:nvSpPr>
          <p:cNvPr id="5" name="正方形/長方形 4"/>
          <p:cNvSpPr/>
          <p:nvPr/>
        </p:nvSpPr>
        <p:spPr>
          <a:xfrm>
            <a:off x="0" y="0"/>
            <a:ext cx="9144000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anchor="ctr">
            <a:spAutoFit/>
          </a:bodyPr>
          <a:lstStyle/>
          <a:p>
            <a:pPr defTabSz="685783">
              <a:lnSpc>
                <a:spcPct val="90000"/>
              </a:lnSpc>
              <a:spcBef>
                <a:spcPts val="750"/>
              </a:spcBef>
            </a:pPr>
            <a:r>
              <a:rPr kumimoji="1" lang="ja-JP" altLang="en-US" sz="2000" dirty="0">
                <a:solidFill>
                  <a:prstClr val="black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１　業務実績</a:t>
            </a:r>
          </a:p>
        </p:txBody>
      </p:sp>
      <p:sp>
        <p:nvSpPr>
          <p:cNvPr id="7" name="正方形/長方形 6"/>
          <p:cNvSpPr/>
          <p:nvPr/>
        </p:nvSpPr>
        <p:spPr>
          <a:xfrm>
            <a:off x="202623" y="506591"/>
            <a:ext cx="2047240" cy="36933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defTabSz="685783">
              <a:lnSpc>
                <a:spcPct val="90000"/>
              </a:lnSpc>
              <a:spcBef>
                <a:spcPts val="750"/>
              </a:spcBef>
            </a:pPr>
            <a:r>
              <a:rPr kumimoji="1" lang="ja-JP" altLang="en-US" sz="2000" dirty="0">
                <a:solidFill>
                  <a:prstClr val="black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■発注者概要</a:t>
            </a: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F1BF78D5-157F-0CE5-51C7-7517ABBEA38B}"/>
              </a:ext>
            </a:extLst>
          </p:cNvPr>
          <p:cNvSpPr/>
          <p:nvPr/>
        </p:nvSpPr>
        <p:spPr>
          <a:xfrm>
            <a:off x="202623" y="1615030"/>
            <a:ext cx="2047240" cy="36933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defTabSz="685783">
              <a:lnSpc>
                <a:spcPct val="90000"/>
              </a:lnSpc>
              <a:spcBef>
                <a:spcPts val="750"/>
              </a:spcBef>
            </a:pPr>
            <a:r>
              <a:rPr kumimoji="1" lang="ja-JP" altLang="en-US" sz="2000" dirty="0">
                <a:solidFill>
                  <a:prstClr val="black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■改善取組概要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AFF3182-912C-6081-6CDF-0EA120D1A7B4}"/>
              </a:ext>
            </a:extLst>
          </p:cNvPr>
          <p:cNvSpPr/>
          <p:nvPr/>
        </p:nvSpPr>
        <p:spPr>
          <a:xfrm>
            <a:off x="202623" y="5058304"/>
            <a:ext cx="2047240" cy="36933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defTabSz="685783">
              <a:lnSpc>
                <a:spcPct val="90000"/>
              </a:lnSpc>
              <a:spcBef>
                <a:spcPts val="750"/>
              </a:spcBef>
            </a:pPr>
            <a:r>
              <a:rPr kumimoji="1" lang="ja-JP" altLang="en-US" sz="2000" dirty="0">
                <a:solidFill>
                  <a:prstClr val="black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■成果（定量的）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93C0D7BA-9861-7F8A-B7DF-8DD123E27F25}"/>
              </a:ext>
            </a:extLst>
          </p:cNvPr>
          <p:cNvSpPr txBox="1"/>
          <p:nvPr/>
        </p:nvSpPr>
        <p:spPr>
          <a:xfrm>
            <a:off x="8340575" y="-14254"/>
            <a:ext cx="803425" cy="3693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様式４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BD623B41-EDAD-B0A5-F3A5-168CDB27CAE8}"/>
              </a:ext>
            </a:extLst>
          </p:cNvPr>
          <p:cNvSpPr txBox="1"/>
          <p:nvPr/>
        </p:nvSpPr>
        <p:spPr>
          <a:xfrm>
            <a:off x="349045" y="875923"/>
            <a:ext cx="459166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1400" dirty="0">
                <a:latin typeface="+mn-ea"/>
              </a:rPr>
              <a:t>病院の所在地（地方、市町村の規模）：</a:t>
            </a:r>
            <a:endParaRPr kumimoji="1" lang="en-US" altLang="ja-JP" sz="1400" dirty="0">
              <a:latin typeface="+mn-ea"/>
            </a:endParaRPr>
          </a:p>
          <a:p>
            <a:r>
              <a:rPr kumimoji="1" lang="ja-JP" altLang="en-US" sz="1400" dirty="0">
                <a:latin typeface="+mn-ea"/>
              </a:rPr>
              <a:t>病床数：</a:t>
            </a:r>
            <a:endParaRPr kumimoji="1" lang="en-US" altLang="ja-JP" sz="1400" dirty="0">
              <a:latin typeface="+mn-ea"/>
            </a:endParaRPr>
          </a:p>
          <a:p>
            <a:r>
              <a:rPr kumimoji="1" lang="ja-JP" altLang="en-US" sz="1400" dirty="0">
                <a:latin typeface="+mn-ea"/>
              </a:rPr>
              <a:t>立地条件：</a:t>
            </a: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6549764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EB49D7-B380-32A9-015F-E139373614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72B6FBC-D847-3D09-D133-E0A40C71E8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41174-C175-41F0-8A65-A005611D54E3}" type="slidenum">
              <a:rPr kumimoji="1" lang="ja-JP" altLang="en-US" smtClean="0"/>
              <a:t>1</a:t>
            </a:fld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110269C8-9D96-613E-166B-5751B0D4746A}"/>
              </a:ext>
            </a:extLst>
          </p:cNvPr>
          <p:cNvSpPr/>
          <p:nvPr/>
        </p:nvSpPr>
        <p:spPr>
          <a:xfrm>
            <a:off x="0" y="0"/>
            <a:ext cx="9144000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anchor="ctr">
            <a:spAutoFit/>
          </a:bodyPr>
          <a:lstStyle/>
          <a:p>
            <a:pPr defTabSz="685783">
              <a:lnSpc>
                <a:spcPct val="90000"/>
              </a:lnSpc>
              <a:spcBef>
                <a:spcPts val="750"/>
              </a:spcBef>
            </a:pPr>
            <a:r>
              <a:rPr kumimoji="1" lang="ja-JP" altLang="en-US" sz="2000" dirty="0">
                <a:solidFill>
                  <a:prstClr val="black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１　業務実績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B906ED30-E5CD-8492-64AD-567DE0BE3F90}"/>
              </a:ext>
            </a:extLst>
          </p:cNvPr>
          <p:cNvSpPr/>
          <p:nvPr/>
        </p:nvSpPr>
        <p:spPr>
          <a:xfrm>
            <a:off x="202623" y="506591"/>
            <a:ext cx="2047240" cy="36933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defTabSz="685783">
              <a:lnSpc>
                <a:spcPct val="90000"/>
              </a:lnSpc>
              <a:spcBef>
                <a:spcPts val="750"/>
              </a:spcBef>
            </a:pPr>
            <a:r>
              <a:rPr kumimoji="1" lang="ja-JP" altLang="en-US" sz="2000" dirty="0">
                <a:solidFill>
                  <a:prstClr val="black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■発注者概要</a:t>
            </a: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A350F0C9-A329-9F48-6DBB-FF4EBB727E0C}"/>
              </a:ext>
            </a:extLst>
          </p:cNvPr>
          <p:cNvSpPr/>
          <p:nvPr/>
        </p:nvSpPr>
        <p:spPr>
          <a:xfrm>
            <a:off x="202623" y="1617319"/>
            <a:ext cx="2047240" cy="36933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defTabSz="685783">
              <a:lnSpc>
                <a:spcPct val="90000"/>
              </a:lnSpc>
              <a:spcBef>
                <a:spcPts val="750"/>
              </a:spcBef>
            </a:pPr>
            <a:r>
              <a:rPr kumimoji="1" lang="ja-JP" altLang="en-US" sz="2000" dirty="0">
                <a:solidFill>
                  <a:prstClr val="black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■改善取組概要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C6223689-E54F-81D9-829D-952ECC79FE8C}"/>
              </a:ext>
            </a:extLst>
          </p:cNvPr>
          <p:cNvSpPr/>
          <p:nvPr/>
        </p:nvSpPr>
        <p:spPr>
          <a:xfrm>
            <a:off x="202623" y="4394899"/>
            <a:ext cx="2047240" cy="36933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defTabSz="685783">
              <a:lnSpc>
                <a:spcPct val="90000"/>
              </a:lnSpc>
              <a:spcBef>
                <a:spcPts val="750"/>
              </a:spcBef>
            </a:pPr>
            <a:r>
              <a:rPr kumimoji="1" lang="ja-JP" altLang="en-US" sz="2000" dirty="0">
                <a:solidFill>
                  <a:prstClr val="black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■成果（定量的）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A46E57AD-8DAE-7C3B-3CCB-F2B1310BB0DB}"/>
              </a:ext>
            </a:extLst>
          </p:cNvPr>
          <p:cNvSpPr txBox="1"/>
          <p:nvPr/>
        </p:nvSpPr>
        <p:spPr>
          <a:xfrm>
            <a:off x="8340575" y="-14254"/>
            <a:ext cx="803425" cy="3693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様式４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6E78D82-DBEF-D936-1EF4-B1585135320E}"/>
              </a:ext>
            </a:extLst>
          </p:cNvPr>
          <p:cNvSpPr txBox="1"/>
          <p:nvPr/>
        </p:nvSpPr>
        <p:spPr>
          <a:xfrm>
            <a:off x="480192" y="843233"/>
            <a:ext cx="8543228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dirty="0">
                <a:latin typeface="+mn-ea"/>
              </a:rPr>
              <a:t>病院の所在地（地方、市町村の規模）：★★地方、人口●●万人以上</a:t>
            </a:r>
            <a:endParaRPr kumimoji="1" lang="en-US" altLang="ja-JP" sz="1400" dirty="0">
              <a:latin typeface="+mn-ea"/>
            </a:endParaRPr>
          </a:p>
          <a:p>
            <a:r>
              <a:rPr kumimoji="1" lang="ja-JP" altLang="en-US" sz="1400" dirty="0">
                <a:latin typeface="+mn-ea"/>
              </a:rPr>
              <a:t>病床数：●●床以上</a:t>
            </a:r>
            <a:endParaRPr kumimoji="1" lang="en-US" altLang="ja-JP" sz="1400" dirty="0">
              <a:latin typeface="+mn-ea"/>
            </a:endParaRPr>
          </a:p>
          <a:p>
            <a:r>
              <a:rPr kumimoji="1" lang="ja-JP" altLang="en-US" sz="1400" dirty="0">
                <a:latin typeface="+mn-ea"/>
              </a:rPr>
              <a:t>立地条件：①②③全て該当</a:t>
            </a:r>
            <a:endParaRPr kumimoji="1" lang="en-US" altLang="ja-JP" sz="1400" dirty="0">
              <a:latin typeface="+mn-ea"/>
            </a:endParaRPr>
          </a:p>
          <a:p>
            <a:endParaRPr kumimoji="1" lang="en-US" altLang="ja-JP" sz="1400" dirty="0">
              <a:latin typeface="+mn-ea"/>
            </a:endParaRPr>
          </a:p>
          <a:p>
            <a:endParaRPr kumimoji="1" lang="en-US" altLang="ja-JP" sz="1400" dirty="0">
              <a:latin typeface="+mn-ea"/>
            </a:endParaRPr>
          </a:p>
          <a:p>
            <a:r>
              <a:rPr kumimoji="1" lang="ja-JP" altLang="en-US" sz="1400" dirty="0">
                <a:latin typeface="+mn-ea"/>
              </a:rPr>
              <a:t>・全診療科・部門にヒアリングの実施</a:t>
            </a:r>
            <a:endParaRPr kumimoji="1" lang="en-US" altLang="ja-JP" sz="1400" dirty="0">
              <a:latin typeface="+mn-ea"/>
            </a:endParaRPr>
          </a:p>
          <a:p>
            <a:r>
              <a:rPr kumimoji="1" lang="ja-JP" altLang="en-US" sz="1400" dirty="0">
                <a:latin typeface="+mn-ea"/>
              </a:rPr>
              <a:t>　→各診療科・部門の地域での役割等を考慮した経営改善目標の設定、定期的なフォローアップ</a:t>
            </a:r>
            <a:endParaRPr kumimoji="1" lang="en-US" altLang="ja-JP" sz="1400" dirty="0">
              <a:latin typeface="+mn-ea"/>
            </a:endParaRPr>
          </a:p>
          <a:p>
            <a:endParaRPr kumimoji="1" lang="en-US" altLang="ja-JP" sz="1400" dirty="0">
              <a:latin typeface="+mn-ea"/>
            </a:endParaRPr>
          </a:p>
          <a:p>
            <a:r>
              <a:rPr kumimoji="1" lang="ja-JP" altLang="en-US" sz="1400" dirty="0">
                <a:latin typeface="+mn-ea"/>
              </a:rPr>
              <a:t>・診療報酬制度、特に</a:t>
            </a:r>
            <a:r>
              <a:rPr lang="ja-JP" altLang="ja-JP" sz="1400" dirty="0">
                <a:latin typeface="+mn-ea"/>
              </a:rPr>
              <a:t>DPC/PDPS</a:t>
            </a:r>
            <a:r>
              <a:rPr lang="ja-JP" altLang="en-US" sz="1400" dirty="0">
                <a:latin typeface="+mn-ea"/>
              </a:rPr>
              <a:t>への理解促進</a:t>
            </a:r>
            <a:endParaRPr kumimoji="1" lang="en-US" altLang="ja-JP" sz="1400" dirty="0">
              <a:latin typeface="+mn-ea"/>
            </a:endParaRPr>
          </a:p>
          <a:p>
            <a:r>
              <a:rPr kumimoji="1" lang="ja-JP" altLang="en-US" sz="1400" dirty="0">
                <a:latin typeface="+mn-ea"/>
              </a:rPr>
              <a:t>　→全職員を対象とした勉強会を定期的に実施し、過剰な検査や算定漏れを防ぐ意識の醸成</a:t>
            </a:r>
            <a:endParaRPr kumimoji="1" lang="en-US" altLang="ja-JP" sz="1400" dirty="0">
              <a:latin typeface="+mn-ea"/>
            </a:endParaRPr>
          </a:p>
          <a:p>
            <a:endParaRPr kumimoji="1" lang="en-US" altLang="ja-JP" sz="1400" dirty="0">
              <a:latin typeface="+mn-ea"/>
            </a:endParaRPr>
          </a:p>
          <a:p>
            <a:r>
              <a:rPr kumimoji="1" lang="ja-JP" altLang="en-US" sz="1400" dirty="0">
                <a:latin typeface="+mn-ea"/>
              </a:rPr>
              <a:t>・バス会社に新規路線の開設の要望</a:t>
            </a:r>
            <a:endParaRPr kumimoji="1" lang="en-US" altLang="ja-JP" sz="1400" dirty="0">
              <a:latin typeface="+mn-ea"/>
            </a:endParaRPr>
          </a:p>
          <a:p>
            <a:r>
              <a:rPr kumimoji="1" lang="ja-JP" altLang="en-US" sz="1400" dirty="0">
                <a:latin typeface="+mn-ea"/>
              </a:rPr>
              <a:t>　→北部地域や東部地域への新規路線開設</a:t>
            </a:r>
            <a:endParaRPr kumimoji="1" lang="en-US" altLang="ja-JP" sz="1400" dirty="0">
              <a:latin typeface="+mn-ea"/>
            </a:endParaRPr>
          </a:p>
          <a:p>
            <a:endParaRPr kumimoji="1" lang="en-US" altLang="ja-JP" sz="1400" dirty="0">
              <a:latin typeface="+mn-ea"/>
            </a:endParaRPr>
          </a:p>
          <a:p>
            <a:r>
              <a:rPr kumimoji="1" lang="ja-JP" altLang="en-US" sz="1400" dirty="0">
                <a:latin typeface="+mn-ea"/>
              </a:rPr>
              <a:t>・域内の診療所に戸別訪問</a:t>
            </a:r>
            <a:endParaRPr kumimoji="1" lang="en-US" altLang="ja-JP" sz="1400" dirty="0">
              <a:latin typeface="+mn-ea"/>
            </a:endParaRPr>
          </a:p>
          <a:p>
            <a:r>
              <a:rPr kumimoji="1" lang="ja-JP" altLang="en-US" sz="1400" dirty="0">
                <a:latin typeface="+mn-ea"/>
              </a:rPr>
              <a:t>　→診療所と顔の見える関係の構築</a:t>
            </a:r>
            <a:endParaRPr kumimoji="1" lang="en-US" altLang="ja-JP" sz="1400" dirty="0">
              <a:latin typeface="+mn-ea"/>
            </a:endParaRPr>
          </a:p>
          <a:p>
            <a:endParaRPr kumimoji="1" lang="en-US" altLang="ja-JP" sz="1400" dirty="0">
              <a:latin typeface="+mn-ea"/>
            </a:endParaRPr>
          </a:p>
          <a:p>
            <a:endParaRPr kumimoji="1" lang="en-US" altLang="ja-JP" sz="1400" dirty="0">
              <a:latin typeface="+mn-ea"/>
            </a:endParaRPr>
          </a:p>
          <a:p>
            <a:r>
              <a:rPr kumimoji="1" lang="ja-JP" altLang="en-US" sz="1400" dirty="0">
                <a:latin typeface="+mn-ea"/>
              </a:rPr>
              <a:t>・紹介外来患者：令和</a:t>
            </a:r>
            <a:r>
              <a:rPr kumimoji="1" lang="en-US" altLang="ja-JP" sz="1400" dirty="0">
                <a:latin typeface="+mn-ea"/>
              </a:rPr>
              <a:t>X</a:t>
            </a:r>
            <a:r>
              <a:rPr kumimoji="1" lang="ja-JP" altLang="en-US" sz="1400" dirty="0">
                <a:latin typeface="+mn-ea"/>
              </a:rPr>
              <a:t>年度●●●●●人　→　令和</a:t>
            </a:r>
            <a:r>
              <a:rPr kumimoji="1" lang="en-US" altLang="ja-JP" sz="1400" dirty="0">
                <a:latin typeface="+mn-ea"/>
              </a:rPr>
              <a:t>X+2</a:t>
            </a:r>
            <a:r>
              <a:rPr kumimoji="1" lang="ja-JP" altLang="en-US" sz="1400" dirty="0">
                <a:latin typeface="+mn-ea"/>
              </a:rPr>
              <a:t>年度●●●●●人（●●●●人増加）</a:t>
            </a:r>
            <a:endParaRPr kumimoji="1" lang="en-US" altLang="ja-JP" sz="1400" dirty="0">
              <a:latin typeface="+mn-ea"/>
            </a:endParaRPr>
          </a:p>
          <a:p>
            <a:r>
              <a:rPr kumimoji="1" lang="ja-JP" altLang="en-US" sz="1400" dirty="0">
                <a:latin typeface="+mn-ea"/>
              </a:rPr>
              <a:t>・</a:t>
            </a:r>
            <a:r>
              <a:rPr kumimoji="1" lang="en-US" altLang="ja-JP" sz="1400" dirty="0">
                <a:latin typeface="+mn-ea"/>
              </a:rPr>
              <a:t>1</a:t>
            </a:r>
            <a:r>
              <a:rPr kumimoji="1" lang="ja-JP" altLang="en-US" sz="1400" dirty="0">
                <a:latin typeface="+mn-ea"/>
              </a:rPr>
              <a:t>診療科当たりの月平均外来患者数：令和</a:t>
            </a:r>
            <a:r>
              <a:rPr kumimoji="1" lang="en-US" altLang="ja-JP" sz="1400" dirty="0">
                <a:latin typeface="+mn-ea"/>
              </a:rPr>
              <a:t>X</a:t>
            </a:r>
            <a:r>
              <a:rPr kumimoji="1" lang="ja-JP" altLang="en-US" sz="1400" dirty="0">
                <a:latin typeface="+mn-ea"/>
              </a:rPr>
              <a:t>年度●●●人　→　令和</a:t>
            </a:r>
            <a:r>
              <a:rPr kumimoji="1" lang="en-US" altLang="ja-JP" sz="1400" dirty="0">
                <a:latin typeface="+mn-ea"/>
              </a:rPr>
              <a:t>X+2</a:t>
            </a:r>
            <a:r>
              <a:rPr kumimoji="1" lang="ja-JP" altLang="en-US" sz="1400" dirty="0">
                <a:latin typeface="+mn-ea"/>
              </a:rPr>
              <a:t>年度●●●人（●●人増加）</a:t>
            </a:r>
            <a:endParaRPr kumimoji="1" lang="en-US" altLang="ja-JP" sz="1400" dirty="0">
              <a:latin typeface="+mn-ea"/>
            </a:endParaRPr>
          </a:p>
          <a:p>
            <a:r>
              <a:rPr kumimoji="1" lang="ja-JP" altLang="en-US" sz="1400" dirty="0">
                <a:latin typeface="+mn-ea"/>
              </a:rPr>
              <a:t>・入院患者：令和</a:t>
            </a:r>
            <a:r>
              <a:rPr kumimoji="1" lang="en-US" altLang="ja-JP" sz="1400" dirty="0">
                <a:latin typeface="+mn-ea"/>
              </a:rPr>
              <a:t>X</a:t>
            </a:r>
            <a:r>
              <a:rPr kumimoji="1" lang="ja-JP" altLang="en-US" sz="1400" dirty="0">
                <a:latin typeface="+mn-ea"/>
              </a:rPr>
              <a:t>年度●●●●●人　→　令和</a:t>
            </a:r>
            <a:r>
              <a:rPr kumimoji="1" lang="en-US" altLang="ja-JP" sz="1400" dirty="0">
                <a:latin typeface="+mn-ea"/>
              </a:rPr>
              <a:t>X+2</a:t>
            </a:r>
            <a:r>
              <a:rPr kumimoji="1" lang="ja-JP" altLang="en-US" sz="1400" dirty="0">
                <a:latin typeface="+mn-ea"/>
              </a:rPr>
              <a:t>年度●●●●●人（●●●●人増加）</a:t>
            </a:r>
            <a:endParaRPr kumimoji="1" lang="en-US" altLang="ja-JP" sz="1400" dirty="0">
              <a:latin typeface="+mn-ea"/>
            </a:endParaRPr>
          </a:p>
          <a:p>
            <a:r>
              <a:rPr kumimoji="1" lang="ja-JP" altLang="en-US" sz="1400" dirty="0">
                <a:latin typeface="+mn-ea"/>
              </a:rPr>
              <a:t>・患者単価（外来）：令和</a:t>
            </a:r>
            <a:r>
              <a:rPr kumimoji="1" lang="en-US" altLang="ja-JP" sz="1400" dirty="0">
                <a:latin typeface="+mn-ea"/>
              </a:rPr>
              <a:t>X</a:t>
            </a:r>
            <a:r>
              <a:rPr kumimoji="1" lang="ja-JP" altLang="en-US" sz="1400" dirty="0">
                <a:latin typeface="+mn-ea"/>
              </a:rPr>
              <a:t>年度●●●●●円　→　令和</a:t>
            </a:r>
            <a:r>
              <a:rPr kumimoji="1" lang="en-US" altLang="ja-JP" sz="1400" dirty="0">
                <a:latin typeface="+mn-ea"/>
              </a:rPr>
              <a:t>X+2</a:t>
            </a:r>
            <a:r>
              <a:rPr kumimoji="1" lang="ja-JP" altLang="en-US" sz="1400" dirty="0">
                <a:latin typeface="+mn-ea"/>
              </a:rPr>
              <a:t>年度●●●●●円（ ●●●●円増加）</a:t>
            </a:r>
            <a:endParaRPr kumimoji="1" lang="en-US" altLang="ja-JP" sz="1400" dirty="0">
              <a:latin typeface="+mn-ea"/>
            </a:endParaRPr>
          </a:p>
          <a:p>
            <a:r>
              <a:rPr kumimoji="1" lang="ja-JP" altLang="en-US" sz="1400" dirty="0">
                <a:latin typeface="+mn-ea"/>
              </a:rPr>
              <a:t>・患者単価（入院）：令和</a:t>
            </a:r>
            <a:r>
              <a:rPr kumimoji="1" lang="en-US" altLang="ja-JP" sz="1400" dirty="0">
                <a:latin typeface="+mn-ea"/>
              </a:rPr>
              <a:t>X</a:t>
            </a:r>
            <a:r>
              <a:rPr kumimoji="1" lang="ja-JP" altLang="en-US" sz="1400" dirty="0">
                <a:latin typeface="+mn-ea"/>
              </a:rPr>
              <a:t>年度●●●●●円　→　令和</a:t>
            </a:r>
            <a:r>
              <a:rPr kumimoji="1" lang="en-US" altLang="ja-JP" sz="1400" dirty="0">
                <a:latin typeface="+mn-ea"/>
              </a:rPr>
              <a:t>X+2</a:t>
            </a:r>
            <a:r>
              <a:rPr kumimoji="1" lang="ja-JP" altLang="en-US" sz="1400" dirty="0">
                <a:latin typeface="+mn-ea"/>
              </a:rPr>
              <a:t>年度●●●●●円（ ●●●●円増加）</a:t>
            </a:r>
            <a:endParaRPr kumimoji="1" lang="en-US" altLang="ja-JP" sz="1400" dirty="0">
              <a:latin typeface="+mn-ea"/>
            </a:endParaRPr>
          </a:p>
          <a:p>
            <a:endParaRPr kumimoji="1" lang="en-US" altLang="ja-JP" sz="1400" dirty="0">
              <a:latin typeface="+mn-ea"/>
            </a:endParaRPr>
          </a:p>
          <a:p>
            <a:r>
              <a:rPr kumimoji="1" lang="ja-JP" altLang="en-US" sz="1400" dirty="0">
                <a:latin typeface="+mn-ea"/>
              </a:rPr>
              <a:t>令和</a:t>
            </a:r>
            <a:r>
              <a:rPr kumimoji="1" lang="en-US" altLang="ja-JP" sz="1400" dirty="0">
                <a:latin typeface="+mn-ea"/>
              </a:rPr>
              <a:t>X</a:t>
            </a:r>
            <a:r>
              <a:rPr kumimoji="1" lang="ja-JP" altLang="en-US" sz="1400" dirty="0">
                <a:latin typeface="+mn-ea"/>
              </a:rPr>
              <a:t>年度●●億円の赤字であったが、上記取組により、令和</a:t>
            </a:r>
            <a:r>
              <a:rPr kumimoji="1" lang="en-US" altLang="ja-JP" sz="1400" dirty="0">
                <a:latin typeface="+mn-ea"/>
              </a:rPr>
              <a:t>X+2</a:t>
            </a:r>
            <a:r>
              <a:rPr kumimoji="1" lang="ja-JP" altLang="en-US" sz="1400" dirty="0">
                <a:latin typeface="+mn-ea"/>
              </a:rPr>
              <a:t>年度において●千万円の赤字まで縮小</a:t>
            </a:r>
            <a:endParaRPr kumimoji="1" lang="en-US" altLang="ja-JP" sz="1400" dirty="0">
              <a:latin typeface="+mn-ea"/>
            </a:endParaRPr>
          </a:p>
          <a:p>
            <a:r>
              <a:rPr kumimoji="1" lang="ja-JP" altLang="en-US" sz="1400" dirty="0">
                <a:latin typeface="+mn-ea"/>
              </a:rPr>
              <a:t>令和</a:t>
            </a:r>
            <a:r>
              <a:rPr kumimoji="1" lang="en-US" altLang="ja-JP" sz="1400" dirty="0">
                <a:latin typeface="+mn-ea"/>
              </a:rPr>
              <a:t>X+3</a:t>
            </a:r>
            <a:r>
              <a:rPr kumimoji="1" lang="ja-JP" altLang="en-US" sz="1400" dirty="0">
                <a:latin typeface="+mn-ea"/>
              </a:rPr>
              <a:t>年度には、黒字化の見込み</a:t>
            </a:r>
            <a:endParaRPr kumimoji="1" lang="en-US" altLang="ja-JP" sz="1400" dirty="0">
              <a:latin typeface="+mn-ea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FF789931-240E-7FC2-B78A-3AB7A6C2CF59}"/>
              </a:ext>
            </a:extLst>
          </p:cNvPr>
          <p:cNvSpPr txBox="1"/>
          <p:nvPr/>
        </p:nvSpPr>
        <p:spPr>
          <a:xfrm>
            <a:off x="6400874" y="21507"/>
            <a:ext cx="14157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3200" b="1" dirty="0">
                <a:highlight>
                  <a:srgbClr val="FFFF00"/>
                </a:highlight>
                <a:latin typeface="Meiryo UI" panose="020B0604030504040204" pitchFamily="50" charset="-128"/>
                <a:ea typeface="Meiryo UI" panose="020B0604030504040204" pitchFamily="50" charset="-128"/>
              </a:rPr>
              <a:t>記載例</a:t>
            </a:r>
          </a:p>
        </p:txBody>
      </p:sp>
      <p:sp>
        <p:nvSpPr>
          <p:cNvPr id="8" name="吹き出し: 四角形 7">
            <a:extLst>
              <a:ext uri="{FF2B5EF4-FFF2-40B4-BE49-F238E27FC236}">
                <a16:creationId xmlns:a16="http://schemas.microsoft.com/office/drawing/2014/main" id="{330301A1-1803-4C1F-ABD9-A654121500B7}"/>
              </a:ext>
            </a:extLst>
          </p:cNvPr>
          <p:cNvSpPr/>
          <p:nvPr/>
        </p:nvSpPr>
        <p:spPr>
          <a:xfrm>
            <a:off x="3766754" y="1163594"/>
            <a:ext cx="5256666" cy="319871"/>
          </a:xfrm>
          <a:prstGeom prst="wedgeRectCallout">
            <a:avLst>
              <a:gd name="adj1" fmla="val -37859"/>
              <a:gd name="adj2" fmla="val -70450"/>
            </a:avLst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北海道・東北地方、関東地方、中部地方、関西地方、中国・四国地方、九州・沖縄地方</a:t>
            </a:r>
          </a:p>
        </p:txBody>
      </p:sp>
      <p:sp>
        <p:nvSpPr>
          <p:cNvPr id="13" name="吹き出し: 四角形 12">
            <a:extLst>
              <a:ext uri="{FF2B5EF4-FFF2-40B4-BE49-F238E27FC236}">
                <a16:creationId xmlns:a16="http://schemas.microsoft.com/office/drawing/2014/main" id="{3C8C29BF-FAB0-AC95-7882-6440A21373FD}"/>
              </a:ext>
            </a:extLst>
          </p:cNvPr>
          <p:cNvSpPr/>
          <p:nvPr/>
        </p:nvSpPr>
        <p:spPr>
          <a:xfrm>
            <a:off x="4449599" y="1540904"/>
            <a:ext cx="4573821" cy="832924"/>
          </a:xfrm>
          <a:prstGeom prst="wedgeRectCallout">
            <a:avLst>
              <a:gd name="adj1" fmla="val -87912"/>
              <a:gd name="adj2" fmla="val -60515"/>
            </a:avLst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病院の立地条件について、次のいずれか又は全ての要件に該当する場合は、その旨を発注者概要に記載すること。該当しない際には、該当なしと記載すること。</a:t>
            </a:r>
            <a:endParaRPr kumimoji="1" lang="en-US" altLang="ja-JP" sz="11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① 公共交通機関によるアクセスが不便であること。 </a:t>
            </a:r>
            <a:endParaRPr kumimoji="1" lang="en-US" altLang="ja-JP" sz="11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② 近隣に複数の競合病院が存在すること。</a:t>
            </a:r>
            <a:endParaRPr kumimoji="1" lang="en-US" altLang="ja-JP" sz="11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③ 競合病院がアクセスにおいて優位であること。</a:t>
            </a:r>
            <a:endParaRPr kumimoji="1" lang="en-US" altLang="ja-JP" sz="11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5" name="吹き出し: 四角形 14">
            <a:extLst>
              <a:ext uri="{FF2B5EF4-FFF2-40B4-BE49-F238E27FC236}">
                <a16:creationId xmlns:a16="http://schemas.microsoft.com/office/drawing/2014/main" id="{78C3C7EE-1380-AA57-7CAA-C7FFB9D98ED1}"/>
              </a:ext>
            </a:extLst>
          </p:cNvPr>
          <p:cNvSpPr/>
          <p:nvPr/>
        </p:nvSpPr>
        <p:spPr>
          <a:xfrm>
            <a:off x="2164039" y="145619"/>
            <a:ext cx="3398634" cy="480023"/>
          </a:xfrm>
          <a:prstGeom prst="wedgeRectCallout">
            <a:avLst>
              <a:gd name="adj1" fmla="val -64164"/>
              <a:gd name="adj2" fmla="val -39720"/>
            </a:avLst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総病床数</a:t>
            </a:r>
            <a:r>
              <a:rPr kumimoji="1" lang="en-US" altLang="ja-JP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400</a:t>
            </a:r>
            <a:r>
              <a:rPr kumimoji="1" lang="ja-JP" altLang="en-US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床以上の公立病院において、本業務と関連性の高い支援を実施した実績のみを記載すること。なお、医療機能の縮減・廃止に関する実績は除く。</a:t>
            </a:r>
            <a:endParaRPr kumimoji="1" lang="en-US" altLang="ja-JP" sz="11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4DB85CE0-18FA-F061-DDC4-86C4D4307BD5}"/>
              </a:ext>
            </a:extLst>
          </p:cNvPr>
          <p:cNvSpPr txBox="1"/>
          <p:nvPr/>
        </p:nvSpPr>
        <p:spPr>
          <a:xfrm>
            <a:off x="4085561" y="619794"/>
            <a:ext cx="485581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000" dirty="0">
                <a:highlight>
                  <a:srgbClr val="FFFF00"/>
                </a:highlight>
                <a:latin typeface="Meiryo UI" panose="020B0604030504040204" pitchFamily="50" charset="-128"/>
                <a:ea typeface="Meiryo UI" panose="020B0604030504040204" pitchFamily="50" charset="-128"/>
              </a:rPr>
              <a:t>（注）プレゼンテーションでは、企業名を伏せて説明を行うこととしております。御留意ください。</a:t>
            </a:r>
          </a:p>
        </p:txBody>
      </p:sp>
    </p:spTree>
    <p:extLst>
      <p:ext uri="{BB962C8B-B14F-4D97-AF65-F5344CB8AC3E}">
        <p14:creationId xmlns:p14="http://schemas.microsoft.com/office/powerpoint/2010/main" val="29812679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1309</TotalTime>
  <Words>581</Words>
  <Application>Microsoft Office PowerPoint</Application>
  <PresentationFormat>画面に合わせる (4:3)</PresentationFormat>
  <Paragraphs>49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9" baseType="lpstr">
      <vt:lpstr>Meiryo UI</vt:lpstr>
      <vt:lpstr>ＭＳ Ｐゴシック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さいたま市</dc:creator>
  <cp:lastModifiedBy>さいたま市</cp:lastModifiedBy>
  <cp:revision>134</cp:revision>
  <cp:lastPrinted>2026-09-08T04:52:03Z</cp:lastPrinted>
  <dcterms:created xsi:type="dcterms:W3CDTF">2021-09-14T09:44:38Z</dcterms:created>
  <dcterms:modified xsi:type="dcterms:W3CDTF">2026-09-08T04:55:39Z</dcterms:modified>
</cp:coreProperties>
</file>