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0" r:id="rId2"/>
    <p:sldId id="287" r:id="rId3"/>
    <p:sldId id="288" r:id="rId4"/>
    <p:sldId id="283" r:id="rId5"/>
    <p:sldId id="273" r:id="rId6"/>
    <p:sldId id="274" r:id="rId7"/>
    <p:sldId id="289" r:id="rId8"/>
    <p:sldId id="292" r:id="rId9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0D920C9-CB78-4BCB-B62F-8613F0883CC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260200B-0435-45AA-9FDD-11F4F9838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63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9CF6833-3910-4C6E-9E7D-F9C29B6E98D9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3AFBF2C-D0F1-4E2A-BFCA-7EA2F3CBAD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82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B29-E83D-4FDE-B177-A0D65A4CFF01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9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E3A8-B612-4045-B5BF-323B060F0BCB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44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5430-A3BC-43D2-91B7-C2DD3B5C0527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0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6E8C-8865-4109-8166-F5196990EDDE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7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DA2E-FB53-463F-9C5C-B0691CA47D88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5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9B1E-65D4-4426-8701-0CD74D18723B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A593-58D9-4022-813E-90EB22C34DE3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81CF-F710-4259-B7A6-F575D35FBE86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E258-9990-49F1-98E8-0956888A4644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7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9E48-3265-473D-A684-81A681C26073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3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E10A-8597-48A3-9DC7-2F022889819A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1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71AF4-5A7F-4DF0-AAFC-7B3312632BE3}" type="datetime1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6046" y="2041340"/>
            <a:ext cx="8609162" cy="1282329"/>
          </a:xfrm>
        </p:spPr>
        <p:txBody>
          <a:bodyPr>
            <a:noAutofit/>
          </a:bodyPr>
          <a:lstStyle/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（仮称）さいたまセントラルパーク基本設計業務（ゼロ債）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4175603"/>
            <a:ext cx="6858000" cy="755954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企画提案書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269712" y="111666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（様式５）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76046" y="564012"/>
            <a:ext cx="860916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作成にあたっての注意事項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企画提案書中に企業名、企業ロゴ等を記載しないこと。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業務の目的や事業の特性を理解し、評価基準を踏まえた提案内容を作成すること。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標題と用紙の向きを守っていただければ、デザインを変えることも可能。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ポイント以上を原則（注意書き等の補足説明等は除く）とし、見やすい資料を作成すること。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企画提案書は、最大で１５枚（本表紙含む）とする。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65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　業務経歴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322701"/>
              </p:ext>
            </p:extLst>
          </p:nvPr>
        </p:nvGraphicFramePr>
        <p:xfrm>
          <a:off x="202623" y="1091756"/>
          <a:ext cx="8727192" cy="44624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40791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933518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88268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1022994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4547205">
                  <a:extLst>
                    <a:ext uri="{9D8B030D-6E8A-4147-A177-3AD203B41FA5}">
                      <a16:colId xmlns:a16="http://schemas.microsoft.com/office/drawing/2014/main" val="76057108"/>
                    </a:ext>
                  </a:extLst>
                </a:gridCol>
              </a:tblGrid>
              <a:tr h="67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発注者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完了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最終契約額（円）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概要・ポイント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02622" y="707605"/>
            <a:ext cx="2801834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■業務経歴（●社）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681482"/>
            <a:ext cx="8749145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本業務と同種又は類似する業務の受託業務について、直近のものから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件以内で記載してください。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共同企業体の場合は、構成員ごとに作成してください。その際、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の部分にＡ社、Ｂ社等と記入してください。単体企業の場合は記入不要のため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は削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除してください。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497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02623" y="714128"/>
            <a:ext cx="195882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■実施体制図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02623" y="1178533"/>
            <a:ext cx="8749145" cy="4226533"/>
          </a:xfrm>
          <a:prstGeom prst="roundRect">
            <a:avLst>
              <a:gd name="adj" fmla="val 0"/>
            </a:avLst>
          </a:prstGeom>
          <a:noFill/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560448"/>
            <a:ext cx="87491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業務の実施体制図を記載してください。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実施体制のポイントを記載してください。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27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356206"/>
              </p:ext>
            </p:extLst>
          </p:nvPr>
        </p:nvGraphicFramePr>
        <p:xfrm>
          <a:off x="192232" y="799938"/>
          <a:ext cx="8759536" cy="51966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02175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1121911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949309">
                  <a:extLst>
                    <a:ext uri="{9D8B030D-6E8A-4147-A177-3AD203B41FA5}">
                      <a16:colId xmlns:a16="http://schemas.microsoft.com/office/drawing/2014/main" val="4120588031"/>
                    </a:ext>
                  </a:extLst>
                </a:gridCol>
                <a:gridCol w="808090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439350">
                  <a:extLst>
                    <a:ext uri="{9D8B030D-6E8A-4147-A177-3AD203B41FA5}">
                      <a16:colId xmlns:a16="http://schemas.microsoft.com/office/drawing/2014/main" val="909248734"/>
                    </a:ext>
                  </a:extLst>
                </a:gridCol>
                <a:gridCol w="447195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1731829">
                  <a:extLst>
                    <a:ext uri="{9D8B030D-6E8A-4147-A177-3AD203B41FA5}">
                      <a16:colId xmlns:a16="http://schemas.microsoft.com/office/drawing/2014/main" val="1834826418"/>
                    </a:ext>
                  </a:extLst>
                </a:gridCol>
                <a:gridCol w="2559677">
                  <a:extLst>
                    <a:ext uri="{9D8B030D-6E8A-4147-A177-3AD203B41FA5}">
                      <a16:colId xmlns:a16="http://schemas.microsoft.com/office/drawing/2014/main" val="2226153038"/>
                    </a:ext>
                  </a:extLst>
                </a:gridCol>
              </a:tblGrid>
              <a:tr h="685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本業務における役割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（ふりがな）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部署・役職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本業務に関係する取得資格の状況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経験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従事している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業務件数及び合計金額（</a:t>
                      </a:r>
                      <a:r>
                        <a:rPr kumimoji="1" lang="en-US" altLang="ja-JP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R8.6.16</a:t>
                      </a: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時点）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類似業務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・当該類似業務における役割の実績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540175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192232" y="5981538"/>
            <a:ext cx="87595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現段階で、配置を予定する者全員について、記入してください。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53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業務実施方針について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（１）公園基本設計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5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業務実施方針について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（２）調整池基本設計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68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業務実施方針について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（３）軟弱地盤解析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61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ECD3D-C0D1-C109-5D05-C53DC75CA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8977FF-BE1D-DFDF-F037-5375A9549509}"/>
              </a:ext>
            </a:extLst>
          </p:cNvPr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　関係者との合意形成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endParaRPr kumimoji="1" lang="ja-JP" altLang="en-US" sz="14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DF31605-60CF-9BEE-84CC-BD455B6D252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C1D53A3B-2724-FD19-A0EA-CF30B682C798}"/>
              </a:ext>
            </a:extLst>
          </p:cNvPr>
          <p:cNvSpPr/>
          <p:nvPr/>
        </p:nvSpPr>
        <p:spPr>
          <a:xfrm>
            <a:off x="212743" y="781392"/>
            <a:ext cx="8718514" cy="21830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要求水準書の「６業務内容」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・（４）打ち合わせ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・（５）鳥観図又は透視図の作成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・（６）住民等参加型業務の開催支援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・（７）関係機関（国・県等）との協議支援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上記について記載すること。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4449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1614</TotalTime>
  <Words>628</Words>
  <Application>Microsoft Office PowerPoint</Application>
  <PresentationFormat>画面に合わせる (4:3)</PresentationFormat>
  <Paragraphs>81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Meiryo UI</vt:lpstr>
      <vt:lpstr>ＭＳ Ｐゴシック</vt:lpstr>
      <vt:lpstr>游ゴシック</vt:lpstr>
      <vt:lpstr>Arial</vt:lpstr>
      <vt:lpstr>Calibri</vt:lpstr>
      <vt:lpstr>Calibri Light</vt:lpstr>
      <vt:lpstr>Wingdings</vt:lpstr>
      <vt:lpstr>Office テーマ</vt:lpstr>
      <vt:lpstr>（仮称）さいたまセントラルパーク基本設計業務（ゼロ債）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さいたま市</dc:creator>
  <cp:lastModifiedBy>さいたま市</cp:lastModifiedBy>
  <cp:revision>130</cp:revision>
  <cp:lastPrinted>2024-02-08T09:26:16Z</cp:lastPrinted>
  <dcterms:created xsi:type="dcterms:W3CDTF">2021-09-14T09:44:38Z</dcterms:created>
  <dcterms:modified xsi:type="dcterms:W3CDTF">2026-04-09T00:18:59Z</dcterms:modified>
</cp:coreProperties>
</file>