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70" r:id="rId2"/>
    <p:sldId id="287" r:id="rId3"/>
    <p:sldId id="288" r:id="rId4"/>
    <p:sldId id="283" r:id="rId5"/>
    <p:sldId id="273" r:id="rId6"/>
    <p:sldId id="274" r:id="rId7"/>
    <p:sldId id="289" r:id="rId8"/>
    <p:sldId id="290" r:id="rId9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8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E0D920C9-CB78-4BCB-B62F-8613F0883CC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260200B-0435-45AA-9FDD-11F4F9838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630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09CF6833-3910-4C6E-9E7D-F9C29B6E98D9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D3AFBF2C-D0F1-4E2A-BFCA-7EA2F3CBAD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82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B29-E83D-4FDE-B177-A0D65A4CFF01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297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E3A8-B612-4045-B5BF-323B060F0BCB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44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5430-A3BC-43D2-91B7-C2DD3B5C0527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0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6E8C-8865-4109-8166-F5196990EDDE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17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DA2E-FB53-463F-9C5C-B0691CA47D88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953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9B1E-65D4-4426-8701-0CD74D18723B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8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A593-58D9-4022-813E-90EB22C34DE3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1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81CF-F710-4259-B7A6-F575D35FBE86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9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E258-9990-49F1-98E8-0956888A4644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47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9E48-3265-473D-A684-81A681C26073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13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E10A-8597-48A3-9DC7-2F022889819A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31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71AF4-5A7F-4DF0-AAFC-7B3312632BE3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3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6046" y="2041340"/>
            <a:ext cx="8609162" cy="1282329"/>
          </a:xfrm>
        </p:spPr>
        <p:txBody>
          <a:bodyPr>
            <a:noAutofit/>
          </a:bodyPr>
          <a:lstStyle/>
          <a:p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令和８年度さいたま市</a:t>
            </a: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3D</a:t>
            </a: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都市モデル活用業務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4175603"/>
            <a:ext cx="6858000" cy="755954"/>
          </a:xfrm>
        </p:spPr>
        <p:txBody>
          <a:bodyPr>
            <a:normAutofit/>
          </a:bodyPr>
          <a:lstStyle/>
          <a:p>
            <a:r>
              <a:rPr kumimoji="1"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企画提案書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269712" y="111666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（様式４）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76046" y="564012"/>
            <a:ext cx="860916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作成にあたっての注意事項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企画提案書中に企業名、企業ロゴ等を記載しないこと。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業務の目的や事業の特性を理解し、評価基準を踏まえた提案内容を作成すること。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標題と用紙の向きを守っていただければ、デザインを変えることも可能。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10.5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ポイント以上を原則（注意書き等の補足説明等は除く）とし、見やすい資料を作成すること。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企画提案書は、最大で２０枚（本表紙含む）とする。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265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　業務経歴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322701"/>
              </p:ext>
            </p:extLst>
          </p:nvPr>
        </p:nvGraphicFramePr>
        <p:xfrm>
          <a:off x="202623" y="1091756"/>
          <a:ext cx="8727192" cy="44624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40791">
                  <a:extLst>
                    <a:ext uri="{9D8B030D-6E8A-4147-A177-3AD203B41FA5}">
                      <a16:colId xmlns:a16="http://schemas.microsoft.com/office/drawing/2014/main" val="1448323899"/>
                    </a:ext>
                  </a:extLst>
                </a:gridCol>
                <a:gridCol w="933518">
                  <a:extLst>
                    <a:ext uri="{9D8B030D-6E8A-4147-A177-3AD203B41FA5}">
                      <a16:colId xmlns:a16="http://schemas.microsoft.com/office/drawing/2014/main" val="1285217639"/>
                    </a:ext>
                  </a:extLst>
                </a:gridCol>
                <a:gridCol w="882684">
                  <a:extLst>
                    <a:ext uri="{9D8B030D-6E8A-4147-A177-3AD203B41FA5}">
                      <a16:colId xmlns:a16="http://schemas.microsoft.com/office/drawing/2014/main" val="2405813687"/>
                    </a:ext>
                  </a:extLst>
                </a:gridCol>
                <a:gridCol w="1022994">
                  <a:extLst>
                    <a:ext uri="{9D8B030D-6E8A-4147-A177-3AD203B41FA5}">
                      <a16:colId xmlns:a16="http://schemas.microsoft.com/office/drawing/2014/main" val="878493453"/>
                    </a:ext>
                  </a:extLst>
                </a:gridCol>
                <a:gridCol w="4547205">
                  <a:extLst>
                    <a:ext uri="{9D8B030D-6E8A-4147-A177-3AD203B41FA5}">
                      <a16:colId xmlns:a16="http://schemas.microsoft.com/office/drawing/2014/main" val="76057108"/>
                    </a:ext>
                  </a:extLst>
                </a:gridCol>
              </a:tblGrid>
              <a:tr h="678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業務名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発注者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完了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最終契約額（円）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概要・ポイント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684622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442289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428345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36169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171922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120416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202622" y="707605"/>
            <a:ext cx="2801834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■業務経歴（●社）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02623" y="5589149"/>
            <a:ext cx="8749145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令和３年度以降に完了又は実施中である、本業務と同種又は類似する業務の受託業務について、直近のものから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件以内で記載してください。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共同企業体の場合は、構成員ごとに作成してください。その際、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●社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の部分にＡ社、Ｂ社等と記入してください。単体企業の場合は記入不要のため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●社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は削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除してください。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4976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　業務の実施体制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02623" y="714128"/>
            <a:ext cx="1958820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■実施体制図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202623" y="1178533"/>
            <a:ext cx="8749145" cy="4226533"/>
          </a:xfrm>
          <a:prstGeom prst="roundRect">
            <a:avLst>
              <a:gd name="adj" fmla="val 0"/>
            </a:avLst>
          </a:prstGeom>
          <a:noFill/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02623" y="5560448"/>
            <a:ext cx="874914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業務の実施体制図を記載してください。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実施体制のポイントを記載してください。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8279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　業務の実施体制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009697"/>
              </p:ext>
            </p:extLst>
          </p:nvPr>
        </p:nvGraphicFramePr>
        <p:xfrm>
          <a:off x="192232" y="799938"/>
          <a:ext cx="8759536" cy="50587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29986">
                  <a:extLst>
                    <a:ext uri="{9D8B030D-6E8A-4147-A177-3AD203B41FA5}">
                      <a16:colId xmlns:a16="http://schemas.microsoft.com/office/drawing/2014/main" val="1448323899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1285217639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4120588031"/>
                    </a:ext>
                  </a:extLst>
                </a:gridCol>
                <a:gridCol w="1070264">
                  <a:extLst>
                    <a:ext uri="{9D8B030D-6E8A-4147-A177-3AD203B41FA5}">
                      <a16:colId xmlns:a16="http://schemas.microsoft.com/office/drawing/2014/main" val="2405813687"/>
                    </a:ext>
                  </a:extLst>
                </a:gridCol>
                <a:gridCol w="581891">
                  <a:extLst>
                    <a:ext uri="{9D8B030D-6E8A-4147-A177-3AD203B41FA5}">
                      <a16:colId xmlns:a16="http://schemas.microsoft.com/office/drawing/2014/main" val="909248734"/>
                    </a:ext>
                  </a:extLst>
                </a:gridCol>
                <a:gridCol w="592282">
                  <a:extLst>
                    <a:ext uri="{9D8B030D-6E8A-4147-A177-3AD203B41FA5}">
                      <a16:colId xmlns:a16="http://schemas.microsoft.com/office/drawing/2014/main" val="878493453"/>
                    </a:ext>
                  </a:extLst>
                </a:gridCol>
                <a:gridCol w="2841913">
                  <a:extLst>
                    <a:ext uri="{9D8B030D-6E8A-4147-A177-3AD203B41FA5}">
                      <a16:colId xmlns:a16="http://schemas.microsoft.com/office/drawing/2014/main" val="2226153038"/>
                    </a:ext>
                  </a:extLst>
                </a:gridCol>
              </a:tblGrid>
              <a:tr h="6851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本業務における役割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（ふりがな）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部署・役職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本業務に関係する取得資格の状況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経験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類似業務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・当該類似業務における役割の実績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684622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442289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428345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36169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171922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120416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540175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192232" y="5981538"/>
            <a:ext cx="875953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現段階で、配置を予定する者全員について、記入してください。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1532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7073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業務提案について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7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（１）本イベントの具体的な企画内容・運営方法・情報発信方法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35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7073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業務提案について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7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（２）本イベントへの参加促進、</a:t>
            </a:r>
            <a:r>
              <a:rPr kumimoji="1" lang="en-US" altLang="ja-JP" sz="17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3D</a:t>
            </a:r>
            <a:r>
              <a:rPr kumimoji="1" lang="ja-JP" altLang="en-US" sz="17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都市モデルの普及等に必要なプログラムの企画内容・運営方法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668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7073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業務提案について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7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（３）本イベント成果の活用方法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861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7073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業務提案について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7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（４）本イベント等の持続可能な取組体制に関する検討プロセス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136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1540</TotalTime>
  <Words>608</Words>
  <Application>Microsoft Office PowerPoint</Application>
  <PresentationFormat>画面に合わせる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Meiryo UI</vt:lpstr>
      <vt:lpstr>ＭＳ Ｐゴシック</vt:lpstr>
      <vt:lpstr>游ゴシック</vt:lpstr>
      <vt:lpstr>Arial</vt:lpstr>
      <vt:lpstr>Calibri</vt:lpstr>
      <vt:lpstr>Calibri Light</vt:lpstr>
      <vt:lpstr>Wingdings</vt:lpstr>
      <vt:lpstr>Office テーマ</vt:lpstr>
      <vt:lpstr>令和８年度さいたま市3D都市モデル活用業務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さいたま市</dc:creator>
  <cp:lastModifiedBy>さいたま市</cp:lastModifiedBy>
  <cp:revision>124</cp:revision>
  <cp:lastPrinted>2024-02-08T09:26:16Z</cp:lastPrinted>
  <dcterms:created xsi:type="dcterms:W3CDTF">2021-09-14T09:44:38Z</dcterms:created>
  <dcterms:modified xsi:type="dcterms:W3CDTF">2026-02-13T12:20:49Z</dcterms:modified>
</cp:coreProperties>
</file>