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70" r:id="rId2"/>
    <p:sldId id="286" r:id="rId3"/>
    <p:sldId id="287" r:id="rId4"/>
    <p:sldId id="288" r:id="rId5"/>
    <p:sldId id="283" r:id="rId6"/>
    <p:sldId id="273" r:id="rId7"/>
    <p:sldId id="297" r:id="rId8"/>
    <p:sldId id="274" r:id="rId9"/>
    <p:sldId id="289" r:id="rId10"/>
    <p:sldId id="290" r:id="rId11"/>
    <p:sldId id="295" r:id="rId12"/>
    <p:sldId id="296" r:id="rId1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40" autoAdjust="0"/>
    <p:restoredTop sz="94660"/>
  </p:normalViewPr>
  <p:slideViewPr>
    <p:cSldViewPr snapToGrid="0">
      <p:cViewPr varScale="1">
        <p:scale>
          <a:sx n="93" d="100"/>
          <a:sy n="93" d="100"/>
        </p:scale>
        <p:origin x="9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E0D920C9-CB78-4BCB-B62F-8613F0883CC5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8260200B-0435-45AA-9FDD-11F4F9838A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630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09CF6833-3910-4C6E-9E7D-F9C29B6E98D9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D3AFBF2C-D0F1-4E2A-BFCA-7EA2F3CBAD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823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3B29-E83D-4FDE-B177-A0D65A4CFF01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297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E3A8-B612-4045-B5BF-323B060F0BCB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44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5430-A3BC-43D2-91B7-C2DD3B5C0527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0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86E8C-8865-4109-8166-F5196990EDDE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178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DA2E-FB53-463F-9C5C-B0691CA47D88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95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9B1E-65D4-4426-8701-0CD74D18723B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8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A593-58D9-4022-813E-90EB22C34DE3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12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81CF-F710-4259-B7A6-F575D35FBE86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9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E258-9990-49F1-98E8-0956888A4644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47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9E48-3265-473D-A684-81A681C26073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132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6E10A-8597-48A3-9DC7-2F022889819A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31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71AF4-5A7F-4DF0-AAFC-7B3312632BE3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41174-C175-41F0-8A65-A005611D54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3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76046" y="2041340"/>
            <a:ext cx="8609162" cy="1282329"/>
          </a:xfrm>
        </p:spPr>
        <p:txBody>
          <a:bodyPr>
            <a:noAutofit/>
          </a:bodyPr>
          <a:lstStyle/>
          <a:p>
            <a:r>
              <a:rPr lang="ja-JP" altLang="en-US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令和７年度グリーンスローモビリティ実証実験等外出促進検討業務</a:t>
            </a:r>
            <a:endParaRPr kumimoji="1" lang="ja-JP" altLang="en-US" sz="3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4175603"/>
            <a:ext cx="6858000" cy="755954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企画提案書</a:t>
            </a:r>
            <a:endParaRPr kumimoji="1" lang="ja-JP" altLang="en-US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69712" y="111666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（様式４）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76046" y="564012"/>
            <a:ext cx="8609162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作成にあたっての注意事項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企画提案書中に企業名、企業ロゴ等を記載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しないこと。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業務の目的や事業の特性を理解し、評価基準を踏まえた提案内容を作成すること。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標題と用紙の向きを守っていただければ、デザインを変えることも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文字の大きさは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10.5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ポイント以上を原則（注意書き等の補足説明等は除く）とし、見やすい資料を作成すること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全て１ページ以内で提案内容を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作成してください。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合計２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：本表紙含む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algn="r"/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オブジェクトは提出時には削除して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265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（ＡＩデマンド交通実証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実験）導入コンセプトの明確化とその導入効果の検証</a:t>
            </a: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921529"/>
            <a:ext cx="8718514" cy="6617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審査の視点を踏まえて、考え・ポイント、ポイントを踏まえた検討の流れ・検討に必要な要素・業務実施上の独自の工夫等を提案してください。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939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８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（ＡＩデマンド交通実証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実験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r>
              <a:rPr kumimoji="1" lang="zh-TW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効果検証手法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921529"/>
            <a:ext cx="8718514" cy="6617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審査の視点を踏まえて、考え・ポイント、ポイントを踏まえた検討の流れ・検討に必要な要素・業務実施上の独自の工夫等を提案してください。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284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９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その他（業務全体に対する自由提案）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921529"/>
            <a:ext cx="8718514" cy="6617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審査の視点を踏まえて、考え・ポイント、ポイントを踏まえた検討の流れ・検討に必要な要素・業務実施上の独自の工夫等を提案してください。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58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１　会社概要・業務経歴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273120"/>
              </p:ext>
            </p:extLst>
          </p:nvPr>
        </p:nvGraphicFramePr>
        <p:xfrm>
          <a:off x="214519" y="1902295"/>
          <a:ext cx="8622060" cy="405538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50133">
                  <a:extLst>
                    <a:ext uri="{9D8B030D-6E8A-4147-A177-3AD203B41FA5}">
                      <a16:colId xmlns:a16="http://schemas.microsoft.com/office/drawing/2014/main" val="1448323899"/>
                    </a:ext>
                  </a:extLst>
                </a:gridCol>
                <a:gridCol w="6571927">
                  <a:extLst>
                    <a:ext uri="{9D8B030D-6E8A-4147-A177-3AD203B41FA5}">
                      <a16:colId xmlns:a16="http://schemas.microsoft.com/office/drawing/2014/main" val="1285217639"/>
                    </a:ext>
                  </a:extLst>
                </a:gridCol>
              </a:tblGrid>
              <a:tr h="250642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1684622"/>
                  </a:ext>
                </a:extLst>
              </a:tr>
              <a:tr h="472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本店の所在地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442289"/>
                  </a:ext>
                </a:extLst>
              </a:tr>
              <a:tr h="472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支店の所在地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4259202"/>
                  </a:ext>
                </a:extLst>
              </a:tr>
              <a:tr h="472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設立年月日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071705"/>
                  </a:ext>
                </a:extLst>
              </a:tr>
              <a:tr h="472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資本金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0109773"/>
                  </a:ext>
                </a:extLst>
              </a:tr>
              <a:tr h="472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従業員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5135707"/>
                  </a:ext>
                </a:extLst>
              </a:tr>
              <a:tr h="1420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業務内容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0173930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214519" y="1544802"/>
            <a:ext cx="2047240" cy="36933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■会社概要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4519" y="720773"/>
            <a:ext cx="8737249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会社概要を記載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このオブジェクトは提出時には削除してください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8177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1174-C175-41F0-8A65-A005611D54E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１　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会社概要・業務経歴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94157"/>
              </p:ext>
            </p:extLst>
          </p:nvPr>
        </p:nvGraphicFramePr>
        <p:xfrm>
          <a:off x="239594" y="2133601"/>
          <a:ext cx="8690221" cy="44624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5111">
                  <a:extLst>
                    <a:ext uri="{9D8B030D-6E8A-4147-A177-3AD203B41FA5}">
                      <a16:colId xmlns:a16="http://schemas.microsoft.com/office/drawing/2014/main" val="1448323899"/>
                    </a:ext>
                  </a:extLst>
                </a:gridCol>
                <a:gridCol w="929563">
                  <a:extLst>
                    <a:ext uri="{9D8B030D-6E8A-4147-A177-3AD203B41FA5}">
                      <a16:colId xmlns:a16="http://schemas.microsoft.com/office/drawing/2014/main" val="1285217639"/>
                    </a:ext>
                  </a:extLst>
                </a:gridCol>
                <a:gridCol w="878945">
                  <a:extLst>
                    <a:ext uri="{9D8B030D-6E8A-4147-A177-3AD203B41FA5}">
                      <a16:colId xmlns:a16="http://schemas.microsoft.com/office/drawing/2014/main" val="2405813687"/>
                    </a:ext>
                  </a:extLst>
                </a:gridCol>
                <a:gridCol w="1018660">
                  <a:extLst>
                    <a:ext uri="{9D8B030D-6E8A-4147-A177-3AD203B41FA5}">
                      <a16:colId xmlns:a16="http://schemas.microsoft.com/office/drawing/2014/main" val="878493453"/>
                    </a:ext>
                  </a:extLst>
                </a:gridCol>
                <a:gridCol w="4527942">
                  <a:extLst>
                    <a:ext uri="{9D8B030D-6E8A-4147-A177-3AD203B41FA5}">
                      <a16:colId xmlns:a16="http://schemas.microsoft.com/office/drawing/2014/main" val="76057108"/>
                    </a:ext>
                  </a:extLst>
                </a:gridCol>
              </a:tblGrid>
              <a:tr h="678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業務名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発注者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完了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年月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最終契約額（円）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概要・ポイント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1684622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442289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428345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636169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171922"/>
                  </a:ext>
                </a:extLst>
              </a:tr>
              <a:tr h="756848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120416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202623" y="1749450"/>
            <a:ext cx="2047240" cy="36933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■業務経歴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02623" y="707605"/>
            <a:ext cx="8749145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令和２年度以降に完了又は実施中である、本業務と同種又は類似する業務の受託業務について、直近のものから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件以内で記載してください。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200" dirty="0" smtClean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4976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業務の実施体制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14203" y="1570340"/>
            <a:ext cx="2047240" cy="36933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■実施体制図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202623" y="2034745"/>
            <a:ext cx="8749145" cy="4226533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02623" y="714128"/>
            <a:ext cx="8749145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業務の実施体制図を記載してください。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実施体制のポイント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を記載して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827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　業務の実施体制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713290"/>
              </p:ext>
            </p:extLst>
          </p:nvPr>
        </p:nvGraphicFramePr>
        <p:xfrm>
          <a:off x="192232" y="1662688"/>
          <a:ext cx="8759536" cy="50587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29986">
                  <a:extLst>
                    <a:ext uri="{9D8B030D-6E8A-4147-A177-3AD203B41FA5}">
                      <a16:colId xmlns:a16="http://schemas.microsoft.com/office/drawing/2014/main" val="1448323899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1285217639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4120588031"/>
                    </a:ext>
                  </a:extLst>
                </a:gridCol>
                <a:gridCol w="1070264">
                  <a:extLst>
                    <a:ext uri="{9D8B030D-6E8A-4147-A177-3AD203B41FA5}">
                      <a16:colId xmlns:a16="http://schemas.microsoft.com/office/drawing/2014/main" val="2405813687"/>
                    </a:ext>
                  </a:extLst>
                </a:gridCol>
                <a:gridCol w="581891">
                  <a:extLst>
                    <a:ext uri="{9D8B030D-6E8A-4147-A177-3AD203B41FA5}">
                      <a16:colId xmlns:a16="http://schemas.microsoft.com/office/drawing/2014/main" val="909248734"/>
                    </a:ext>
                  </a:extLst>
                </a:gridCol>
                <a:gridCol w="592282">
                  <a:extLst>
                    <a:ext uri="{9D8B030D-6E8A-4147-A177-3AD203B41FA5}">
                      <a16:colId xmlns:a16="http://schemas.microsoft.com/office/drawing/2014/main" val="878493453"/>
                    </a:ext>
                  </a:extLst>
                </a:gridCol>
                <a:gridCol w="2841913">
                  <a:extLst>
                    <a:ext uri="{9D8B030D-6E8A-4147-A177-3AD203B41FA5}">
                      <a16:colId xmlns:a16="http://schemas.microsoft.com/office/drawing/2014/main" val="2226153038"/>
                    </a:ext>
                  </a:extLst>
                </a:gridCol>
              </a:tblGrid>
              <a:tr h="6851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本業務における役割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（ふりがな）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部署・役職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本業務に関係する取得資格の状況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経験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年数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本業務に関する実績</a:t>
                      </a:r>
                      <a:endParaRPr kumimoji="1" lang="en-US" altLang="ja-JP" sz="12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1684622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442289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428345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636169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171922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120416"/>
                  </a:ext>
                </a:extLst>
              </a:tr>
              <a:tr h="72894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540175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192232" y="707605"/>
            <a:ext cx="8759536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現段階で、配置を予定する者全員について、記入してください。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再委託先の担当者が従事する場合は、再委託先の企業名を「部署・役職」の欄に記載してください。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153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３　（グリーンスローモビリティ実証実験）実証運行に向けて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の運行計画の策定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921529"/>
            <a:ext cx="8718514" cy="6617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審査の視点を踏まえて、考え・ポイント、ポイントを踏まえた検討の流れ・検討に必要な要素・業務実施上の独自の工夫等を提案してください。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35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（グリーンスローモビリティ実証実験）実証運行に向けての地域機運醸成手法・モデルケースとしての周知啓発手法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921529"/>
            <a:ext cx="8718514" cy="6617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審査の視点を踏まえて、考え・ポイント、ポイントを踏まえた検討の流れ・検討に必要な要素・業務実施上の独自の工夫等を提案してください。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058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５　（グリーンスローモビリティ実証実験）導入コンセプトの明確化とその導入効果の検証</a:t>
            </a: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921529"/>
            <a:ext cx="8718514" cy="6617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審査の視点を踏まえて、考え・ポイント、ポイントを踏まえた検討の流れ・検討に必要な要素・業務実施上の独自の工夫等を提案してください。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668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1"/>
            <a:ext cx="2057400" cy="365125"/>
          </a:xfrm>
        </p:spPr>
        <p:txBody>
          <a:bodyPr/>
          <a:lstStyle/>
          <a:p>
            <a:fld id="{04441174-C175-41F0-8A65-A005611D54E3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defTabSz="685783">
              <a:lnSpc>
                <a:spcPct val="90000"/>
              </a:lnSpc>
              <a:spcBef>
                <a:spcPts val="750"/>
              </a:spcBef>
            </a:pP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r>
              <a:rPr kumimoji="1" lang="ja-JP" altLang="en-US" sz="20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（グリーンスローモビリティ実証実験</a:t>
            </a:r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）効果検証手法</a:t>
            </a:r>
            <a:endParaRPr kumimoji="1" lang="ja-JP" altLang="en-US" sz="2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212743" y="921529"/>
            <a:ext cx="8718514" cy="6617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</a:p>
          <a:p>
            <a:pPr marL="171450" lvl="0" indent="-171450" algn="just">
              <a:lnSpc>
                <a:spcPts val="1500"/>
              </a:lnSpc>
              <a:buFont typeface="Wingdings" panose="05000000000000000000" pitchFamily="2" charset="2"/>
              <a:buChar char="l"/>
              <a:tabLst>
                <a:tab pos="771525" algn="l"/>
              </a:tabLst>
            </a:pPr>
            <a:r>
              <a:rPr lang="ja-JP" altLang="en-US" sz="12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審査の視点を踏まえて、考え・ポイント、ポイントを踏まえた検討の流れ・検討に必要な要素・業務実施上の独自の工夫等を提案してください。</a:t>
            </a:r>
            <a:endParaRPr lang="en-US" altLang="ja-JP" sz="12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500"/>
              </a:lnSpc>
              <a:tabLst>
                <a:tab pos="771525" algn="l"/>
              </a:tabLst>
            </a:pP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（このオブジェクト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は提出時には削除して</a:t>
            </a:r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ください）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861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990</TotalTime>
  <Words>878</Words>
  <Application>Microsoft Office PowerPoint</Application>
  <PresentationFormat>画面に合わせる (4:3)</PresentationFormat>
  <Paragraphs>91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2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令和７年度グリーンスローモビリティ実証実験等外出促進検討業務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さいたま市</dc:creator>
  <cp:lastModifiedBy>さいたま市</cp:lastModifiedBy>
  <cp:revision>104</cp:revision>
  <cp:lastPrinted>2023-01-18T12:00:40Z</cp:lastPrinted>
  <dcterms:created xsi:type="dcterms:W3CDTF">2021-09-14T09:44:38Z</dcterms:created>
  <dcterms:modified xsi:type="dcterms:W3CDTF">2025-03-12T02:33:22Z</dcterms:modified>
</cp:coreProperties>
</file>