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</p:sldMasterIdLst>
  <p:notesMasterIdLst>
    <p:notesMasterId r:id="rId12"/>
  </p:notesMasterIdLst>
  <p:handoutMasterIdLst>
    <p:handoutMasterId r:id="rId13"/>
  </p:handoutMasterIdLst>
  <p:sldIdLst>
    <p:sldId id="270" r:id="rId2"/>
    <p:sldId id="286" r:id="rId3"/>
    <p:sldId id="287" r:id="rId4"/>
    <p:sldId id="288" r:id="rId5"/>
    <p:sldId id="283" r:id="rId6"/>
    <p:sldId id="273" r:id="rId7"/>
    <p:sldId id="274" r:id="rId8"/>
    <p:sldId id="289" r:id="rId9"/>
    <p:sldId id="290" r:id="rId10"/>
    <p:sldId id="291" r:id="rId11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さいたま市" initials="S" lastIdx="1" clrIdx="0">
    <p:extLst>
      <p:ext uri="{19B8F6BF-5375-455C-9EA6-DF929625EA0E}">
        <p15:presenceInfo xmlns:p15="http://schemas.microsoft.com/office/powerpoint/2012/main" userId="さいたま市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4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96" y="1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375" cy="498966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221" y="0"/>
            <a:ext cx="2950374" cy="498966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r">
              <a:defRPr sz="1200"/>
            </a:lvl1pPr>
          </a:lstStyle>
          <a:p>
            <a:fld id="{E0D920C9-CB78-4BCB-B62F-8613F0883CC5}" type="datetimeFigureOut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372"/>
            <a:ext cx="2950375" cy="498966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221" y="9440372"/>
            <a:ext cx="2950374" cy="498966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r">
              <a:defRPr sz="1200"/>
            </a:lvl1pPr>
          </a:lstStyle>
          <a:p>
            <a:fld id="{8260200B-0435-45AA-9FDD-11F4F9838A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26302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375" cy="498966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221" y="0"/>
            <a:ext cx="2950374" cy="498966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r">
              <a:defRPr sz="1200"/>
            </a:lvl1pPr>
          </a:lstStyle>
          <a:p>
            <a:fld id="{09CF6833-3910-4C6E-9E7D-F9C29B6E98D9}" type="datetimeFigureOut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36" tIns="46118" rIns="92236" bIns="4611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239" y="4783357"/>
            <a:ext cx="5446723" cy="3913364"/>
          </a:xfrm>
          <a:prstGeom prst="rect">
            <a:avLst/>
          </a:prstGeom>
        </p:spPr>
        <p:txBody>
          <a:bodyPr vert="horz" lIns="92236" tIns="46118" rIns="92236" bIns="46118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372"/>
            <a:ext cx="2950375" cy="498966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221" y="9440372"/>
            <a:ext cx="2950374" cy="498966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r">
              <a:defRPr sz="1200"/>
            </a:lvl1pPr>
          </a:lstStyle>
          <a:p>
            <a:fld id="{D3AFBF2C-D0F1-4E2A-BFCA-7EA2F3CBAD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0823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B3B29-E83D-4FDE-B177-A0D65A4CFF01}" type="datetime1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52979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E3A8-B612-4045-B5BF-323B060F0BCB}" type="datetime1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41174-C175-41F0-8A65-A005611D54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8446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25430-A3BC-43D2-91B7-C2DD3B5C0527}" type="datetime1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41174-C175-41F0-8A65-A005611D54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806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86E8C-8865-4109-8166-F5196990EDDE}" type="datetime1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04441174-C175-41F0-8A65-A005611D54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51780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CDA2E-FB53-463F-9C5C-B0691CA47D88}" type="datetime1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41174-C175-41F0-8A65-A005611D54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953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C9B1E-65D4-4426-8701-0CD74D18723B}" type="datetime1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41174-C175-41F0-8A65-A005611D54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184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FA593-58D9-4022-813E-90EB22C34DE3}" type="datetime1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41174-C175-41F0-8A65-A005611D54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3122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981CF-F710-4259-B7A6-F575D35FBE86}" type="datetime1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41174-C175-41F0-8A65-A005611D54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094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1E258-9990-49F1-98E8-0956888A4644}" type="datetime1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41174-C175-41F0-8A65-A005611D54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0477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E9E48-3265-473D-A684-81A681C26073}" type="datetime1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41174-C175-41F0-8A65-A005611D54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5132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6E10A-8597-48A3-9DC7-2F022889819A}" type="datetime1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41174-C175-41F0-8A65-A005611D54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1314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871AF4-5A7F-4DF0-AAFC-7B3312632BE3}" type="datetime1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441174-C175-41F0-8A65-A005611D54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638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76046" y="2041340"/>
            <a:ext cx="8609162" cy="1282329"/>
          </a:xfrm>
        </p:spPr>
        <p:txBody>
          <a:bodyPr>
            <a:noAutofit/>
          </a:bodyPr>
          <a:lstStyle/>
          <a:p>
            <a:r>
              <a:rPr lang="ja-JP" altLang="en-US" sz="28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令和</a:t>
            </a:r>
            <a:r>
              <a:rPr lang="ja-JP" altLang="en-US" sz="2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７</a:t>
            </a:r>
            <a:r>
              <a:rPr lang="ja-JP" altLang="en-US" sz="28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年度さいたま</a:t>
            </a:r>
            <a:r>
              <a:rPr lang="ja-JP" altLang="en-US" sz="2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市総合都市交通体系マスタープラン</a:t>
            </a:r>
            <a:br>
              <a:rPr lang="ja-JP" altLang="en-US" sz="2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sz="28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基本計画等検討業務</a:t>
            </a:r>
            <a:endParaRPr lang="ja-JP" altLang="en-US" sz="28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4175603"/>
            <a:ext cx="6858000" cy="755954"/>
          </a:xfrm>
        </p:spPr>
        <p:txBody>
          <a:bodyPr>
            <a:normAutofit/>
          </a:bodyPr>
          <a:lstStyle/>
          <a:p>
            <a:r>
              <a:rPr kumimoji="1" lang="ja-JP" altLang="en-US" sz="3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企画提案書</a:t>
            </a:r>
            <a:endParaRPr kumimoji="1" lang="ja-JP" altLang="en-US" sz="3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269712" y="111666"/>
            <a:ext cx="7521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（様式４）</a:t>
            </a:r>
            <a:endParaRPr lang="ja-JP" altLang="en-US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395C30A1-41FD-4026-8779-B17732AD3333}"/>
              </a:ext>
            </a:extLst>
          </p:cNvPr>
          <p:cNvSpPr/>
          <p:nvPr/>
        </p:nvSpPr>
        <p:spPr>
          <a:xfrm>
            <a:off x="276046" y="564012"/>
            <a:ext cx="8609162" cy="138499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[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作成にあたっての注意事項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] </a:t>
            </a: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企画提案書中に企業名、企業ロゴ等を記載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しないこと。</a:t>
            </a:r>
            <a:endParaRPr kumimoji="1"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業務の目的や事業の特性を理解し、評価基準を踏まえた提案内容を作成すること。</a:t>
            </a:r>
            <a:endParaRPr kumimoji="1"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標題と用紙の向きを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守れば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、デザインを変えることも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可能。</a:t>
            </a:r>
            <a:endParaRPr kumimoji="1"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文字の大きさは</a:t>
            </a:r>
            <a:r>
              <a:rPr kumimoji="1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10.5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ポイント以上を原則（注意書き等の補足説明等は除く）とし、見やすい資料を作成すること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kumimoji="1"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企画提案書は、最大で２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０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枚（本表紙含む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とする。</a:t>
            </a:r>
            <a:endParaRPr kumimoji="1"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r"/>
            <a:r>
              <a:rPr kumimoji="1" lang="ja-JP" altLang="en-US" sz="1200" dirty="0" smtClean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（この</a:t>
            </a:r>
            <a:r>
              <a:rPr kumimoji="1" lang="ja-JP" altLang="en-US" sz="1200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オブジェクトは提出時には削除して</a:t>
            </a:r>
            <a:r>
              <a:rPr kumimoji="1" lang="ja-JP" altLang="en-US" sz="1200" dirty="0" smtClean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ください）</a:t>
            </a:r>
            <a:endParaRPr kumimoji="1" lang="en-US" altLang="ja-JP" sz="1200" dirty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62655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anchor="ctr">
            <a:spAutoFit/>
          </a:bodyPr>
          <a:lstStyle/>
          <a:p>
            <a:pPr defTabSz="685783">
              <a:lnSpc>
                <a:spcPct val="90000"/>
              </a:lnSpc>
              <a:spcBef>
                <a:spcPts val="750"/>
              </a:spcBef>
            </a:pPr>
            <a:r>
              <a:rPr kumimoji="1" lang="ja-JP" altLang="en-US" sz="20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ja-JP" altLang="en-US" sz="20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７</a:t>
            </a:r>
            <a:r>
              <a:rPr kumimoji="1" lang="ja-JP" altLang="en-US" sz="20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ja-JP" altLang="en-US" sz="200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kumimoji="1" lang="ja-JP" altLang="en-US" sz="200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その他（業務全体に対する自由提案）</a:t>
            </a:r>
            <a:endParaRPr kumimoji="1" lang="ja-JP" altLang="en-US" sz="20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4294967295"/>
          </p:nvPr>
        </p:nvSpPr>
        <p:spPr>
          <a:xfrm>
            <a:off x="7086600" y="6356351"/>
            <a:ext cx="2057400" cy="365125"/>
          </a:xfrm>
        </p:spPr>
        <p:txBody>
          <a:bodyPr/>
          <a:lstStyle/>
          <a:p>
            <a:fld id="{04441174-C175-41F0-8A65-A005611D54E3}" type="slidenum">
              <a:rPr kumimoji="1" lang="ja-JP" altLang="en-US" smtClean="0"/>
              <a:t>9</a:t>
            </a:fld>
            <a:endParaRPr kumimoji="1" lang="ja-JP" altLang="en-US"/>
          </a:p>
        </p:txBody>
      </p:sp>
      <p:sp>
        <p:nvSpPr>
          <p:cNvPr id="8" name="Rectangle 13">
            <a:extLst>
              <a:ext uri="{FF2B5EF4-FFF2-40B4-BE49-F238E27FC236}">
                <a16:creationId xmlns:a16="http://schemas.microsoft.com/office/drawing/2014/main" id="{395C30A1-41FD-4026-8779-B17732AD3333}"/>
              </a:ext>
            </a:extLst>
          </p:cNvPr>
          <p:cNvSpPr/>
          <p:nvPr/>
        </p:nvSpPr>
        <p:spPr>
          <a:xfrm>
            <a:off x="212743" y="1270022"/>
            <a:ext cx="8718514" cy="85408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[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提案内容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] </a:t>
            </a:r>
          </a:p>
          <a:p>
            <a:pPr marL="171450" lvl="0" indent="-171450" algn="just">
              <a:lnSpc>
                <a:spcPts val="1500"/>
              </a:lnSpc>
              <a:buFont typeface="Wingdings" panose="05000000000000000000" pitchFamily="2" charset="2"/>
              <a:buChar char="l"/>
              <a:tabLst>
                <a:tab pos="771525" algn="l"/>
              </a:tabLst>
            </a:pPr>
            <a:r>
              <a:rPr lang="ja-JP" altLang="en-US" sz="12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審査の視点を踏まえて、考え</a:t>
            </a:r>
            <a:r>
              <a:rPr lang="ja-JP" altLang="en-US" sz="12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・ポイント、ポイントを踏まえた検討の流れ・検討に必要な要素・業務実施上の独自の工夫等を提案してください</a:t>
            </a:r>
            <a:r>
              <a:rPr lang="ja-JP" altLang="en-US" sz="12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。</a:t>
            </a:r>
            <a:endParaRPr lang="en-US" altLang="ja-JP" sz="12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 algn="just">
              <a:lnSpc>
                <a:spcPts val="1500"/>
              </a:lnSpc>
              <a:tabLst>
                <a:tab pos="771525" algn="l"/>
              </a:tabLst>
            </a:pPr>
            <a:endParaRPr lang="en-US" altLang="ja-JP" sz="12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 algn="just">
              <a:lnSpc>
                <a:spcPts val="1500"/>
              </a:lnSpc>
              <a:tabLst>
                <a:tab pos="771525" algn="l"/>
              </a:tabLst>
            </a:pPr>
            <a:r>
              <a:rPr kumimoji="1" lang="ja-JP" altLang="en-US" sz="1200" dirty="0" smtClean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このオブジェクト</a:t>
            </a:r>
            <a:r>
              <a:rPr kumimoji="1" lang="ja-JP" altLang="en-US" sz="1200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は提出時には削除して</a:t>
            </a:r>
            <a:r>
              <a:rPr kumimoji="1" lang="ja-JP" altLang="en-US" sz="1200" dirty="0" smtClean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ください）</a:t>
            </a:r>
            <a:endParaRPr kumimoji="1" lang="en-US" altLang="ja-JP" sz="1200" dirty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12977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41174-C175-41F0-8A65-A005611D54E3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anchor="ctr">
            <a:spAutoFit/>
          </a:bodyPr>
          <a:lstStyle/>
          <a:p>
            <a:pPr defTabSz="685783">
              <a:lnSpc>
                <a:spcPct val="90000"/>
              </a:lnSpc>
              <a:spcBef>
                <a:spcPts val="750"/>
              </a:spcBef>
            </a:pPr>
            <a:r>
              <a:rPr kumimoji="1" lang="ja-JP" altLang="en-US" sz="20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１　会社概要・業務経歴</a:t>
            </a:r>
            <a:endParaRPr kumimoji="1" lang="ja-JP" altLang="en-US" sz="20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8273120"/>
              </p:ext>
            </p:extLst>
          </p:nvPr>
        </p:nvGraphicFramePr>
        <p:xfrm>
          <a:off x="214519" y="1902295"/>
          <a:ext cx="8622060" cy="4055389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050133">
                  <a:extLst>
                    <a:ext uri="{9D8B030D-6E8A-4147-A177-3AD203B41FA5}">
                      <a16:colId xmlns:a16="http://schemas.microsoft.com/office/drawing/2014/main" val="1448323899"/>
                    </a:ext>
                  </a:extLst>
                </a:gridCol>
                <a:gridCol w="6571927">
                  <a:extLst>
                    <a:ext uri="{9D8B030D-6E8A-4147-A177-3AD203B41FA5}">
                      <a16:colId xmlns:a16="http://schemas.microsoft.com/office/drawing/2014/main" val="1285217639"/>
                    </a:ext>
                  </a:extLst>
                </a:gridCol>
              </a:tblGrid>
              <a:tr h="250642"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51684622"/>
                  </a:ext>
                </a:extLst>
              </a:tr>
              <a:tr h="47220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本店の所在地</a:t>
                      </a:r>
                      <a:endParaRPr kumimoji="1" lang="en-US" altLang="ja-JP" sz="1200" dirty="0" smtClean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66442289"/>
                  </a:ext>
                </a:extLst>
              </a:tr>
              <a:tr h="47220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支店の所在地</a:t>
                      </a:r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24259202"/>
                  </a:ext>
                </a:extLst>
              </a:tr>
              <a:tr h="47220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設立年月日</a:t>
                      </a:r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7071705"/>
                  </a:ext>
                </a:extLst>
              </a:tr>
              <a:tr h="47220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資本金</a:t>
                      </a:r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40109773"/>
                  </a:ext>
                </a:extLst>
              </a:tr>
              <a:tr h="47220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従業員</a:t>
                      </a:r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55135707"/>
                  </a:ext>
                </a:extLst>
              </a:tr>
              <a:tr h="142003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業務内容</a:t>
                      </a:r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60173930"/>
                  </a:ext>
                </a:extLst>
              </a:tr>
            </a:tbl>
          </a:graphicData>
        </a:graphic>
      </p:graphicFrame>
      <p:sp>
        <p:nvSpPr>
          <p:cNvPr id="9" name="正方形/長方形 8"/>
          <p:cNvSpPr/>
          <p:nvPr/>
        </p:nvSpPr>
        <p:spPr>
          <a:xfrm>
            <a:off x="214519" y="1544802"/>
            <a:ext cx="2047240" cy="369332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defTabSz="685783">
              <a:lnSpc>
                <a:spcPct val="90000"/>
              </a:lnSpc>
              <a:spcBef>
                <a:spcPts val="750"/>
              </a:spcBef>
            </a:pPr>
            <a:r>
              <a:rPr kumimoji="1" lang="ja-JP" altLang="en-US" sz="20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■会社概要</a:t>
            </a:r>
            <a:endParaRPr kumimoji="1" lang="ja-JP" altLang="en-US" sz="20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395C30A1-41FD-4026-8779-B17732AD3333}"/>
              </a:ext>
            </a:extLst>
          </p:cNvPr>
          <p:cNvSpPr/>
          <p:nvPr/>
        </p:nvSpPr>
        <p:spPr>
          <a:xfrm>
            <a:off x="214519" y="720773"/>
            <a:ext cx="8737249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[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提案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内容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] </a:t>
            </a: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会社概要を記載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して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ください。</a:t>
            </a:r>
            <a:endParaRPr kumimoji="1"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r"/>
            <a:r>
              <a:rPr kumimoji="1" lang="ja-JP" altLang="en-US" sz="1200" dirty="0" smtClean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1" lang="ja-JP" altLang="en-US" sz="1200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このオブジェクトは提出時には削除してください</a:t>
            </a:r>
            <a:r>
              <a:rPr kumimoji="1" lang="ja-JP" altLang="en-US" sz="1200" dirty="0" smtClean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sz="1200" dirty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881776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41174-C175-41F0-8A65-A005611D54E3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anchor="ctr">
            <a:spAutoFit/>
          </a:bodyPr>
          <a:lstStyle/>
          <a:p>
            <a:pPr defTabSz="685783">
              <a:lnSpc>
                <a:spcPct val="90000"/>
              </a:lnSpc>
              <a:spcBef>
                <a:spcPts val="750"/>
              </a:spcBef>
            </a:pPr>
            <a:r>
              <a:rPr kumimoji="1" lang="ja-JP" altLang="en-US" sz="20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１　</a:t>
            </a:r>
            <a:r>
              <a:rPr kumimoji="1" lang="ja-JP" altLang="en-US" sz="20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会社概要・業務経歴</a:t>
            </a:r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394157"/>
              </p:ext>
            </p:extLst>
          </p:nvPr>
        </p:nvGraphicFramePr>
        <p:xfrm>
          <a:off x="239594" y="2133601"/>
          <a:ext cx="8690221" cy="446244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335111">
                  <a:extLst>
                    <a:ext uri="{9D8B030D-6E8A-4147-A177-3AD203B41FA5}">
                      <a16:colId xmlns:a16="http://schemas.microsoft.com/office/drawing/2014/main" val="1448323899"/>
                    </a:ext>
                  </a:extLst>
                </a:gridCol>
                <a:gridCol w="929563">
                  <a:extLst>
                    <a:ext uri="{9D8B030D-6E8A-4147-A177-3AD203B41FA5}">
                      <a16:colId xmlns:a16="http://schemas.microsoft.com/office/drawing/2014/main" val="1285217639"/>
                    </a:ext>
                  </a:extLst>
                </a:gridCol>
                <a:gridCol w="878945">
                  <a:extLst>
                    <a:ext uri="{9D8B030D-6E8A-4147-A177-3AD203B41FA5}">
                      <a16:colId xmlns:a16="http://schemas.microsoft.com/office/drawing/2014/main" val="2405813687"/>
                    </a:ext>
                  </a:extLst>
                </a:gridCol>
                <a:gridCol w="1018660">
                  <a:extLst>
                    <a:ext uri="{9D8B030D-6E8A-4147-A177-3AD203B41FA5}">
                      <a16:colId xmlns:a16="http://schemas.microsoft.com/office/drawing/2014/main" val="878493453"/>
                    </a:ext>
                  </a:extLst>
                </a:gridCol>
                <a:gridCol w="4527942">
                  <a:extLst>
                    <a:ext uri="{9D8B030D-6E8A-4147-A177-3AD203B41FA5}">
                      <a16:colId xmlns:a16="http://schemas.microsoft.com/office/drawing/2014/main" val="76057108"/>
                    </a:ext>
                  </a:extLst>
                </a:gridCol>
              </a:tblGrid>
              <a:tr h="67820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業務名</a:t>
                      </a:r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発注者</a:t>
                      </a:r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完了</a:t>
                      </a:r>
                      <a:endParaRPr kumimoji="1" lang="en-US" altLang="ja-JP" sz="1200" dirty="0" smtClean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年月</a:t>
                      </a:r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最終契約額（円）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概要・ポイント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51684622"/>
                  </a:ext>
                </a:extLst>
              </a:tr>
              <a:tr h="756848"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6442289"/>
                  </a:ext>
                </a:extLst>
              </a:tr>
              <a:tr h="756848"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1428345"/>
                  </a:ext>
                </a:extLst>
              </a:tr>
              <a:tr h="756848"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8636169"/>
                  </a:ext>
                </a:extLst>
              </a:tr>
              <a:tr h="756848"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1171922"/>
                  </a:ext>
                </a:extLst>
              </a:tr>
              <a:tr h="756848"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9120416"/>
                  </a:ext>
                </a:extLst>
              </a:tr>
            </a:tbl>
          </a:graphicData>
        </a:graphic>
      </p:graphicFrame>
      <p:sp>
        <p:nvSpPr>
          <p:cNvPr id="7" name="正方形/長方形 6"/>
          <p:cNvSpPr/>
          <p:nvPr/>
        </p:nvSpPr>
        <p:spPr>
          <a:xfrm>
            <a:off x="202623" y="1749450"/>
            <a:ext cx="2047240" cy="369332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defTabSz="685783">
              <a:lnSpc>
                <a:spcPct val="90000"/>
              </a:lnSpc>
              <a:spcBef>
                <a:spcPts val="750"/>
              </a:spcBef>
            </a:pPr>
            <a:r>
              <a:rPr kumimoji="1" lang="ja-JP" altLang="en-US" sz="20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■業務経歴</a:t>
            </a:r>
            <a:endParaRPr kumimoji="1" lang="ja-JP" altLang="en-US" sz="20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Rectangle 13">
            <a:extLst>
              <a:ext uri="{FF2B5EF4-FFF2-40B4-BE49-F238E27FC236}">
                <a16:creationId xmlns:a16="http://schemas.microsoft.com/office/drawing/2014/main" id="{395C30A1-41FD-4026-8779-B17732AD3333}"/>
              </a:ext>
            </a:extLst>
          </p:cNvPr>
          <p:cNvSpPr/>
          <p:nvPr/>
        </p:nvSpPr>
        <p:spPr>
          <a:xfrm>
            <a:off x="202623" y="707605"/>
            <a:ext cx="8749145" cy="83099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[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提案内容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] </a:t>
            </a: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令和２年度以降に完了又は実施中である、本業務と同種又は類似する業務の受託業務について、直近のものから</a:t>
            </a:r>
            <a:r>
              <a:rPr kumimoji="1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件以内で記載してください。</a:t>
            </a:r>
            <a:endParaRPr kumimoji="1"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r"/>
            <a:r>
              <a:rPr kumimoji="1" lang="ja-JP" altLang="en-US" sz="1200" dirty="0" smtClean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（このオブジェクト</a:t>
            </a:r>
            <a:r>
              <a:rPr kumimoji="1" lang="ja-JP" altLang="en-US" sz="1200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は提出時には削除して</a:t>
            </a:r>
            <a:r>
              <a:rPr kumimoji="1" lang="ja-JP" altLang="en-US" sz="1200" dirty="0" smtClean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ください</a:t>
            </a:r>
            <a:r>
              <a:rPr kumimoji="1" lang="ja-JP" altLang="en-US" sz="1200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sz="1200" dirty="0" smtClean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54976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anchor="ctr">
            <a:spAutoFit/>
          </a:bodyPr>
          <a:lstStyle/>
          <a:p>
            <a:pPr defTabSz="685783">
              <a:lnSpc>
                <a:spcPct val="90000"/>
              </a:lnSpc>
              <a:spcBef>
                <a:spcPts val="750"/>
              </a:spcBef>
            </a:pPr>
            <a:r>
              <a:rPr kumimoji="1" lang="ja-JP" altLang="en-US" sz="20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ja-JP" altLang="en-US" sz="20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２　業務の実施体制</a:t>
            </a:r>
            <a:endParaRPr kumimoji="1" lang="ja-JP" altLang="en-US" sz="20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4294967295"/>
          </p:nvPr>
        </p:nvSpPr>
        <p:spPr>
          <a:xfrm>
            <a:off x="7086600" y="6356351"/>
            <a:ext cx="2057400" cy="365125"/>
          </a:xfrm>
        </p:spPr>
        <p:txBody>
          <a:bodyPr/>
          <a:lstStyle/>
          <a:p>
            <a:fld id="{04441174-C175-41F0-8A65-A005611D54E3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114203" y="1570340"/>
            <a:ext cx="2047240" cy="369332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defTabSz="685783">
              <a:lnSpc>
                <a:spcPct val="90000"/>
              </a:lnSpc>
              <a:spcBef>
                <a:spcPts val="750"/>
              </a:spcBef>
            </a:pPr>
            <a:r>
              <a:rPr kumimoji="1" lang="ja-JP" altLang="en-US" sz="20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■実施体制図</a:t>
            </a:r>
            <a:endParaRPr kumimoji="1" lang="ja-JP" altLang="en-US" sz="20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202623" y="2034745"/>
            <a:ext cx="8749145" cy="4226533"/>
          </a:xfrm>
          <a:prstGeom prst="roundRect">
            <a:avLst>
              <a:gd name="adj" fmla="val 0"/>
            </a:avLst>
          </a:prstGeom>
          <a:noFill/>
          <a:ln w="38100"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Rectangle 13">
            <a:extLst>
              <a:ext uri="{FF2B5EF4-FFF2-40B4-BE49-F238E27FC236}">
                <a16:creationId xmlns:a16="http://schemas.microsoft.com/office/drawing/2014/main" id="{395C30A1-41FD-4026-8779-B17732AD3333}"/>
              </a:ext>
            </a:extLst>
          </p:cNvPr>
          <p:cNvSpPr/>
          <p:nvPr/>
        </p:nvSpPr>
        <p:spPr>
          <a:xfrm>
            <a:off x="202623" y="714128"/>
            <a:ext cx="8749145" cy="83099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[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提案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内容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] </a:t>
            </a: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業務の実施体制図を記載してください。</a:t>
            </a:r>
            <a:endParaRPr kumimoji="1"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実施体制のポイント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を記載して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ください。</a:t>
            </a:r>
            <a:endParaRPr kumimoji="1"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r"/>
            <a:r>
              <a:rPr kumimoji="1" lang="ja-JP" altLang="en-US" sz="1200" dirty="0" smtClean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（このオブジェクト</a:t>
            </a:r>
            <a:r>
              <a:rPr kumimoji="1" lang="ja-JP" altLang="en-US" sz="1200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は提出時には削除して</a:t>
            </a:r>
            <a:r>
              <a:rPr kumimoji="1" lang="ja-JP" altLang="en-US" sz="1200" dirty="0" smtClean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ください）</a:t>
            </a:r>
            <a:endParaRPr kumimoji="1" lang="en-US" altLang="ja-JP" sz="1200" dirty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78279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anchor="ctr">
            <a:spAutoFit/>
          </a:bodyPr>
          <a:lstStyle/>
          <a:p>
            <a:pPr defTabSz="685783">
              <a:lnSpc>
                <a:spcPct val="90000"/>
              </a:lnSpc>
              <a:spcBef>
                <a:spcPts val="750"/>
              </a:spcBef>
            </a:pPr>
            <a:r>
              <a:rPr kumimoji="1" lang="ja-JP" altLang="en-US" sz="20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ja-JP" altLang="en-US" sz="20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２　業務の実施体制</a:t>
            </a:r>
            <a:endParaRPr kumimoji="1" lang="ja-JP" altLang="en-US" sz="20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7713290"/>
              </p:ext>
            </p:extLst>
          </p:nvPr>
        </p:nvGraphicFramePr>
        <p:xfrm>
          <a:off x="192232" y="1662688"/>
          <a:ext cx="8759536" cy="505878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929986">
                  <a:extLst>
                    <a:ext uri="{9D8B030D-6E8A-4147-A177-3AD203B41FA5}">
                      <a16:colId xmlns:a16="http://schemas.microsoft.com/office/drawing/2014/main" val="1448323899"/>
                    </a:ext>
                  </a:extLst>
                </a:gridCol>
                <a:gridCol w="1485900">
                  <a:extLst>
                    <a:ext uri="{9D8B030D-6E8A-4147-A177-3AD203B41FA5}">
                      <a16:colId xmlns:a16="http://schemas.microsoft.com/office/drawing/2014/main" val="1285217639"/>
                    </a:ext>
                  </a:extLst>
                </a:gridCol>
                <a:gridCol w="1257300">
                  <a:extLst>
                    <a:ext uri="{9D8B030D-6E8A-4147-A177-3AD203B41FA5}">
                      <a16:colId xmlns:a16="http://schemas.microsoft.com/office/drawing/2014/main" val="4120588031"/>
                    </a:ext>
                  </a:extLst>
                </a:gridCol>
                <a:gridCol w="1070264">
                  <a:extLst>
                    <a:ext uri="{9D8B030D-6E8A-4147-A177-3AD203B41FA5}">
                      <a16:colId xmlns:a16="http://schemas.microsoft.com/office/drawing/2014/main" val="2405813687"/>
                    </a:ext>
                  </a:extLst>
                </a:gridCol>
                <a:gridCol w="581891">
                  <a:extLst>
                    <a:ext uri="{9D8B030D-6E8A-4147-A177-3AD203B41FA5}">
                      <a16:colId xmlns:a16="http://schemas.microsoft.com/office/drawing/2014/main" val="909248734"/>
                    </a:ext>
                  </a:extLst>
                </a:gridCol>
                <a:gridCol w="592282">
                  <a:extLst>
                    <a:ext uri="{9D8B030D-6E8A-4147-A177-3AD203B41FA5}">
                      <a16:colId xmlns:a16="http://schemas.microsoft.com/office/drawing/2014/main" val="878493453"/>
                    </a:ext>
                  </a:extLst>
                </a:gridCol>
                <a:gridCol w="2841913">
                  <a:extLst>
                    <a:ext uri="{9D8B030D-6E8A-4147-A177-3AD203B41FA5}">
                      <a16:colId xmlns:a16="http://schemas.microsoft.com/office/drawing/2014/main" val="2226153038"/>
                    </a:ext>
                  </a:extLst>
                </a:gridCol>
              </a:tblGrid>
              <a:tr h="68511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本業務における役割</a:t>
                      </a:r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（ふりがな）</a:t>
                      </a:r>
                      <a:endParaRPr kumimoji="1" lang="en-US" altLang="ja-JP" sz="1200" dirty="0" smtClean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氏名</a:t>
                      </a:r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部署・役職</a:t>
                      </a:r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本業務に関係する取得資格の状況</a:t>
                      </a:r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年齢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経験</a:t>
                      </a:r>
                      <a:endParaRPr kumimoji="1" lang="en-US" altLang="ja-JP" sz="1200" dirty="0" smtClean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年数</a:t>
                      </a:r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本業務に関する実績</a:t>
                      </a:r>
                      <a:endParaRPr kumimoji="1" lang="en-US" altLang="ja-JP" sz="1200" dirty="0" smtClean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51684622"/>
                  </a:ext>
                </a:extLst>
              </a:tr>
              <a:tr h="728946"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6442289"/>
                  </a:ext>
                </a:extLst>
              </a:tr>
              <a:tr h="728946"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1428345"/>
                  </a:ext>
                </a:extLst>
              </a:tr>
              <a:tr h="728946"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8636169"/>
                  </a:ext>
                </a:extLst>
              </a:tr>
              <a:tr h="728946"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1171922"/>
                  </a:ext>
                </a:extLst>
              </a:tr>
              <a:tr h="728946"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9120416"/>
                  </a:ext>
                </a:extLst>
              </a:tr>
              <a:tr h="728946"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1540175"/>
                  </a:ext>
                </a:extLst>
              </a:tr>
            </a:tbl>
          </a:graphicData>
        </a:graphic>
      </p:graphicFrame>
      <p:sp>
        <p:nvSpPr>
          <p:cNvPr id="3" name="スライド番号プレースホルダー 2"/>
          <p:cNvSpPr>
            <a:spLocks noGrp="1"/>
          </p:cNvSpPr>
          <p:nvPr>
            <p:ph type="sldNum" sz="quarter" idx="4294967295"/>
          </p:nvPr>
        </p:nvSpPr>
        <p:spPr>
          <a:xfrm>
            <a:off x="7086600" y="6356351"/>
            <a:ext cx="2057400" cy="365125"/>
          </a:xfrm>
        </p:spPr>
        <p:txBody>
          <a:bodyPr/>
          <a:lstStyle/>
          <a:p>
            <a:fld id="{04441174-C175-41F0-8A65-A005611D54E3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95C30A1-41FD-4026-8779-B17732AD3333}"/>
              </a:ext>
            </a:extLst>
          </p:cNvPr>
          <p:cNvSpPr/>
          <p:nvPr/>
        </p:nvSpPr>
        <p:spPr>
          <a:xfrm>
            <a:off x="192232" y="707605"/>
            <a:ext cx="8759536" cy="83099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[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提案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内容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] </a:t>
            </a: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現段階で、配置を予定する者全員について、記入してください。</a:t>
            </a:r>
            <a:endParaRPr kumimoji="1"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再委託先の担当者が従事する場合は、再委託先の企業名を「部署・役職」の欄に記載してください。</a:t>
            </a:r>
            <a:endParaRPr kumimoji="1"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r"/>
            <a:r>
              <a:rPr kumimoji="1" lang="ja-JP" altLang="en-US" sz="1200" dirty="0" smtClean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（このオブジェクト</a:t>
            </a:r>
            <a:r>
              <a:rPr kumimoji="1" lang="ja-JP" altLang="en-US" sz="1200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は提出時には削除して</a:t>
            </a:r>
            <a:r>
              <a:rPr kumimoji="1" lang="ja-JP" altLang="en-US" sz="1200" dirty="0" smtClean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ください）</a:t>
            </a:r>
            <a:endParaRPr kumimoji="1" lang="en-US" altLang="ja-JP" sz="1200" dirty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31532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anchor="ctr">
            <a:spAutoFit/>
          </a:bodyPr>
          <a:lstStyle/>
          <a:p>
            <a:pPr defTabSz="685783">
              <a:lnSpc>
                <a:spcPct val="90000"/>
              </a:lnSpc>
              <a:spcBef>
                <a:spcPts val="750"/>
              </a:spcBef>
            </a:pPr>
            <a:r>
              <a:rPr kumimoji="1" lang="ja-JP" altLang="en-US" sz="20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３　 （</a:t>
            </a:r>
            <a:r>
              <a:rPr kumimoji="1" lang="en-US" altLang="ja-JP" sz="20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SMART</a:t>
            </a:r>
            <a:r>
              <a:rPr kumimoji="1" lang="ja-JP" altLang="en-US" sz="20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プラン）</a:t>
            </a:r>
            <a:r>
              <a:rPr kumimoji="1" lang="ja-JP" altLang="en-US" sz="20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新た</a:t>
            </a:r>
            <a:r>
              <a:rPr kumimoji="1" lang="ja-JP" altLang="en-US" sz="20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なモビリティ計画としての先進性・合理性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4294967295"/>
          </p:nvPr>
        </p:nvSpPr>
        <p:spPr>
          <a:xfrm>
            <a:off x="7086600" y="6356351"/>
            <a:ext cx="2057400" cy="365125"/>
          </a:xfrm>
        </p:spPr>
        <p:txBody>
          <a:bodyPr/>
          <a:lstStyle/>
          <a:p>
            <a:fld id="{04441174-C175-41F0-8A65-A005611D54E3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395C30A1-41FD-4026-8779-B17732AD3333}"/>
              </a:ext>
            </a:extLst>
          </p:cNvPr>
          <p:cNvSpPr/>
          <p:nvPr/>
        </p:nvSpPr>
        <p:spPr>
          <a:xfrm>
            <a:off x="212743" y="1270022"/>
            <a:ext cx="8718514" cy="85408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[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提案内容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] </a:t>
            </a:r>
          </a:p>
          <a:p>
            <a:pPr marL="171450" lvl="0" indent="-171450" algn="just">
              <a:lnSpc>
                <a:spcPts val="1500"/>
              </a:lnSpc>
              <a:buFont typeface="Wingdings" panose="05000000000000000000" pitchFamily="2" charset="2"/>
              <a:buChar char="l"/>
              <a:tabLst>
                <a:tab pos="771525" algn="l"/>
              </a:tabLst>
            </a:pPr>
            <a:r>
              <a:rPr lang="ja-JP" altLang="en-US" sz="12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審査の視点を踏まえて、考え</a:t>
            </a:r>
            <a:r>
              <a:rPr lang="ja-JP" altLang="en-US" sz="12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・ポイント、ポイントを踏まえた検討の流れ・検討に必要な要素・業務実施上の独自の工夫等を提案してください</a:t>
            </a:r>
            <a:r>
              <a:rPr lang="ja-JP" altLang="en-US" sz="12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。</a:t>
            </a:r>
            <a:endParaRPr lang="en-US" altLang="ja-JP" sz="12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 algn="just">
              <a:lnSpc>
                <a:spcPts val="1500"/>
              </a:lnSpc>
              <a:tabLst>
                <a:tab pos="771525" algn="l"/>
              </a:tabLst>
            </a:pPr>
            <a:endParaRPr lang="en-US" altLang="ja-JP" sz="12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 algn="just">
              <a:lnSpc>
                <a:spcPts val="1500"/>
              </a:lnSpc>
              <a:tabLst>
                <a:tab pos="771525" algn="l"/>
              </a:tabLst>
            </a:pPr>
            <a:r>
              <a:rPr kumimoji="1" lang="ja-JP" altLang="en-US" sz="1200" dirty="0" smtClean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このオブジェクト</a:t>
            </a:r>
            <a:r>
              <a:rPr kumimoji="1" lang="ja-JP" altLang="en-US" sz="1200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は提出時には削除して</a:t>
            </a:r>
            <a:r>
              <a:rPr kumimoji="1" lang="ja-JP" altLang="en-US" sz="1200" dirty="0" smtClean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ください）</a:t>
            </a:r>
            <a:endParaRPr kumimoji="1" lang="en-US" altLang="ja-JP" sz="1200" dirty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8356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anchor="ctr">
            <a:spAutoFit/>
          </a:bodyPr>
          <a:lstStyle/>
          <a:p>
            <a:pPr defTabSz="685783">
              <a:lnSpc>
                <a:spcPct val="90000"/>
              </a:lnSpc>
              <a:spcBef>
                <a:spcPts val="750"/>
              </a:spcBef>
            </a:pPr>
            <a:r>
              <a:rPr kumimoji="1" lang="ja-JP" altLang="en-US" sz="20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４　（</a:t>
            </a:r>
            <a:r>
              <a:rPr kumimoji="1" lang="en-US" altLang="ja-JP" sz="20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SMART</a:t>
            </a:r>
            <a:r>
              <a:rPr kumimoji="1" lang="ja-JP" altLang="en-US" sz="20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プラン）計画</a:t>
            </a:r>
            <a:r>
              <a:rPr kumimoji="1" lang="ja-JP" altLang="en-US" sz="20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策定及び施策実現に向けた具体性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4294967295"/>
          </p:nvPr>
        </p:nvSpPr>
        <p:spPr>
          <a:xfrm>
            <a:off x="7086600" y="6356351"/>
            <a:ext cx="2057400" cy="365125"/>
          </a:xfrm>
        </p:spPr>
        <p:txBody>
          <a:bodyPr/>
          <a:lstStyle/>
          <a:p>
            <a:fld id="{04441174-C175-41F0-8A65-A005611D54E3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8" name="Rectangle 13">
            <a:extLst>
              <a:ext uri="{FF2B5EF4-FFF2-40B4-BE49-F238E27FC236}">
                <a16:creationId xmlns:a16="http://schemas.microsoft.com/office/drawing/2014/main" id="{395C30A1-41FD-4026-8779-B17732AD3333}"/>
              </a:ext>
            </a:extLst>
          </p:cNvPr>
          <p:cNvSpPr/>
          <p:nvPr/>
        </p:nvSpPr>
        <p:spPr>
          <a:xfrm>
            <a:off x="212743" y="1270022"/>
            <a:ext cx="8718514" cy="85408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[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提案内容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] </a:t>
            </a:r>
          </a:p>
          <a:p>
            <a:pPr marL="171450" lvl="0" indent="-171450" algn="just">
              <a:lnSpc>
                <a:spcPts val="1500"/>
              </a:lnSpc>
              <a:buFont typeface="Wingdings" panose="05000000000000000000" pitchFamily="2" charset="2"/>
              <a:buChar char="l"/>
              <a:tabLst>
                <a:tab pos="771525" algn="l"/>
              </a:tabLst>
            </a:pPr>
            <a:r>
              <a:rPr lang="ja-JP" altLang="en-US" sz="12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審査の視点を踏まえて、考え</a:t>
            </a:r>
            <a:r>
              <a:rPr lang="ja-JP" altLang="en-US" sz="12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・ポイント、ポイントを踏まえた検討の流れ・検討に必要な要素・業務実施上の独自の工夫等を提案してください</a:t>
            </a:r>
            <a:r>
              <a:rPr lang="ja-JP" altLang="en-US" sz="12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。</a:t>
            </a:r>
            <a:endParaRPr lang="en-US" altLang="ja-JP" sz="12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 algn="just">
              <a:lnSpc>
                <a:spcPts val="1500"/>
              </a:lnSpc>
              <a:tabLst>
                <a:tab pos="771525" algn="l"/>
              </a:tabLst>
            </a:pPr>
            <a:endParaRPr lang="en-US" altLang="ja-JP" sz="12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 algn="just">
              <a:lnSpc>
                <a:spcPts val="1500"/>
              </a:lnSpc>
              <a:tabLst>
                <a:tab pos="771525" algn="l"/>
              </a:tabLst>
            </a:pPr>
            <a:r>
              <a:rPr kumimoji="1" lang="ja-JP" altLang="en-US" sz="1200" dirty="0" smtClean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このオブジェクト</a:t>
            </a:r>
            <a:r>
              <a:rPr kumimoji="1" lang="ja-JP" altLang="en-US" sz="1200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は提出時には削除して</a:t>
            </a:r>
            <a:r>
              <a:rPr kumimoji="1" lang="ja-JP" altLang="en-US" sz="1200" dirty="0" smtClean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ください）</a:t>
            </a:r>
            <a:endParaRPr kumimoji="1" lang="en-US" altLang="ja-JP" sz="1200" dirty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16681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anchor="ctr">
            <a:spAutoFit/>
          </a:bodyPr>
          <a:lstStyle/>
          <a:p>
            <a:pPr defTabSz="685783">
              <a:lnSpc>
                <a:spcPct val="90000"/>
              </a:lnSpc>
              <a:spcBef>
                <a:spcPts val="750"/>
              </a:spcBef>
            </a:pPr>
            <a:r>
              <a:rPr kumimoji="1" lang="ja-JP" altLang="en-US" sz="20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５　 </a:t>
            </a:r>
            <a:r>
              <a:rPr kumimoji="1" lang="ja-JP" altLang="en-US" sz="20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（地域別対応方策）</a:t>
            </a:r>
            <a:r>
              <a:rPr kumimoji="1" lang="ja-JP" altLang="en-US" sz="20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対象エリアの選定プロセスについて</a:t>
            </a:r>
            <a:endParaRPr kumimoji="1" lang="ja-JP" altLang="en-US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4294967295"/>
          </p:nvPr>
        </p:nvSpPr>
        <p:spPr>
          <a:xfrm>
            <a:off x="7086600" y="6356351"/>
            <a:ext cx="2057400" cy="365125"/>
          </a:xfrm>
        </p:spPr>
        <p:txBody>
          <a:bodyPr/>
          <a:lstStyle/>
          <a:p>
            <a:fld id="{04441174-C175-41F0-8A65-A005611D54E3}" type="slidenum">
              <a:rPr kumimoji="1" lang="ja-JP" altLang="en-US" smtClean="0"/>
              <a:t>7</a:t>
            </a:fld>
            <a:endParaRPr kumimoji="1" lang="ja-JP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95C30A1-41FD-4026-8779-B17732AD3333}"/>
              </a:ext>
            </a:extLst>
          </p:cNvPr>
          <p:cNvSpPr/>
          <p:nvPr/>
        </p:nvSpPr>
        <p:spPr>
          <a:xfrm>
            <a:off x="212743" y="1270022"/>
            <a:ext cx="8718514" cy="85408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[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提案内容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] </a:t>
            </a:r>
          </a:p>
          <a:p>
            <a:pPr marL="171450" lvl="0" indent="-171450" algn="just">
              <a:lnSpc>
                <a:spcPts val="1500"/>
              </a:lnSpc>
              <a:buFont typeface="Wingdings" panose="05000000000000000000" pitchFamily="2" charset="2"/>
              <a:buChar char="l"/>
              <a:tabLst>
                <a:tab pos="771525" algn="l"/>
              </a:tabLst>
            </a:pPr>
            <a:r>
              <a:rPr lang="ja-JP" altLang="en-US" sz="12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審査の視点を踏まえて、考え</a:t>
            </a:r>
            <a:r>
              <a:rPr lang="ja-JP" altLang="en-US" sz="12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・ポイント、ポイントを踏まえた検討の流れ・検討に必要な要素・業務実施上の独自の工夫等を提案してください</a:t>
            </a:r>
            <a:r>
              <a:rPr lang="ja-JP" altLang="en-US" sz="12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。</a:t>
            </a:r>
            <a:endParaRPr lang="en-US" altLang="ja-JP" sz="12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 algn="just">
              <a:lnSpc>
                <a:spcPts val="1500"/>
              </a:lnSpc>
              <a:tabLst>
                <a:tab pos="771525" algn="l"/>
              </a:tabLst>
            </a:pPr>
            <a:endParaRPr lang="en-US" altLang="ja-JP" sz="12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 algn="just">
              <a:lnSpc>
                <a:spcPts val="1500"/>
              </a:lnSpc>
              <a:tabLst>
                <a:tab pos="771525" algn="l"/>
              </a:tabLst>
            </a:pPr>
            <a:r>
              <a:rPr kumimoji="1" lang="ja-JP" altLang="en-US" sz="1200" dirty="0" smtClean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このオブジェクト</a:t>
            </a:r>
            <a:r>
              <a:rPr kumimoji="1" lang="ja-JP" altLang="en-US" sz="1200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は提出時には削除して</a:t>
            </a:r>
            <a:r>
              <a:rPr kumimoji="1" lang="ja-JP" altLang="en-US" sz="1200" dirty="0" smtClean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ください）</a:t>
            </a:r>
            <a:endParaRPr kumimoji="1" lang="en-US" altLang="ja-JP" sz="1200" dirty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48610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anchor="ctr">
            <a:spAutoFit/>
          </a:bodyPr>
          <a:lstStyle/>
          <a:p>
            <a:pPr defTabSz="685783">
              <a:lnSpc>
                <a:spcPct val="90000"/>
              </a:lnSpc>
              <a:spcBef>
                <a:spcPts val="750"/>
              </a:spcBef>
            </a:pPr>
            <a:r>
              <a:rPr kumimoji="1" lang="ja-JP" altLang="en-US" sz="20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６　 （地域別対応方策）地域別対応方策の具体性・持続可能性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4294967295"/>
          </p:nvPr>
        </p:nvSpPr>
        <p:spPr>
          <a:xfrm>
            <a:off x="7086600" y="6356351"/>
            <a:ext cx="2057400" cy="365125"/>
          </a:xfrm>
        </p:spPr>
        <p:txBody>
          <a:bodyPr/>
          <a:lstStyle/>
          <a:p>
            <a:fld id="{04441174-C175-41F0-8A65-A005611D54E3}" type="slidenum">
              <a:rPr kumimoji="1" lang="ja-JP" altLang="en-US" smtClean="0"/>
              <a:t>8</a:t>
            </a:fld>
            <a:endParaRPr kumimoji="1" lang="ja-JP" altLang="en-US"/>
          </a:p>
        </p:txBody>
      </p:sp>
      <p:sp>
        <p:nvSpPr>
          <p:cNvPr id="8" name="Rectangle 13">
            <a:extLst>
              <a:ext uri="{FF2B5EF4-FFF2-40B4-BE49-F238E27FC236}">
                <a16:creationId xmlns:a16="http://schemas.microsoft.com/office/drawing/2014/main" id="{395C30A1-41FD-4026-8779-B17732AD3333}"/>
              </a:ext>
            </a:extLst>
          </p:cNvPr>
          <p:cNvSpPr/>
          <p:nvPr/>
        </p:nvSpPr>
        <p:spPr>
          <a:xfrm>
            <a:off x="212743" y="1270022"/>
            <a:ext cx="8718514" cy="85408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[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提案内容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] </a:t>
            </a:r>
          </a:p>
          <a:p>
            <a:pPr marL="171450" lvl="0" indent="-171450" algn="just">
              <a:lnSpc>
                <a:spcPts val="1500"/>
              </a:lnSpc>
              <a:buFont typeface="Wingdings" panose="05000000000000000000" pitchFamily="2" charset="2"/>
              <a:buChar char="l"/>
              <a:tabLst>
                <a:tab pos="771525" algn="l"/>
              </a:tabLst>
            </a:pPr>
            <a:r>
              <a:rPr lang="ja-JP" altLang="en-US" sz="12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審査の視点を踏まえて、考え</a:t>
            </a:r>
            <a:r>
              <a:rPr lang="ja-JP" altLang="en-US" sz="12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・ポイント、ポイントを踏まえた検討の流れ・検討に必要な要素・業務実施上の独自の工夫等を提案してください</a:t>
            </a:r>
            <a:r>
              <a:rPr lang="ja-JP" altLang="en-US" sz="12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。</a:t>
            </a:r>
            <a:endParaRPr lang="en-US" altLang="ja-JP" sz="12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 algn="just">
              <a:lnSpc>
                <a:spcPts val="1500"/>
              </a:lnSpc>
              <a:tabLst>
                <a:tab pos="771525" algn="l"/>
              </a:tabLst>
            </a:pPr>
            <a:endParaRPr lang="en-US" altLang="ja-JP" sz="12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 algn="just">
              <a:lnSpc>
                <a:spcPts val="1500"/>
              </a:lnSpc>
              <a:tabLst>
                <a:tab pos="771525" algn="l"/>
              </a:tabLst>
            </a:pPr>
            <a:r>
              <a:rPr kumimoji="1" lang="ja-JP" altLang="en-US" sz="1200" dirty="0" smtClean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このオブジェクト</a:t>
            </a:r>
            <a:r>
              <a:rPr kumimoji="1" lang="ja-JP" altLang="en-US" sz="1200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は提出時には削除して</a:t>
            </a:r>
            <a:r>
              <a:rPr kumimoji="1" lang="ja-JP" altLang="en-US" sz="1200" dirty="0" smtClean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ください）</a:t>
            </a:r>
            <a:endParaRPr kumimoji="1" lang="en-US" altLang="ja-JP" sz="1200" dirty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19394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1117</TotalTime>
  <Words>735</Words>
  <Application>Microsoft Office PowerPoint</Application>
  <PresentationFormat>画面に合わせる (4:3)</PresentationFormat>
  <Paragraphs>86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20" baseType="lpstr">
      <vt:lpstr>Meiryo UI</vt:lpstr>
      <vt:lpstr>ＭＳ Ｐゴシック</vt:lpstr>
      <vt:lpstr>游ゴシック</vt:lpstr>
      <vt:lpstr>游ゴシック Light</vt:lpstr>
      <vt:lpstr>Arial</vt:lpstr>
      <vt:lpstr>Calibri</vt:lpstr>
      <vt:lpstr>Calibri Light</vt:lpstr>
      <vt:lpstr>Times New Roman</vt:lpstr>
      <vt:lpstr>Wingdings</vt:lpstr>
      <vt:lpstr>Office テーマ</vt:lpstr>
      <vt:lpstr>令和７年度さいたま市総合都市交通体系マスタープラン 基本計画等検討業務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さいたま市</dc:creator>
  <cp:lastModifiedBy>さいたま市</cp:lastModifiedBy>
  <cp:revision>113</cp:revision>
  <cp:lastPrinted>2023-01-18T12:00:40Z</cp:lastPrinted>
  <dcterms:created xsi:type="dcterms:W3CDTF">2021-09-14T09:44:38Z</dcterms:created>
  <dcterms:modified xsi:type="dcterms:W3CDTF">2025-03-05T00:24:14Z</dcterms:modified>
</cp:coreProperties>
</file>