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handoutMasterIdLst>
    <p:handoutMasterId r:id="rId13"/>
  </p:handoutMasterIdLst>
  <p:sldIdLst>
    <p:sldId id="271" r:id="rId2"/>
    <p:sldId id="262" r:id="rId3"/>
    <p:sldId id="263" r:id="rId4"/>
    <p:sldId id="269" r:id="rId5"/>
    <p:sldId id="264" r:id="rId6"/>
    <p:sldId id="265" r:id="rId7"/>
    <p:sldId id="267" r:id="rId8"/>
    <p:sldId id="272" r:id="rId9"/>
    <p:sldId id="273" r:id="rId10"/>
    <p:sldId id="274" r:id="rId11"/>
    <p:sldId id="266" r:id="rId1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742" y="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EF1E084D-17C5-4D41-A5A7-6F953315935F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245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742" y="937245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180EBD6C-D193-4B1E-B942-B8876C27A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82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76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9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35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2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36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4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18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08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2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27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60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6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0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5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37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2F10-CD0E-4719-A40C-60E0EBE1E03D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6E5CDD-C3BB-4118-848A-309D1C5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3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47837" y="2414590"/>
            <a:ext cx="8596668" cy="1320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　　　　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きこえ・ことば　クイズ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ja-JP" altLang="en-US" sz="1000" dirty="0" smtClean="0">
                <a:solidFill>
                  <a:schemeClr val="accent2">
                    <a:lumMod val="75000"/>
                  </a:schemeClr>
                </a:solidFill>
              </a:rPr>
              <a:t>　　　　　　　　　　　　　　　　　　　　　　　　　　　　　　　　　</a:t>
            </a:r>
            <a:r>
              <a:rPr kumimoji="1" lang="ja-JP" altLang="en-US" sz="1000" dirty="0" smtClean="0">
                <a:solidFill>
                  <a:schemeClr val="accent2">
                    <a:lumMod val="75000"/>
                  </a:schemeClr>
                </a:solidFill>
              </a:rPr>
              <a:t>なんもん　と</a:t>
            </a:r>
            <a:r>
              <a:rPr kumimoji="1" lang="en-US" altLang="ja-JP" sz="1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kumimoji="1" lang="en-US" altLang="ja-JP" sz="1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ja-JP" altLang="en-US" sz="1000" dirty="0" smtClean="0">
                <a:solidFill>
                  <a:schemeClr val="accent2">
                    <a:lumMod val="75000"/>
                  </a:schemeClr>
                </a:solidFill>
              </a:rPr>
              <a:t>　　　　　　　　　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</a:rPr>
              <a:t>～　やってみよう！　何問解けるかな？　～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8533" y="0"/>
            <a:ext cx="9059094" cy="1193444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　ほごしゃ　　　かた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</a:rPr>
            </a:br>
            <a:r>
              <a:rPr lang="ja-JP" altLang="en-US" sz="2800" dirty="0" smtClean="0">
                <a:solidFill>
                  <a:schemeClr val="tx1"/>
                </a:solidFill>
              </a:rPr>
              <a:t>保護者の方へ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1100" dirty="0" smtClean="0">
                <a:solidFill>
                  <a:schemeClr val="tx1"/>
                </a:solidFill>
              </a:rPr>
              <a:t/>
            </a:r>
            <a:br>
              <a:rPr lang="en-US" altLang="ja-JP" sz="1100" dirty="0" smtClean="0">
                <a:solidFill>
                  <a:schemeClr val="tx1"/>
                </a:solidFill>
              </a:rPr>
            </a:br>
            <a:r>
              <a:rPr lang="ja-JP" altLang="en-US" sz="1100" dirty="0" smtClean="0">
                <a:solidFill>
                  <a:schemeClr val="tx1"/>
                </a:solidFill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</a:rPr>
              <a:t>親子でよいコミュニケーションをとりましょう。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02355"/>
              </p:ext>
            </p:extLst>
          </p:nvPr>
        </p:nvGraphicFramePr>
        <p:xfrm>
          <a:off x="666947" y="1122333"/>
          <a:ext cx="946332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9321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ja-JP" altLang="en-US" sz="2000" b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＜関わり方のポイント＞</a:t>
                      </a:r>
                      <a:endParaRPr kumimoji="1" lang="en-US" altLang="ja-JP" sz="2000" b="0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○寝不足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になると、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聞こえ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や話し方に影響が出ることがあります。生活リズムを整え</a:t>
                      </a:r>
                      <a:r>
                        <a:rPr kumimoji="1" lang="ja-JP" altLang="en-US" sz="1800" b="0" dirty="0" err="1" smtClean="0">
                          <a:solidFill>
                            <a:schemeClr val="tx1"/>
                          </a:solidFill>
                        </a:rPr>
                        <a:t>ま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　しょう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○結果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だけでなく、経緯や経過、今後の見通しも含めて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、文字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情報も活用しながら、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きち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b="0" dirty="0" err="1" smtClean="0">
                          <a:solidFill>
                            <a:schemeClr val="tx1"/>
                          </a:solidFill>
                        </a:rPr>
                        <a:t>んと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分かるように伝えましょう。気持ちが落ち着きます。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○子どもの心をきちんと受け止めましょう。話をきいているという姿勢が大事です。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○言葉をさえぎったり、先取りしたりすることがないようにしましょう。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子どもの話を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　復唱して返すことが「分かってもらえた」という安心感につながります。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○ゆっくりした調子で子どもに話しかけたり、間をとりながら話しましょう。子どもに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　「落ち着いて、ゆっくりと」と指示するより効果的です。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○家族全員が聞いたり、話したりする順番を考えて、話しやすい環境を整えましょう。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</a:t>
                      </a:r>
                      <a:r>
                        <a:rPr lang="ja-JP" altLang="en-US" sz="1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お子さんの言葉の学習については、一緒に取り組んでいただくよう、ご協力よろしく</a:t>
                      </a:r>
                      <a:endParaRPr lang="en-US" altLang="ja-JP" sz="1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お願いします。</a:t>
                      </a:r>
                      <a:endParaRPr lang="en-US" altLang="ja-JP" sz="1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904548" cy="4541949"/>
          </a:xfrm>
        </p:spPr>
        <p:txBody>
          <a:bodyPr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　　　　　　　　　　　　あ　　　　　　　　　　</a:t>
            </a:r>
            <a:r>
              <a:rPr lang="ja-JP" altLang="en-US" sz="1400" dirty="0" err="1" smtClean="0">
                <a:solidFill>
                  <a:schemeClr val="tx1"/>
                </a:solidFill>
                <a:latin typeface="+mn-ea"/>
                <a:ea typeface="+mn-ea"/>
              </a:rPr>
              <a:t>たの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kumimoji="1" lang="ja-JP" altLang="en-US" sz="3200" dirty="0" smtClean="0">
                <a:solidFill>
                  <a:schemeClr val="tx1"/>
                </a:solidFill>
              </a:rPr>
              <a:t>みなさんに会えるのを</a:t>
            </a:r>
            <a:r>
              <a:rPr lang="ja-JP" altLang="en-US" sz="3200" dirty="0" smtClean="0">
                <a:solidFill>
                  <a:schemeClr val="tx1"/>
                </a:solidFill>
              </a:rPr>
              <a:t>楽しみにしています。</a:t>
            </a:r>
            <a:r>
              <a:rPr lang="en-US" altLang="ja-JP" sz="3200" dirty="0" smtClean="0">
                <a:solidFill>
                  <a:schemeClr val="tx1"/>
                </a:solidFill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</a:rPr>
            </a:br>
            <a:r>
              <a:rPr lang="en-US" altLang="ja-JP" sz="3200" dirty="0" smtClean="0">
                <a:solidFill>
                  <a:schemeClr val="tx1"/>
                </a:solidFill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　　　や</a:t>
            </a:r>
            <a:r>
              <a:rPr lang="ja-JP" altLang="en-US" sz="1400" dirty="0" err="1" smtClean="0">
                <a:solidFill>
                  <a:schemeClr val="tx1"/>
                </a:solidFill>
                <a:latin typeface="+mn-ea"/>
                <a:ea typeface="+mn-ea"/>
              </a:rPr>
              <a:t>す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　　　　あいだ　　げんき　　　　</a:t>
            </a:r>
            <a:r>
              <a:rPr lang="ja-JP" altLang="en-US" sz="1400" dirty="0" err="1" smtClean="0">
                <a:solidFill>
                  <a:schemeClr val="tx1"/>
                </a:solidFill>
                <a:latin typeface="+mn-ea"/>
                <a:ea typeface="+mn-ea"/>
              </a:rPr>
              <a:t>す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sz="3200" dirty="0" smtClean="0">
                <a:solidFill>
                  <a:schemeClr val="tx1"/>
                </a:solidFill>
              </a:rPr>
              <a:t>お休みの間、元気に過ごしてください。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2" y="3541823"/>
            <a:ext cx="2324100" cy="28765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41" y="3370373"/>
            <a:ext cx="23145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5386" y="1189278"/>
            <a:ext cx="9123489" cy="4662154"/>
          </a:xfrm>
        </p:spPr>
        <p:txBody>
          <a:bodyPr>
            <a:normAutofit/>
          </a:bodyPr>
          <a:lstStyle/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もんだい　　さんがつみっか　　なん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ひ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１</a:t>
            </a:r>
            <a:r>
              <a:rPr lang="ja-JP" altLang="en-US" dirty="0">
                <a:solidFill>
                  <a:schemeClr val="tx1"/>
                </a:solidFill>
              </a:rPr>
              <a:t>．</a:t>
            </a:r>
            <a:r>
              <a:rPr lang="ja-JP" altLang="en-US" dirty="0" smtClean="0">
                <a:solidFill>
                  <a:schemeClr val="tx1"/>
                </a:solidFill>
              </a:rPr>
              <a:t>問題：３月３日は何の日かな？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　　　あし　　ひ　　　　　　　め　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ひ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①　足の日　　②　</a:t>
            </a:r>
            <a:r>
              <a:rPr lang="ja-JP" altLang="en-US" dirty="0">
                <a:solidFill>
                  <a:schemeClr val="tx1"/>
                </a:solidFill>
              </a:rPr>
              <a:t>目</a:t>
            </a:r>
            <a:r>
              <a:rPr lang="ja-JP" altLang="en-US" dirty="0" smtClean="0">
                <a:solidFill>
                  <a:schemeClr val="tx1"/>
                </a:solidFill>
              </a:rPr>
              <a:t>の</a:t>
            </a:r>
            <a:r>
              <a:rPr lang="ja-JP" altLang="en-US" dirty="0">
                <a:solidFill>
                  <a:schemeClr val="tx1"/>
                </a:solidFill>
              </a:rPr>
              <a:t>日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みみ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ひ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③　</a:t>
            </a:r>
            <a:r>
              <a:rPr lang="ja-JP" altLang="en-US" dirty="0">
                <a:solidFill>
                  <a:schemeClr val="tx1"/>
                </a:solidFill>
              </a:rPr>
              <a:t>耳</a:t>
            </a:r>
            <a:r>
              <a:rPr lang="ja-JP" altLang="en-US" dirty="0" smtClean="0">
                <a:solidFill>
                  <a:schemeClr val="tx1"/>
                </a:solidFill>
              </a:rPr>
              <a:t>の日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もんだい　　ひだり　　おと　　　　　　　　　　　ひだり　みみ　みぎ　　みみ　　　　　　　　　　　　　　　　　はや　　おと　　つた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２．問題：左から音がしたとき、左の耳と右の耳とではどちらのほうに速く音が伝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　　　　</a:t>
            </a:r>
            <a:r>
              <a:rPr lang="ja-JP" altLang="en-US" dirty="0" smtClean="0">
                <a:solidFill>
                  <a:schemeClr val="tx1"/>
                </a:solidFill>
              </a:rPr>
              <a:t>わるかな？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　　　　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ひだり　みみ　　　　　みぎ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みみ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①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左の耳　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②右の耳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2000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85035" y="1223493"/>
            <a:ext cx="8596668" cy="61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927584" y="2448232"/>
            <a:ext cx="667863" cy="627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61516" y="4910329"/>
            <a:ext cx="618186" cy="58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374986" y="839221"/>
            <a:ext cx="5872020" cy="2236630"/>
          </a:xfrm>
          <a:prstGeom prst="wedgeRoundRectCallout">
            <a:avLst>
              <a:gd name="adj1" fmla="val -58957"/>
              <a:gd name="adj2" fmla="val -5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こ</a:t>
            </a:r>
            <a:r>
              <a:rPr lang="ja-JP" altLang="en-US" dirty="0">
                <a:solidFill>
                  <a:schemeClr val="tx1"/>
                </a:solidFill>
              </a:rPr>
              <a:t>た</a:t>
            </a:r>
            <a:r>
              <a:rPr lang="ja-JP" altLang="en-US" dirty="0" smtClean="0">
                <a:solidFill>
                  <a:schemeClr val="tx1"/>
                </a:solidFill>
              </a:rPr>
              <a:t>え：③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1000" dirty="0" err="1" smtClean="0">
                <a:solidFill>
                  <a:schemeClr val="tx1"/>
                </a:solidFill>
              </a:rPr>
              <a:t>さんがつみっか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みみ　　ひ　　　　　　　　　　　　　　　ひと　みみ　　　　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３月３日は耳の日です。たくさんの人に耳について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かんしん　　　　　　　　　　　　　　　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さだ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関心をもってもらうために定められました。また、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　　　　ひ　　でんわ　　はつめい　　　　　　　　　　　　　　　　　　たんじょうび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その日は電話を発明したグラハム・ベルの誕生日で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sz="900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もあります。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4262907" y="4649275"/>
            <a:ext cx="4918796" cy="1236372"/>
          </a:xfrm>
          <a:prstGeom prst="wedgeRoundRectCallout">
            <a:avLst>
              <a:gd name="adj1" fmla="val -55953"/>
              <a:gd name="adj2" fmla="val 124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こ</a:t>
            </a:r>
            <a:r>
              <a:rPr lang="ja-JP" altLang="en-US" dirty="0">
                <a:solidFill>
                  <a:schemeClr val="tx1"/>
                </a:solidFill>
              </a:rPr>
              <a:t>た</a:t>
            </a:r>
            <a:r>
              <a:rPr lang="ja-JP" altLang="en-US" dirty="0" smtClean="0">
                <a:solidFill>
                  <a:schemeClr val="tx1"/>
                </a:solidFill>
              </a:rPr>
              <a:t>え：①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おと　　つた　　　かた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ち</a:t>
            </a:r>
            <a:r>
              <a:rPr lang="ja-JP" altLang="en-US" sz="1000" dirty="0" smtClean="0">
                <a:solidFill>
                  <a:schemeClr val="tx1"/>
                </a:solidFill>
              </a:rPr>
              <a:t>が　　　　　　おと　ほうこう　　わ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音の伝わり方の違いで、音の方向が分かるようになっています。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2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035" y="208476"/>
            <a:ext cx="9602154" cy="6319767"/>
          </a:xfrm>
        </p:spPr>
        <p:txBody>
          <a:bodyPr>
            <a:normAutofit/>
          </a:bodyPr>
          <a:lstStyle/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もんだい</a:t>
            </a: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みぎ　　　　　　　　　なん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３．問題：右のマークは何のマークかな？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みみ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①　耳のマーク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　　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き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②</a:t>
            </a:r>
            <a:r>
              <a:rPr lang="ja-JP" altLang="en-US" dirty="0" smtClean="0">
                <a:solidFill>
                  <a:schemeClr val="tx1"/>
                </a:solidFill>
              </a:rPr>
              <a:t>　木のマーク</a:t>
            </a:r>
            <a:endParaRPr lang="en-US" altLang="ja-JP" sz="48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2000" dirty="0" smtClean="0">
                <a:solidFill>
                  <a:schemeClr val="tx1"/>
                </a:solidFill>
              </a:rPr>
              <a:t>　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うえむ　　やじるし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③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上向き矢印のマーク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US" altLang="ja-JP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US" altLang="ja-JP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もん</a:t>
            </a:r>
            <a:r>
              <a:rPr lang="ja-JP" altLang="en-US" sz="1000" dirty="0">
                <a:solidFill>
                  <a:schemeClr val="tx1"/>
                </a:solidFill>
              </a:rPr>
              <a:t>だい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からだ　なか　　　　いちばん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ちい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ほね　　　　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ばしょ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４</a:t>
            </a:r>
            <a:r>
              <a:rPr lang="ja-JP" altLang="en-US" sz="2000" dirty="0" smtClean="0">
                <a:solidFill>
                  <a:schemeClr val="tx1"/>
                </a:solidFill>
              </a:rPr>
              <a:t>．</a:t>
            </a:r>
            <a:r>
              <a:rPr lang="ja-JP" altLang="en-US" sz="2000" dirty="0">
                <a:solidFill>
                  <a:schemeClr val="tx1"/>
                </a:solidFill>
              </a:rPr>
              <a:t>問題</a:t>
            </a:r>
            <a:r>
              <a:rPr lang="ja-JP" altLang="en-US" sz="2000" dirty="0" smtClean="0">
                <a:solidFill>
                  <a:schemeClr val="tx1"/>
                </a:solidFill>
              </a:rPr>
              <a:t>：体の中で、一番小さな骨がある場所はどこかな？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kumimoji="1" lang="ja-JP" altLang="en-US" sz="1000" dirty="0" smtClean="0">
                <a:solidFill>
                  <a:schemeClr val="tx1"/>
                </a:solidFill>
              </a:rPr>
              <a:t>　　　　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め　　　　　　　ゆび　　　　　　</a:t>
            </a:r>
            <a:r>
              <a:rPr kumimoji="1" lang="ja-JP" altLang="en-US" sz="1000" dirty="0" err="1" smtClean="0">
                <a:solidFill>
                  <a:schemeClr val="tx1"/>
                </a:solidFill>
              </a:rPr>
              <a:t>みみ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2000" dirty="0" smtClean="0">
                <a:solidFill>
                  <a:schemeClr val="tx1"/>
                </a:solidFill>
              </a:rPr>
              <a:t>　①　目　②　指　③　耳</a:t>
            </a:r>
            <a:endParaRPr kumimoji="1" lang="en-US" altLang="ja-JP" sz="2000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85035" y="1223493"/>
            <a:ext cx="8596668" cy="61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13825" y="799698"/>
            <a:ext cx="618186" cy="58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971402" y="2743205"/>
            <a:ext cx="8906694" cy="1244153"/>
          </a:xfrm>
          <a:prstGeom prst="wedgeRoundRectCallout">
            <a:avLst>
              <a:gd name="adj1" fmla="val -33714"/>
              <a:gd name="adj2" fmla="val -684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こたえ：①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1000" dirty="0" err="1" smtClean="0">
                <a:solidFill>
                  <a:schemeClr val="tx1"/>
                </a:solidFill>
              </a:rPr>
              <a:t>ほちょ</a:t>
            </a:r>
            <a:r>
              <a:rPr lang="ja-JP" altLang="en-US" sz="1000" dirty="0" smtClean="0">
                <a:solidFill>
                  <a:schemeClr val="tx1"/>
                </a:solidFill>
              </a:rPr>
              <a:t>うき　　つか　　ひと　　　　　　　せつび　　　　　　ばしょ　　びょういん　ぎんこう　まどぐち　　　　　つか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dirty="0"/>
              <a:t>補聴器</a:t>
            </a:r>
            <a:r>
              <a:rPr lang="ja-JP" altLang="en-US" dirty="0" smtClean="0"/>
              <a:t>を使う人のための設備がある場所や病院、銀行の窓口などで使われています。</a:t>
            </a:r>
            <a:endParaRPr lang="en-US" altLang="ja-JP" dirty="0" smtClean="0"/>
          </a:p>
          <a:p>
            <a:r>
              <a:rPr lang="ja-JP" altLang="en-US" sz="1000" dirty="0" err="1" smtClean="0"/>
              <a:t>きこ</a:t>
            </a:r>
            <a:r>
              <a:rPr lang="ja-JP" altLang="en-US" sz="1000" dirty="0" smtClean="0"/>
              <a:t>　　　　　　　　　ひと　　　　</a:t>
            </a:r>
            <a:r>
              <a:rPr lang="ja-JP" altLang="en-US" sz="1000" dirty="0" err="1" smtClean="0"/>
              <a:t>て</a:t>
            </a:r>
            <a:r>
              <a:rPr lang="ja-JP" altLang="en-US" sz="1000" dirty="0" smtClean="0"/>
              <a:t>だす　　　　　　　　　　　　つた</a:t>
            </a:r>
            <a:endParaRPr lang="en-US" altLang="ja-JP" sz="1000" dirty="0" smtClean="0"/>
          </a:p>
          <a:p>
            <a:r>
              <a:rPr lang="ja-JP" altLang="en-US" dirty="0" smtClean="0"/>
              <a:t>聞こえにくい人に、手助けをしますよと伝えるためです。</a:t>
            </a:r>
            <a:endParaRPr lang="en-US" altLang="ja-JP" dirty="0" smtClean="0"/>
          </a:p>
        </p:txBody>
      </p:sp>
      <p:sp>
        <p:nvSpPr>
          <p:cNvPr id="5" name="角丸四角形吹き出し 4"/>
          <p:cNvSpPr/>
          <p:nvPr/>
        </p:nvSpPr>
        <p:spPr>
          <a:xfrm>
            <a:off x="4597759" y="4893177"/>
            <a:ext cx="4881092" cy="1628910"/>
          </a:xfrm>
          <a:prstGeom prst="wedgeRoundRectCallout">
            <a:avLst>
              <a:gd name="adj1" fmla="val -59802"/>
              <a:gd name="adj2" fmla="val -1607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こたえ：③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みみ　　おく　　　　　じし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ょう</a:t>
            </a:r>
            <a:r>
              <a:rPr lang="ja-JP" altLang="en-US" sz="1000" dirty="0" smtClean="0">
                <a:solidFill>
                  <a:schemeClr val="tx1"/>
                </a:solidFill>
              </a:rPr>
              <a:t>こつ　　　　　　　　　　　　こつ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dirty="0"/>
              <a:t>耳</a:t>
            </a:r>
            <a:r>
              <a:rPr lang="ja-JP" altLang="en-US" dirty="0" smtClean="0"/>
              <a:t>の奥にある耳小骨の１つ「</a:t>
            </a:r>
            <a:r>
              <a:rPr lang="ja-JP" altLang="en-US" dirty="0" err="1" smtClean="0"/>
              <a:t>あぶみ</a:t>
            </a:r>
            <a:r>
              <a:rPr lang="ja-JP" altLang="en-US" dirty="0" smtClean="0"/>
              <a:t>骨」が</a:t>
            </a:r>
            <a:endParaRPr lang="en-US" altLang="ja-JP" dirty="0" smtClean="0"/>
          </a:p>
          <a:p>
            <a:r>
              <a:rPr lang="ja-JP" altLang="en-US" sz="1000" dirty="0" smtClean="0"/>
              <a:t>からだ　なか　もっと　ちい　　　ほね　　</a:t>
            </a:r>
            <a:endParaRPr lang="en-US" altLang="ja-JP" dirty="0"/>
          </a:p>
          <a:p>
            <a:r>
              <a:rPr lang="ja-JP" altLang="en-US" dirty="0"/>
              <a:t>体</a:t>
            </a:r>
            <a:r>
              <a:rPr lang="ja-JP" altLang="en-US" dirty="0" smtClean="0"/>
              <a:t>の</a:t>
            </a:r>
            <a:r>
              <a:rPr lang="ja-JP" altLang="en-US" dirty="0"/>
              <a:t>中</a:t>
            </a:r>
            <a:r>
              <a:rPr lang="ja-JP" altLang="en-US" dirty="0" smtClean="0"/>
              <a:t>で最も小さな骨です。</a:t>
            </a:r>
            <a:endParaRPr lang="en-US" altLang="ja-JP" dirty="0" smtClean="0"/>
          </a:p>
        </p:txBody>
      </p:sp>
      <p:sp>
        <p:nvSpPr>
          <p:cNvPr id="13" name="円/楕円 12"/>
          <p:cNvSpPr/>
          <p:nvPr/>
        </p:nvSpPr>
        <p:spPr>
          <a:xfrm>
            <a:off x="2765262" y="5013098"/>
            <a:ext cx="618186" cy="58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98" y="593840"/>
            <a:ext cx="1937530" cy="20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035" y="208476"/>
            <a:ext cx="9602154" cy="6319767"/>
          </a:xfrm>
        </p:spPr>
        <p:txBody>
          <a:bodyPr>
            <a:normAutofit/>
          </a:bodyPr>
          <a:lstStyle/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もんだい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しず　　　　　　　　　　　　　　　　　　　　　　　　　　　　　　こ　　　　　　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いっ</a:t>
            </a:r>
            <a:r>
              <a:rPr lang="ja-JP" altLang="en-US" sz="1000" dirty="0" smtClean="0">
                <a:solidFill>
                  <a:schemeClr val="tx1"/>
                </a:solidFill>
              </a:rPr>
              <a:t>ぷんかん　なんかい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dirty="0">
                <a:solidFill>
                  <a:schemeClr val="tx1"/>
                </a:solidFill>
              </a:rPr>
              <a:t>５</a:t>
            </a:r>
            <a:r>
              <a:rPr lang="ja-JP" altLang="en-US" dirty="0" smtClean="0">
                <a:solidFill>
                  <a:schemeClr val="tx1"/>
                </a:solidFill>
              </a:rPr>
              <a:t>．問題：</a:t>
            </a:r>
            <a:r>
              <a:rPr lang="ja-JP" altLang="en-US" dirty="0">
                <a:solidFill>
                  <a:schemeClr val="tx1"/>
                </a:solidFill>
              </a:rPr>
              <a:t>静かにしているとき、１０</a:t>
            </a:r>
            <a:r>
              <a:rPr lang="ja-JP" altLang="en-US" dirty="0" err="1">
                <a:solidFill>
                  <a:schemeClr val="tx1"/>
                </a:solidFill>
              </a:rPr>
              <a:t>さいぐらいの</a:t>
            </a:r>
            <a:r>
              <a:rPr lang="ja-JP" altLang="en-US" dirty="0">
                <a:solidFill>
                  <a:schemeClr val="tx1"/>
                </a:solidFill>
              </a:rPr>
              <a:t>子どもは、１分間に何回ぐらい</a:t>
            </a:r>
            <a:endParaRPr lang="en-US" altLang="ja-JP" sz="4400" dirty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　　　</a:t>
            </a:r>
            <a:r>
              <a:rPr lang="ja-JP" altLang="en-US" sz="1000" dirty="0">
                <a:solidFill>
                  <a:schemeClr val="tx1"/>
                </a:solidFill>
              </a:rPr>
              <a:t>　こきゅう</a:t>
            </a:r>
            <a:r>
              <a:rPr lang="ja-JP" altLang="en-US" dirty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　　　　</a:t>
            </a:r>
            <a:r>
              <a:rPr lang="ja-JP" altLang="en-US" dirty="0" smtClean="0">
                <a:solidFill>
                  <a:schemeClr val="tx1"/>
                </a:solidFill>
              </a:rPr>
              <a:t>呼吸</a:t>
            </a:r>
            <a:r>
              <a:rPr lang="ja-JP" altLang="en-US" dirty="0">
                <a:solidFill>
                  <a:schemeClr val="tx1"/>
                </a:solidFill>
              </a:rPr>
              <a:t>をしているのかな？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sz="1000" dirty="0">
                <a:solidFill>
                  <a:schemeClr val="tx1"/>
                </a:solidFill>
              </a:rPr>
              <a:t>　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やく</a:t>
            </a: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かい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①</a:t>
            </a:r>
            <a:r>
              <a:rPr lang="ja-JP" altLang="en-US" dirty="0">
                <a:solidFill>
                  <a:schemeClr val="tx1"/>
                </a:solidFill>
              </a:rPr>
              <a:t>　約３回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sz="1000" dirty="0">
                <a:solidFill>
                  <a:schemeClr val="tx1"/>
                </a:solidFill>
              </a:rPr>
              <a:t>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やく</a:t>
            </a:r>
            <a:r>
              <a:rPr lang="ja-JP" altLang="en-US" sz="1000" dirty="0">
                <a:solidFill>
                  <a:schemeClr val="tx1"/>
                </a:solidFill>
              </a:rPr>
              <a:t>　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かい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②　約２０回</a:t>
            </a:r>
            <a:endParaRPr lang="en-US" altLang="ja-JP" sz="88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4400" dirty="0" smtClean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やく          かい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③　約５０回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　もん</a:t>
            </a:r>
            <a:r>
              <a:rPr lang="ja-JP" altLang="en-US" sz="1000" dirty="0">
                <a:solidFill>
                  <a:schemeClr val="tx1"/>
                </a:solidFill>
              </a:rPr>
              <a:t>だい　はい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こきゅう　　　　　　　　　　　　　　　　　　　うご</a:t>
            </a:r>
            <a:r>
              <a:rPr lang="ja-JP" altLang="en-US" sz="1000" dirty="0">
                <a:solidFill>
                  <a:schemeClr val="tx1"/>
                </a:solidFill>
              </a:rPr>
              <a:t>　　</a:t>
            </a:r>
            <a:r>
              <a:rPr lang="ja-JP" altLang="en-US" dirty="0">
                <a:solidFill>
                  <a:schemeClr val="tx1"/>
                </a:solidFill>
              </a:rPr>
              <a:t>　　　　　　　　　　　　　　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６．問題：肺は呼吸するときに、どうやって動くのかな</a:t>
            </a:r>
            <a:r>
              <a:rPr lang="ja-JP" altLang="en-US" dirty="0" smtClean="0">
                <a:solidFill>
                  <a:schemeClr val="tx1"/>
                </a:solidFill>
              </a:rPr>
              <a:t>？</a:t>
            </a:r>
            <a:endParaRPr lang="en-US" altLang="ja-JP" sz="44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　　　　　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うご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①</a:t>
            </a:r>
            <a:r>
              <a:rPr lang="ja-JP" altLang="en-US" dirty="0">
                <a:solidFill>
                  <a:schemeClr val="tx1"/>
                </a:solidFill>
              </a:rPr>
              <a:t>　かってに動く。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　　　　はい　　うご　　　　　　　　　　　お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②</a:t>
            </a:r>
            <a:r>
              <a:rPr lang="ja-JP" altLang="en-US" dirty="0">
                <a:solidFill>
                  <a:schemeClr val="tx1"/>
                </a:solidFill>
              </a:rPr>
              <a:t>　肺が動くスイッチを押す。</a:t>
            </a:r>
            <a:endParaRPr lang="en-US" altLang="ja-JP" sz="8800" dirty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　　　</a:t>
            </a:r>
            <a:r>
              <a:rPr lang="ja-JP" altLang="en-US" sz="1000" dirty="0">
                <a:solidFill>
                  <a:schemeClr val="tx1"/>
                </a:solidFill>
              </a:rPr>
              <a:t>　　　こつ　　はい　した　　　　　おうかく</a:t>
            </a:r>
            <a:r>
              <a:rPr lang="ja-JP" altLang="en-US" sz="1000" dirty="0" smtClean="0">
                <a:solidFill>
                  <a:schemeClr val="tx1"/>
                </a:solidFill>
              </a:rPr>
              <a:t>まく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③</a:t>
            </a:r>
            <a:r>
              <a:rPr lang="ja-JP" altLang="en-US" dirty="0">
                <a:solidFill>
                  <a:schemeClr val="tx1"/>
                </a:solidFill>
              </a:rPr>
              <a:t>　ろっ骨や肺の下にある横隔膜</a:t>
            </a:r>
            <a:r>
              <a:rPr lang="ja-JP" altLang="en-US" dirty="0" smtClean="0">
                <a:solidFill>
                  <a:schemeClr val="tx1"/>
                </a:solidFill>
              </a:rPr>
              <a:t>が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はい</a:t>
            </a: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うご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</a:t>
            </a:r>
            <a:r>
              <a:rPr lang="ja-JP" altLang="en-US" dirty="0" smtClean="0">
                <a:solidFill>
                  <a:schemeClr val="tx1"/>
                </a:solidFill>
              </a:rPr>
              <a:t>肺</a:t>
            </a:r>
            <a:r>
              <a:rPr lang="ja-JP" altLang="en-US" dirty="0">
                <a:solidFill>
                  <a:schemeClr val="tx1"/>
                </a:solidFill>
              </a:rPr>
              <a:t>を動かしている。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85035" y="1223493"/>
            <a:ext cx="8596668" cy="61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00945" y="2074574"/>
            <a:ext cx="618186" cy="58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00945" y="5019236"/>
            <a:ext cx="618186" cy="58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724271" y="1427646"/>
            <a:ext cx="3323681" cy="1725297"/>
          </a:xfrm>
          <a:prstGeom prst="wedgeRoundRectCallout">
            <a:avLst>
              <a:gd name="adj1" fmla="val -70064"/>
              <a:gd name="adj2" fmla="val -34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こたえ：②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おとな　　やく　　　　かい　　　　　　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大人</a:t>
            </a:r>
            <a:r>
              <a:rPr lang="ja-JP" altLang="en-US" dirty="0" smtClean="0">
                <a:solidFill>
                  <a:schemeClr val="tx1"/>
                </a:solidFill>
              </a:rPr>
              <a:t>は約１６回ぐらいです。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4996070" y="3877510"/>
            <a:ext cx="4590382" cy="2342986"/>
          </a:xfrm>
          <a:prstGeom prst="wedgeRoundRectCallout">
            <a:avLst>
              <a:gd name="adj1" fmla="val -60853"/>
              <a:gd name="adj2" fmla="val -41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こたえ：③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はい　　じぶん　　うご　　　　　　　　　　　　　　　　　　おう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dirty="0" smtClean="0"/>
              <a:t>肺は自分で動くことができません。横</a:t>
            </a:r>
            <a:endParaRPr lang="en-US" altLang="ja-JP" dirty="0" smtClean="0"/>
          </a:p>
          <a:p>
            <a:r>
              <a:rPr lang="ja-JP" altLang="en-US" sz="1000" dirty="0" smtClean="0"/>
              <a:t>かくまく　　　　　　　こつ　　きんにく　　　　うご　　　　たす</a:t>
            </a:r>
            <a:endParaRPr lang="en-US" altLang="ja-JP" dirty="0"/>
          </a:p>
          <a:p>
            <a:r>
              <a:rPr lang="ja-JP" altLang="en-US" dirty="0" smtClean="0"/>
              <a:t>隔膜や、ろっ骨の筋肉などの動きに助け</a:t>
            </a:r>
            <a:endParaRPr lang="en-US" altLang="ja-JP" dirty="0" smtClean="0"/>
          </a:p>
          <a:p>
            <a:r>
              <a:rPr lang="ja-JP" altLang="en-US" sz="1000" dirty="0" smtClean="0"/>
              <a:t>　　　　　　　はい　　ふく　　　　　　　　</a:t>
            </a:r>
            <a:r>
              <a:rPr lang="ja-JP" altLang="en-US" sz="1000" dirty="0" err="1" smtClean="0"/>
              <a:t>ちぢ</a:t>
            </a:r>
            <a:endParaRPr lang="en-US" altLang="ja-JP" dirty="0" smtClean="0"/>
          </a:p>
          <a:p>
            <a:r>
              <a:rPr lang="ja-JP" altLang="en-US" dirty="0" smtClean="0"/>
              <a:t>られて、肺も膨らんだり、縮んだりし</a:t>
            </a:r>
            <a:endParaRPr lang="en-US" altLang="ja-JP" dirty="0" smtClean="0"/>
          </a:p>
          <a:p>
            <a:endParaRPr lang="en-US" altLang="ja-JP" sz="1000" dirty="0"/>
          </a:p>
          <a:p>
            <a:r>
              <a:rPr lang="ja-JP" altLang="en-US" dirty="0" smtClean="0"/>
              <a:t>ています。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582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035" y="208476"/>
            <a:ext cx="9602154" cy="6319767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buNone/>
            </a:pP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もん</a:t>
            </a:r>
            <a:r>
              <a:rPr lang="ja-JP" altLang="en-US" sz="1000" dirty="0">
                <a:solidFill>
                  <a:schemeClr val="tx1"/>
                </a:solidFill>
              </a:rPr>
              <a:t>だい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こえ　　　　　　　　で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７</a:t>
            </a:r>
            <a:r>
              <a:rPr lang="ja-JP" altLang="en-US" sz="2000" dirty="0" smtClean="0">
                <a:solidFill>
                  <a:schemeClr val="tx1"/>
                </a:solidFill>
              </a:rPr>
              <a:t>．</a:t>
            </a:r>
            <a:r>
              <a:rPr lang="ja-JP" altLang="en-US" dirty="0">
                <a:solidFill>
                  <a:schemeClr val="tx1"/>
                </a:solidFill>
              </a:rPr>
              <a:t>問題：声はどこ</a:t>
            </a:r>
            <a:r>
              <a:rPr lang="ja-JP" altLang="en-US" dirty="0" smtClean="0">
                <a:solidFill>
                  <a:schemeClr val="tx1"/>
                </a:solidFill>
              </a:rPr>
              <a:t>から出ている</a:t>
            </a:r>
            <a:r>
              <a:rPr lang="ja-JP" altLang="en-US" dirty="0">
                <a:solidFill>
                  <a:schemeClr val="tx1"/>
                </a:solidFill>
              </a:rPr>
              <a:t>のかな？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1050" dirty="0">
                <a:solidFill>
                  <a:schemeClr val="tx1"/>
                </a:solidFill>
              </a:rPr>
              <a:t>　　　</a:t>
            </a:r>
            <a:r>
              <a:rPr lang="ja-JP" altLang="en-US" sz="1050" dirty="0" smtClean="0">
                <a:solidFill>
                  <a:schemeClr val="tx1"/>
                </a:solidFill>
              </a:rPr>
              <a:t>　　は</a:t>
            </a:r>
            <a:r>
              <a:rPr lang="ja-JP" altLang="en-US" sz="1050" dirty="0" err="1" smtClean="0">
                <a:solidFill>
                  <a:schemeClr val="tx1"/>
                </a:solidFill>
              </a:rPr>
              <a:t>な　　　</a:t>
            </a:r>
            <a:r>
              <a:rPr lang="ja-JP" altLang="en-US" sz="1050" dirty="0" smtClean="0">
                <a:solidFill>
                  <a:schemeClr val="tx1"/>
                </a:solidFill>
              </a:rPr>
              <a:t>　で</a:t>
            </a:r>
            <a:endParaRPr lang="en-US" altLang="ja-JP" sz="105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①　鼻から出ている。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800"/>
              </a:lnSpc>
              <a:buNone/>
            </a:pPr>
            <a:r>
              <a:rPr lang="ja-JP" altLang="en-US" sz="1050" dirty="0">
                <a:solidFill>
                  <a:schemeClr val="tx1"/>
                </a:solidFill>
              </a:rPr>
              <a:t>　　　　　　</a:t>
            </a:r>
            <a:endParaRPr lang="en-US" altLang="ja-JP" sz="105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②</a:t>
            </a:r>
            <a:r>
              <a:rPr lang="ja-JP" altLang="en-US" dirty="0">
                <a:solidFill>
                  <a:schemeClr val="tx1"/>
                </a:solidFill>
              </a:rPr>
              <a:t>　のどちん</a:t>
            </a:r>
            <a:r>
              <a:rPr lang="ja-JP" altLang="en-US" dirty="0" err="1">
                <a:solidFill>
                  <a:schemeClr val="tx1"/>
                </a:solidFill>
              </a:rPr>
              <a:t>こ</a:t>
            </a:r>
            <a:r>
              <a:rPr lang="ja-JP" altLang="en-US" dirty="0">
                <a:solidFill>
                  <a:schemeClr val="tx1"/>
                </a:solidFill>
              </a:rPr>
              <a:t>からふるえて出る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US" altLang="ja-JP" sz="48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</a:t>
            </a:r>
            <a:r>
              <a:rPr lang="ja-JP" altLang="en-US" sz="1050" dirty="0" smtClean="0">
                <a:solidFill>
                  <a:schemeClr val="tx1"/>
                </a:solidFill>
              </a:rPr>
              <a:t>きかん</a:t>
            </a:r>
            <a:r>
              <a:rPr lang="ja-JP" altLang="en-US" sz="1050" dirty="0">
                <a:solidFill>
                  <a:schemeClr val="tx1"/>
                </a:solidFill>
              </a:rPr>
              <a:t>　　　　　　</a:t>
            </a:r>
            <a:r>
              <a:rPr lang="ja-JP" altLang="en-US" sz="1050" dirty="0" err="1">
                <a:solidFill>
                  <a:schemeClr val="tx1"/>
                </a:solidFill>
              </a:rPr>
              <a:t>せ</a:t>
            </a:r>
            <a:r>
              <a:rPr lang="ja-JP" altLang="en-US" sz="1050" dirty="0" smtClean="0">
                <a:solidFill>
                  <a:schemeClr val="tx1"/>
                </a:solidFill>
              </a:rPr>
              <a:t>いたい　　　で</a:t>
            </a:r>
            <a:endParaRPr lang="en-US" altLang="ja-JP" sz="105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③</a:t>
            </a:r>
            <a:r>
              <a:rPr lang="ja-JP" altLang="en-US" dirty="0">
                <a:solidFill>
                  <a:schemeClr val="tx1"/>
                </a:solidFill>
              </a:rPr>
              <a:t>　気管にある声帯から出る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もんだい　おんな　ひと　　　おとこ　ひと　　　　　　　　　こえ　　ひく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８．問題：女の人より男の人のほうが、声が低いのはなぜかな？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　　せいたい　　なが　　　　　　　　　　　　　　せいたい　みじか　　　　　　　　　　　　　せいたい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ほそ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kumimoji="1" lang="ja-JP" altLang="en-US" dirty="0" smtClean="0">
                <a:solidFill>
                  <a:schemeClr val="tx1"/>
                </a:solidFill>
              </a:rPr>
              <a:t>　　①声帯が長いため。　　　②声帯が短いため。　　　③声帯が細いため。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85035" y="1223493"/>
            <a:ext cx="8596668" cy="61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06433" y="2383400"/>
            <a:ext cx="618186" cy="58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064140" y="923919"/>
            <a:ext cx="5032897" cy="2279561"/>
          </a:xfrm>
          <a:prstGeom prst="wedgeRoundRectCallout">
            <a:avLst>
              <a:gd name="adj1" fmla="val -59237"/>
              <a:gd name="adj2" fmla="val -1932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こたえ：③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は</a:t>
            </a:r>
            <a:r>
              <a:rPr lang="ja-JP" altLang="en-US" sz="1000" dirty="0" smtClean="0">
                <a:solidFill>
                  <a:schemeClr val="tx1"/>
                </a:solidFill>
              </a:rPr>
              <a:t>い　　　そと　　で　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くうき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きかん　　　　　　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せ</a:t>
            </a:r>
            <a:r>
              <a:rPr lang="ja-JP" altLang="en-US" sz="1000" dirty="0" smtClean="0">
                <a:solidFill>
                  <a:schemeClr val="tx1"/>
                </a:solidFill>
              </a:rPr>
              <a:t>いたい　　　　　　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肺</a:t>
            </a:r>
            <a:r>
              <a:rPr lang="ja-JP" altLang="en-US" dirty="0" smtClean="0">
                <a:solidFill>
                  <a:schemeClr val="tx1"/>
                </a:solidFill>
              </a:rPr>
              <a:t>から外に出る空気が、気管にある声帯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きんにく　　　　　　　</a:t>
            </a: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　　　　　　おと　　で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dirty="0" smtClean="0"/>
              <a:t>という筋肉のひだをふるわせて、音が出ます。</a:t>
            </a:r>
            <a:endParaRPr lang="en-US" altLang="ja-JP" dirty="0" smtClean="0"/>
          </a:p>
        </p:txBody>
      </p:sp>
      <p:sp>
        <p:nvSpPr>
          <p:cNvPr id="10" name="角丸四角形吹き出し 9"/>
          <p:cNvSpPr/>
          <p:nvPr/>
        </p:nvSpPr>
        <p:spPr>
          <a:xfrm>
            <a:off x="1776331" y="4981773"/>
            <a:ext cx="7226001" cy="1628910"/>
          </a:xfrm>
          <a:prstGeom prst="wedgeRoundRectCallout">
            <a:avLst>
              <a:gd name="adj1" fmla="val -31842"/>
              <a:gd name="adj2" fmla="val -6983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こたえ：①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おとこ　ひと　せいたい　なが　　　　　　　　　　　　　　</a:t>
            </a: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　　ひく　　こえ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dirty="0" smtClean="0"/>
              <a:t>男の人は声帯が長いため、ゆっくりふるえて低い声になります。</a:t>
            </a:r>
            <a:endParaRPr lang="en-US" altLang="ja-JP" dirty="0" smtClean="0"/>
          </a:p>
          <a:p>
            <a:r>
              <a:rPr lang="ja-JP" altLang="en-US" sz="1000" dirty="0" smtClean="0"/>
              <a:t>おんな　ひと　せいたい　みじか　　　　　　　　はげ　　　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　　　　　　たか　　こえ　</a:t>
            </a:r>
            <a:endParaRPr lang="en-US" altLang="ja-JP" dirty="0"/>
          </a:p>
          <a:p>
            <a:r>
              <a:rPr lang="ja-JP" altLang="en-US" dirty="0" smtClean="0"/>
              <a:t>女の人は声帯が短いために、激しくふるえて高い声になります。</a:t>
            </a:r>
            <a:endParaRPr lang="en-US" altLang="ja-JP" dirty="0" smtClean="0"/>
          </a:p>
        </p:txBody>
      </p:sp>
      <p:sp>
        <p:nvSpPr>
          <p:cNvPr id="12" name="円/楕円 11"/>
          <p:cNvSpPr/>
          <p:nvPr/>
        </p:nvSpPr>
        <p:spPr>
          <a:xfrm>
            <a:off x="899617" y="4117750"/>
            <a:ext cx="618186" cy="58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035" y="208476"/>
            <a:ext cx="9602154" cy="6319767"/>
          </a:xfrm>
        </p:spPr>
        <p:txBody>
          <a:bodyPr>
            <a:normAutofit/>
          </a:bodyPr>
          <a:lstStyle/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もん</a:t>
            </a:r>
            <a:r>
              <a:rPr lang="ja-JP" altLang="en-US" sz="1000" dirty="0">
                <a:solidFill>
                  <a:schemeClr val="tx1"/>
                </a:solidFill>
              </a:rPr>
              <a:t>だい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ひと　　　　　　　　　こえ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９</a:t>
            </a:r>
            <a:r>
              <a:rPr lang="ja-JP" altLang="en-US" dirty="0" smtClean="0">
                <a:solidFill>
                  <a:schemeClr val="tx1"/>
                </a:solidFill>
              </a:rPr>
              <a:t>．</a:t>
            </a:r>
            <a:r>
              <a:rPr lang="ja-JP" altLang="en-US" dirty="0">
                <a:solidFill>
                  <a:schemeClr val="tx1"/>
                </a:solidFill>
              </a:rPr>
              <a:t>問題</a:t>
            </a:r>
            <a:r>
              <a:rPr lang="ja-JP" altLang="en-US" dirty="0" smtClean="0">
                <a:solidFill>
                  <a:schemeClr val="tx1"/>
                </a:solidFill>
              </a:rPr>
              <a:t>：人によって、声がちがうのはなぜかな？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　　くち　　は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な</a:t>
            </a:r>
            <a:r>
              <a:rPr lang="ja-JP" altLang="en-US" sz="1000" dirty="0" smtClean="0">
                <a:solidFill>
                  <a:schemeClr val="tx1"/>
                </a:solidFill>
              </a:rPr>
              <a:t>　　　　　　　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①　口、鼻、のどのつくりがちがうため。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1100" dirty="0" smtClean="0">
                <a:solidFill>
                  <a:schemeClr val="tx1"/>
                </a:solidFill>
              </a:rPr>
              <a:t>　　　　　こきゅう　かいすう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②　呼吸の回数がちがうため。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　　　　　　しんけい　ふと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1700"/>
              </a:lnSpc>
              <a:buNone/>
            </a:pPr>
            <a:r>
              <a:rPr kumimoji="1" lang="ja-JP" altLang="en-US" sz="2000" dirty="0">
                <a:solidFill>
                  <a:schemeClr val="tx1"/>
                </a:solidFill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③　神経の太さが、みん</a:t>
            </a:r>
            <a:r>
              <a:rPr lang="ja-JP" altLang="en-US" dirty="0" smtClean="0">
                <a:solidFill>
                  <a:schemeClr val="tx1"/>
                </a:solidFill>
              </a:rPr>
              <a:t>なちがうため。</a:t>
            </a:r>
            <a:endParaRPr kumimoji="1" lang="en-US" altLang="ja-JP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85035" y="1223493"/>
            <a:ext cx="8596668" cy="61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00945" y="1379115"/>
            <a:ext cx="618186" cy="585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289524" y="1223493"/>
            <a:ext cx="4794633" cy="2334960"/>
          </a:xfrm>
          <a:prstGeom prst="wedgeRoundRectCallout">
            <a:avLst>
              <a:gd name="adj1" fmla="val -54963"/>
              <a:gd name="adj2" fmla="val 44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こたえ：①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せいたい　かたち　　　した　くちびる　うご　かた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dirty="0"/>
              <a:t>声帯</a:t>
            </a:r>
            <a:r>
              <a:rPr lang="ja-JP" altLang="en-US" dirty="0" smtClean="0"/>
              <a:t>の形や、舌や唇の動き方などによって</a:t>
            </a:r>
            <a:endParaRPr lang="en-US" altLang="ja-JP" dirty="0" smtClean="0"/>
          </a:p>
          <a:p>
            <a:r>
              <a:rPr lang="ja-JP" altLang="en-US" sz="1000" dirty="0" smtClean="0"/>
              <a:t>こえ　</a:t>
            </a:r>
            <a:endParaRPr lang="en-US" altLang="ja-JP" dirty="0"/>
          </a:p>
          <a:p>
            <a:r>
              <a:rPr lang="ja-JP" altLang="en-US" dirty="0" smtClean="0"/>
              <a:t>声はちがってきます。</a:t>
            </a:r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00" y="4014984"/>
            <a:ext cx="3417124" cy="20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4608" y="596721"/>
            <a:ext cx="8596668" cy="2777544"/>
          </a:xfrm>
        </p:spPr>
        <p:txBody>
          <a:bodyPr>
            <a:normAutofit fontScale="90000"/>
          </a:bodyPr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+mn-ea"/>
                <a:ea typeface="+mn-ea"/>
              </a:rPr>
              <a:t>　　　　　　　　　　　　　　</a:t>
            </a:r>
            <a:r>
              <a:rPr lang="ja-JP" altLang="en-US" sz="1400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なんもん　と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ja-JP" altLang="en-US" dirty="0" smtClean="0">
                <a:solidFill>
                  <a:schemeClr val="tx1"/>
                </a:solidFill>
              </a:rPr>
              <a:t>クイズは何問解けたかな？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ja-JP" altLang="en-US" sz="1400" dirty="0" err="1" smtClean="0">
                <a:solidFill>
                  <a:schemeClr val="tx1"/>
                </a:solidFill>
                <a:latin typeface="+mn-ea"/>
                <a:ea typeface="+mn-ea"/>
              </a:rPr>
              <a:t>くわ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　　　　　　　　　　　　　　　　　　　　きょうしつ　　　いっしょ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詳しくは、ことばの教室で一緒に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べんきょう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勉強しましょう。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42625" y="4662151"/>
            <a:ext cx="8596668" cy="16978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</a:rPr>
              <a:t>引用：</a:t>
            </a:r>
            <a:r>
              <a:rPr lang="en-US" altLang="ja-JP" sz="1600" dirty="0" smtClean="0">
                <a:solidFill>
                  <a:schemeClr val="tx1"/>
                </a:solidFill>
              </a:rPr>
              <a:t>『</a:t>
            </a:r>
            <a:r>
              <a:rPr lang="ja-JP" altLang="en-US" sz="1600" dirty="0" smtClean="0">
                <a:solidFill>
                  <a:schemeClr val="tx1"/>
                </a:solidFill>
              </a:rPr>
              <a:t>特別支援教育における構音障害のある子どもの理解と支援</a:t>
            </a:r>
            <a:r>
              <a:rPr lang="en-US" altLang="ja-JP" sz="1600" dirty="0" smtClean="0">
                <a:solidFill>
                  <a:schemeClr val="tx1"/>
                </a:solidFill>
              </a:rPr>
              <a:t>』</a:t>
            </a:r>
            <a:r>
              <a:rPr lang="ja-JP" altLang="en-US" sz="1600" dirty="0" smtClean="0">
                <a:solidFill>
                  <a:schemeClr val="tx1"/>
                </a:solidFill>
              </a:rPr>
              <a:t>学苑社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</a:rPr>
              <a:t>　　</a:t>
            </a:r>
            <a:r>
              <a:rPr lang="en-US" altLang="ja-JP" sz="1600" dirty="0" smtClean="0">
                <a:solidFill>
                  <a:schemeClr val="tx1"/>
                </a:solidFill>
              </a:rPr>
              <a:t>『</a:t>
            </a:r>
            <a:r>
              <a:rPr lang="ja-JP" altLang="en-US" sz="1600" dirty="0" smtClean="0">
                <a:solidFill>
                  <a:schemeClr val="tx1"/>
                </a:solidFill>
              </a:rPr>
              <a:t>ふしぎだね！？言語障害のおともだち</a:t>
            </a:r>
            <a:r>
              <a:rPr lang="en-US" altLang="ja-JP" sz="1600" dirty="0" smtClean="0">
                <a:solidFill>
                  <a:schemeClr val="tx1"/>
                </a:solidFill>
              </a:rPr>
              <a:t>』</a:t>
            </a:r>
            <a:r>
              <a:rPr lang="ja-JP" altLang="en-US" sz="1600" dirty="0" smtClean="0">
                <a:solidFill>
                  <a:schemeClr val="tx1"/>
                </a:solidFill>
              </a:rPr>
              <a:t>ミネルヴァ書房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</a:rPr>
              <a:t>　　</a:t>
            </a:r>
            <a:r>
              <a:rPr lang="en-US" altLang="ja-JP" sz="1600" dirty="0" smtClean="0">
                <a:solidFill>
                  <a:schemeClr val="tx1"/>
                </a:solidFill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</a:rPr>
              <a:t>ふしぎだね！</a:t>
            </a:r>
            <a:r>
              <a:rPr lang="ja-JP" altLang="en-US" sz="1600" dirty="0" smtClean="0">
                <a:solidFill>
                  <a:schemeClr val="tx1"/>
                </a:solidFill>
              </a:rPr>
              <a:t>？</a:t>
            </a:r>
            <a:r>
              <a:rPr lang="ja-JP" altLang="en-US" sz="1600" dirty="0">
                <a:solidFill>
                  <a:schemeClr val="tx1"/>
                </a:solidFill>
              </a:rPr>
              <a:t>聴覚</a:t>
            </a:r>
            <a:r>
              <a:rPr lang="ja-JP" altLang="en-US" sz="1600" dirty="0" smtClean="0">
                <a:solidFill>
                  <a:schemeClr val="tx1"/>
                </a:solidFill>
              </a:rPr>
              <a:t>障害</a:t>
            </a:r>
            <a:r>
              <a:rPr lang="ja-JP" altLang="en-US" sz="1600" dirty="0">
                <a:solidFill>
                  <a:schemeClr val="tx1"/>
                </a:solidFill>
              </a:rPr>
              <a:t>のおともだち</a:t>
            </a:r>
            <a:r>
              <a:rPr lang="en-US" altLang="ja-JP" sz="1600" dirty="0">
                <a:solidFill>
                  <a:schemeClr val="tx1"/>
                </a:solidFill>
              </a:rPr>
              <a:t>』</a:t>
            </a:r>
            <a:r>
              <a:rPr lang="ja-JP" altLang="en-US" sz="1600" dirty="0">
                <a:solidFill>
                  <a:schemeClr val="tx1"/>
                </a:solidFill>
              </a:rPr>
              <a:t>ミネルヴァ</a:t>
            </a:r>
            <a:r>
              <a:rPr lang="ja-JP" altLang="en-US" sz="1600" dirty="0" smtClean="0">
                <a:solidFill>
                  <a:schemeClr val="tx1"/>
                </a:solidFill>
              </a:rPr>
              <a:t>書房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</a:rPr>
              <a:t>　　</a:t>
            </a:r>
            <a:r>
              <a:rPr lang="en-US" altLang="ja-JP" sz="1600" dirty="0" smtClean="0">
                <a:solidFill>
                  <a:schemeClr val="tx1"/>
                </a:solidFill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</a:rPr>
              <a:t>耳</a:t>
            </a:r>
            <a:r>
              <a:rPr lang="ja-JP" altLang="en-US" sz="1600" dirty="0" smtClean="0">
                <a:solidFill>
                  <a:schemeClr val="tx1"/>
                </a:solidFill>
              </a:rPr>
              <a:t>の不自由な子どもた</a:t>
            </a:r>
            <a:r>
              <a:rPr lang="ja-JP" altLang="en-US" sz="1600" dirty="0">
                <a:solidFill>
                  <a:schemeClr val="tx1"/>
                </a:solidFill>
              </a:rPr>
              <a:t>ち</a:t>
            </a:r>
            <a:r>
              <a:rPr lang="en-US" altLang="ja-JP" sz="1600" dirty="0" smtClean="0">
                <a:solidFill>
                  <a:schemeClr val="tx1"/>
                </a:solidFill>
              </a:rPr>
              <a:t>』</a:t>
            </a:r>
            <a:r>
              <a:rPr lang="ja-JP" altLang="en-US" sz="1600" dirty="0" smtClean="0">
                <a:solidFill>
                  <a:schemeClr val="tx1"/>
                </a:solidFill>
              </a:rPr>
              <a:t>大月書店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</a:rPr>
              <a:t>　　</a:t>
            </a:r>
            <a:r>
              <a:rPr lang="en-US" altLang="ja-JP" sz="1600" dirty="0" smtClean="0">
                <a:solidFill>
                  <a:schemeClr val="tx1"/>
                </a:solidFill>
              </a:rPr>
              <a:t>『</a:t>
            </a:r>
            <a:r>
              <a:rPr lang="ja-JP" altLang="en-US" sz="1600" dirty="0" smtClean="0">
                <a:solidFill>
                  <a:schemeClr val="tx1"/>
                </a:solidFill>
              </a:rPr>
              <a:t>ドラえもんからだシリーズ　からだなんでもクイズ</a:t>
            </a:r>
            <a:r>
              <a:rPr lang="en-US" altLang="ja-JP" sz="1600" dirty="0" smtClean="0">
                <a:solidFill>
                  <a:schemeClr val="tx1"/>
                </a:solidFill>
              </a:rPr>
              <a:t>』</a:t>
            </a:r>
            <a:r>
              <a:rPr lang="ja-JP" altLang="en-US" sz="1600" dirty="0" smtClean="0">
                <a:solidFill>
                  <a:schemeClr val="tx1"/>
                </a:solidFill>
              </a:rPr>
              <a:t>小学館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</a:rPr>
              <a:t>　　　</a:t>
            </a:r>
            <a:r>
              <a:rPr lang="en-US" altLang="ja-JP" sz="1600" dirty="0" smtClean="0">
                <a:solidFill>
                  <a:schemeClr val="tx1"/>
                </a:solidFill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</a:rPr>
              <a:t>学研</a:t>
            </a:r>
            <a:r>
              <a:rPr lang="ja-JP" altLang="en-US" sz="1600" dirty="0" smtClean="0">
                <a:solidFill>
                  <a:schemeClr val="tx1"/>
                </a:solidFill>
              </a:rPr>
              <a:t>の図鑑ライブ人体</a:t>
            </a:r>
            <a:r>
              <a:rPr lang="en-US" altLang="ja-JP" sz="1600" dirty="0" smtClean="0">
                <a:solidFill>
                  <a:schemeClr val="tx1"/>
                </a:solidFill>
              </a:rPr>
              <a:t>』</a:t>
            </a:r>
            <a:r>
              <a:rPr lang="ja-JP" altLang="en-US" sz="1600" dirty="0" smtClean="0">
                <a:solidFill>
                  <a:schemeClr val="tx1"/>
                </a:solidFill>
              </a:rPr>
              <a:t>学研</a:t>
            </a:r>
            <a:endParaRPr lang="en-US" altLang="ja-JP" sz="1600" dirty="0">
              <a:solidFill>
                <a:schemeClr val="tx1"/>
              </a:solidFill>
            </a:endParaRPr>
          </a:p>
          <a:p>
            <a:endParaRPr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23233"/>
            <a:ext cx="8840153" cy="755561"/>
          </a:xfrm>
        </p:spPr>
        <p:txBody>
          <a:bodyPr>
            <a:normAutofit/>
          </a:bodyPr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　　　　　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　　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と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　　　く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</a:rPr>
            </a:br>
            <a:r>
              <a:rPr kumimoji="1" lang="ja-JP" altLang="en-US" sz="2800" dirty="0" smtClean="0">
                <a:solidFill>
                  <a:schemeClr val="tx1"/>
                </a:solidFill>
              </a:rPr>
              <a:t>おうちで取り組んで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ほしいこと①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275008"/>
            <a:ext cx="8596668" cy="5125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100" dirty="0" smtClean="0"/>
          </a:p>
          <a:p>
            <a:pPr marL="0" indent="0">
              <a:buNone/>
            </a:pPr>
            <a:r>
              <a:rPr kumimoji="1" lang="ja-JP" altLang="en-US" sz="1100" dirty="0" smtClean="0"/>
              <a:t>　　きそく　ただ　　　　せいかつ</a:t>
            </a:r>
            <a:endParaRPr kumimoji="1" lang="en-US" altLang="ja-JP" sz="2200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808745" y="900395"/>
          <a:ext cx="8577330" cy="550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040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きそく　ただ　　　　せいかつ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○規則正しい生活をしましょう。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sz="1000" b="0" dirty="0" smtClean="0">
                          <a:solidFill>
                            <a:schemeClr val="tx1"/>
                          </a:solidFill>
                        </a:rPr>
                        <a:t>　　　　がっこう　い　　　　　　　　　　　　　</a:t>
                      </a:r>
                      <a:r>
                        <a:rPr lang="ja-JP" alt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000" b="0" dirty="0" smtClean="0">
                          <a:solidFill>
                            <a:schemeClr val="tx1"/>
                          </a:solidFill>
                        </a:rPr>
                        <a:t>おな　　　　　　　　　　　　　　　　　　　　</a:t>
                      </a:r>
                      <a:r>
                        <a:rPr lang="ja-JP" altLang="en-US" sz="1000" b="0" dirty="0" err="1" smtClean="0">
                          <a:solidFill>
                            <a:schemeClr val="tx1"/>
                          </a:solidFill>
                        </a:rPr>
                        <a:t>す</a:t>
                      </a:r>
                      <a:endParaRPr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・学校に行っているときと同じようなスケジュールで過ごす。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　　　　じかん　　　き　　　　　　　　　　　　しゅくだい　と　　　</a:t>
                      </a:r>
                      <a:r>
                        <a:rPr kumimoji="1" lang="ja-JP" altLang="en-US" sz="1000" b="0" dirty="0" err="1" smtClean="0">
                          <a:solidFill>
                            <a:schemeClr val="tx1"/>
                          </a:solidFill>
                        </a:rPr>
                        <a:t>く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　・時間を決めて、</a:t>
                      </a: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ことばの宿題に取り組む。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10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　　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まいにち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　　　　　　　　</a:t>
                      </a:r>
                      <a:r>
                        <a:rPr kumimoji="1" lang="ja-JP" altLang="en-US" sz="1000" b="0" dirty="0" err="1" smtClean="0">
                          <a:solidFill>
                            <a:schemeClr val="tx1"/>
                          </a:solidFill>
                        </a:rPr>
                        <a:t>いちぎょうにっ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き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えにっき　　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</a:rPr>
                        <a:t>○毎日のできごとを、一行日記や絵日記にまとめておきましょう。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　　れい　　へ　や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　例：部屋のそうじをしました。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　　　　　</a:t>
                      </a: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</a:rPr>
                        <a:t>ゆうし</a:t>
                      </a:r>
                      <a:r>
                        <a:rPr kumimoji="1" lang="ja-JP" altLang="en-US" sz="800" b="0" dirty="0" err="1" smtClean="0">
                          <a:solidFill>
                            <a:schemeClr val="tx1"/>
                          </a:solidFill>
                        </a:rPr>
                        <a:t>ょくづく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　　　　</a:t>
                      </a:r>
                      <a:r>
                        <a:rPr kumimoji="1" lang="ja-JP" altLang="en-US" sz="1000" b="0" dirty="0" err="1" smtClean="0">
                          <a:solidFill>
                            <a:schemeClr val="tx1"/>
                          </a:solidFill>
                        </a:rPr>
                        <a:t>てつだ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　　夕食作りを手伝いました。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sz="1000" b="0" dirty="0" smtClean="0">
                          <a:solidFill>
                            <a:schemeClr val="tx1"/>
                          </a:solidFill>
                        </a:rPr>
                        <a:t>　　　　うち　　ひと　　そうだん　　　　　　　　　　　　　　きょうしつ　　　も</a:t>
                      </a:r>
                      <a:r>
                        <a:rPr lang="ja-JP" altLang="en-US" sz="1000" b="0" dirty="0" err="1" smtClean="0">
                          <a:solidFill>
                            <a:schemeClr val="tx1"/>
                          </a:solidFill>
                        </a:rPr>
                        <a:t>くひょう</a:t>
                      </a:r>
                      <a:r>
                        <a:rPr lang="ja-JP" altLang="en-US" sz="1000" b="0" dirty="0" smtClean="0">
                          <a:solidFill>
                            <a:schemeClr val="tx1"/>
                          </a:solidFill>
                        </a:rPr>
                        <a:t>　かんが</a:t>
                      </a:r>
                      <a:endParaRPr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○お家の人と相談して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</a:rPr>
                        <a:t>、ことばの教室での目標を考えておきましょう。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</a:rPr>
                        <a:t>　　れい　はつおん　ただ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例：発音が正しくできるようになる。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</a:rPr>
                        <a:t>　　　　　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</a:rPr>
                        <a:t>　　　　　　　　が</a:t>
                      </a:r>
                      <a:r>
                        <a:rPr kumimoji="1" lang="ja-JP" altLang="en-US" sz="900" b="0" dirty="0" err="1" smtClean="0">
                          <a:solidFill>
                            <a:schemeClr val="tx1"/>
                          </a:solidFill>
                        </a:rPr>
                        <a:t>くしゅう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　　　</a:t>
                      </a:r>
                      <a:r>
                        <a:rPr lang="ja-JP" altLang="en-US" sz="1800" b="0" dirty="0" smtClean="0">
                          <a:solidFill>
                            <a:schemeClr val="tx1"/>
                          </a:solidFill>
                        </a:rPr>
                        <a:t>グループ学習をがんばる。</a:t>
                      </a:r>
                      <a:endParaRPr lang="en-US" altLang="ja-JP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altLang="ja-JP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sz="105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sz="1000" b="0" dirty="0" smtClean="0">
                          <a:solidFill>
                            <a:schemeClr val="tx1"/>
                          </a:solidFill>
                        </a:rPr>
                        <a:t>　　　　　　　　　　きょうしつ　き　　　　　　　　　　　はなし　き　　　　　　　</a:t>
                      </a:r>
                      <a:r>
                        <a:rPr lang="ja-JP" altLang="en-US" sz="1000" b="0" dirty="0" err="1" smtClean="0">
                          <a:solidFill>
                            <a:schemeClr val="tx1"/>
                          </a:solidFill>
                        </a:rPr>
                        <a:t>たの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</a:rPr>
                        <a:t>◎ことばの教室に来たときに、話を聞くのを楽しみにしています。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2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7274" cy="755561"/>
          </a:xfrm>
        </p:spPr>
        <p:txBody>
          <a:bodyPr>
            <a:normAutofit/>
          </a:bodyPr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　　　　　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     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　と　　　く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</a:rPr>
            </a:br>
            <a:r>
              <a:rPr lang="ja-JP" altLang="en-US" sz="2800" dirty="0">
                <a:solidFill>
                  <a:schemeClr val="tx1"/>
                </a:solidFill>
              </a:rPr>
              <a:t>おうちで取り組んでほしい</a:t>
            </a:r>
            <a:r>
              <a:rPr lang="ja-JP" altLang="en-US" sz="2800" dirty="0" smtClean="0">
                <a:solidFill>
                  <a:schemeClr val="tx1"/>
                </a:solidFill>
              </a:rPr>
              <a:t>こと</a:t>
            </a:r>
            <a:r>
              <a:rPr lang="ja-JP" altLang="en-US" sz="2800" dirty="0">
                <a:solidFill>
                  <a:schemeClr val="tx1"/>
                </a:solidFill>
              </a:rPr>
              <a:t>②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275008"/>
            <a:ext cx="8596668" cy="5125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100" dirty="0" smtClean="0"/>
          </a:p>
          <a:p>
            <a:pPr marL="0" indent="0">
              <a:buNone/>
            </a:pPr>
            <a:r>
              <a:rPr kumimoji="1" lang="ja-JP" altLang="en-US" sz="1100" dirty="0" smtClean="0"/>
              <a:t>　　きそく　ただ　　　　せいかつ</a:t>
            </a:r>
            <a:endParaRPr kumimoji="1" lang="en-US" altLang="ja-JP" sz="2200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96753"/>
              </p:ext>
            </p:extLst>
          </p:nvPr>
        </p:nvGraphicFramePr>
        <p:xfrm>
          <a:off x="811370" y="1300766"/>
          <a:ext cx="8577330" cy="510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003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　　しゅくだい　で　　　　　　　ひと　　　　　　うち　　ひと　　　いっしょ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○宿題が出ている人は、お家の人と一緒にやりましょう。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sz="1000" b="0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lang="ja-JP" altLang="en-US" sz="1000" b="0" dirty="0" err="1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1000" b="0" dirty="0" smtClean="0">
                          <a:solidFill>
                            <a:schemeClr val="tx1"/>
                          </a:solidFill>
                        </a:rPr>
                        <a:t>はつおんれんしゅう　　　よ　　</a:t>
                      </a:r>
                      <a:r>
                        <a:rPr lang="ja-JP" altLang="en-US" sz="1000" b="0" dirty="0" err="1" smtClean="0">
                          <a:solidFill>
                            <a:schemeClr val="tx1"/>
                          </a:solidFill>
                        </a:rPr>
                        <a:t>しせい</a:t>
                      </a:r>
                      <a:endParaRPr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・発音練習は、良い姿勢でやりましょう。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＜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</a:rPr>
                        <a:t>よい例＞　　　　　＜悪い例＞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　　　　　　　　　　　　　　　　　　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　　　　　　　　　　　　　　　　　　　　すこ　　　　　　　　　まいにち　　　　　　　　こうかてき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・まとめてやるより、少しずつでも毎日やるほうが効果的です</a:t>
                      </a: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8733" b="1"/>
          <a:stretch/>
        </p:blipFill>
        <p:spPr>
          <a:xfrm>
            <a:off x="4875846" y="3111910"/>
            <a:ext cx="3783239" cy="1705348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340375" y="3174362"/>
            <a:ext cx="2872430" cy="1417236"/>
          </a:xfrm>
          <a:prstGeom prst="wedgeRoundRectCallout">
            <a:avLst>
              <a:gd name="adj1" fmla="val 68555"/>
              <a:gd name="adj2" fmla="val 318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　　あし  うら　 ゆか</a:t>
            </a:r>
            <a:endParaRPr kumimoji="1" lang="en-US" altLang="ja-JP" dirty="0" smtClean="0"/>
          </a:p>
          <a:p>
            <a:r>
              <a:rPr kumimoji="1" lang="ja-JP" altLang="en-US" sz="1600" dirty="0" smtClean="0"/>
              <a:t>・足の裏を床にしっかり</a:t>
            </a:r>
            <a:endParaRPr kumimoji="1" lang="en-US" altLang="ja-JP" sz="1600" dirty="0" smtClean="0"/>
          </a:p>
          <a:p>
            <a:endParaRPr kumimoji="1" lang="en-US" altLang="ja-JP" sz="700" dirty="0" smtClean="0"/>
          </a:p>
          <a:p>
            <a:r>
              <a:rPr lang="ja-JP" altLang="en-US" dirty="0" smtClean="0"/>
              <a:t>　つけます。</a:t>
            </a:r>
            <a:endParaRPr lang="en-US" altLang="ja-JP" dirty="0" smtClean="0"/>
          </a:p>
          <a:p>
            <a:r>
              <a:rPr lang="ja-JP" altLang="en-US" sz="1000" dirty="0" smtClean="0"/>
              <a:t>　</a:t>
            </a:r>
            <a:r>
              <a:rPr lang="ja-JP" altLang="en-US" sz="1000" dirty="0" err="1" smtClean="0"/>
              <a:t>じょ</a:t>
            </a:r>
            <a:r>
              <a:rPr lang="ja-JP" altLang="en-US" sz="1000" dirty="0" smtClean="0"/>
              <a:t>うたい　ちから</a:t>
            </a:r>
            <a:endParaRPr lang="en-US" altLang="ja-JP" dirty="0" smtClean="0"/>
          </a:p>
          <a:p>
            <a:r>
              <a:rPr kumimoji="1" lang="ja-JP" altLang="en-US" sz="1600" dirty="0" smtClean="0"/>
              <a:t>・上体の力をぬきます。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907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1028</TotalTime>
  <Words>2772</Words>
  <Application>Microsoft Office PowerPoint</Application>
  <PresentationFormat>ワイド画面</PresentationFormat>
  <Paragraphs>209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メイリオ</vt:lpstr>
      <vt:lpstr>游ゴシック</vt:lpstr>
      <vt:lpstr>Arial</vt:lpstr>
      <vt:lpstr>Trebuchet MS</vt:lpstr>
      <vt:lpstr>Wingdings 3</vt:lpstr>
      <vt:lpstr>ファセット</vt:lpstr>
      <vt:lpstr>　　　　きこえ・ことば　クイズ 　　　　　　　　　　　　　　　　　　　　　　　　　　　　　　　　　なんもん　と 　　　　　　　　　～　やってみよう！　何問解けるかな？　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　　　　　　　　　　　なんもん　と クイズは何問解けたかな？ くわ　　　　　　　　　　　　　　　　　　　　きょうしつ　　　いっしょ 詳しくは、ことばの教室で一緒に べんきょう 勉強しましょう。 </vt:lpstr>
      <vt:lpstr>　　　　　　 　　と　　　く おうちで取り組んでほしいこと①</vt:lpstr>
      <vt:lpstr>　　　　　　     　と　　　く おうちで取り組んでほしいこと②</vt:lpstr>
      <vt:lpstr>　ほごしゃ　　　かた 保護者の方へ  　親子でよいコミュニケーションをとりましょう。</vt:lpstr>
      <vt:lpstr>　　　　　　　　　　　　あ　　　　　　　　　　たの みなさんに会えるのを楽しみにしています。  　　　やす　　　　あいだ　　げんき　　　　す お休みの間、元気に過ごしてください。</vt:lpstr>
    </vt:vector>
  </TitlesOfParts>
  <Company>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きょうしつ　　　　　　かよ ことばの教室に通うみなさんへ</dc:title>
  <dc:creator>井関　聡美</dc:creator>
  <cp:lastModifiedBy>米沢谷　将</cp:lastModifiedBy>
  <cp:revision>72</cp:revision>
  <cp:lastPrinted>2020-04-24T01:55:57Z</cp:lastPrinted>
  <dcterms:created xsi:type="dcterms:W3CDTF">2020-04-14T00:12:29Z</dcterms:created>
  <dcterms:modified xsi:type="dcterms:W3CDTF">2020-04-24T01:56:47Z</dcterms:modified>
</cp:coreProperties>
</file>