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7" r:id="rId1"/>
  </p:sldMasterIdLst>
  <p:notesMasterIdLst>
    <p:notesMasterId r:id="rId24"/>
  </p:notesMasterIdLst>
  <p:sldIdLst>
    <p:sldId id="257" r:id="rId2"/>
    <p:sldId id="259" r:id="rId3"/>
    <p:sldId id="260" r:id="rId4"/>
    <p:sldId id="261" r:id="rId5"/>
    <p:sldId id="277" r:id="rId6"/>
    <p:sldId id="262" r:id="rId7"/>
    <p:sldId id="264" r:id="rId8"/>
    <p:sldId id="278" r:id="rId9"/>
    <p:sldId id="263" r:id="rId10"/>
    <p:sldId id="265" r:id="rId11"/>
    <p:sldId id="280" r:id="rId12"/>
    <p:sldId id="266" r:id="rId13"/>
    <p:sldId id="267" r:id="rId14"/>
    <p:sldId id="268" r:id="rId15"/>
    <p:sldId id="269" r:id="rId16"/>
    <p:sldId id="270" r:id="rId17"/>
    <p:sldId id="271" r:id="rId18"/>
    <p:sldId id="281" r:id="rId19"/>
    <p:sldId id="273" r:id="rId20"/>
    <p:sldId id="274" r:id="rId21"/>
    <p:sldId id="275" r:id="rId22"/>
    <p:sldId id="276" r:id="rId2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DDDDDD"/>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5271" autoAdjust="0"/>
  </p:normalViewPr>
  <p:slideViewPr>
    <p:cSldViewPr snapToGrid="0">
      <p:cViewPr varScale="1">
        <p:scale>
          <a:sx n="123" d="100"/>
          <a:sy n="123" d="100"/>
        </p:scale>
        <p:origin x="114" y="126"/>
      </p:cViewPr>
      <p:guideLst/>
    </p:cSldViewPr>
  </p:slid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1-5881-4802-8696-A8CDF587C3D5}"/>
              </c:ext>
            </c:extLst>
          </c:dPt>
          <c:dPt>
            <c:idx val="1"/>
            <c:invertIfNegative val="0"/>
            <c:bubble3D val="0"/>
            <c:spPr>
              <a:solidFill>
                <a:srgbClr val="99CCFF"/>
              </a:solidFill>
              <a:ln>
                <a:noFill/>
              </a:ln>
              <a:effectLst/>
            </c:spPr>
            <c:extLst>
              <c:ext xmlns:c16="http://schemas.microsoft.com/office/drawing/2014/chart" uri="{C3380CC4-5D6E-409C-BE32-E72D297353CC}">
                <c16:uniqueId val="{00000002-5881-4802-8696-A8CDF587C3D5}"/>
              </c:ext>
            </c:extLst>
          </c:dPt>
          <c:dPt>
            <c:idx val="2"/>
            <c:invertIfNegative val="0"/>
            <c:bubble3D val="0"/>
            <c:spPr>
              <a:solidFill>
                <a:srgbClr val="FF9999"/>
              </a:solidFill>
              <a:ln>
                <a:noFill/>
              </a:ln>
              <a:effectLst/>
            </c:spPr>
            <c:extLst>
              <c:ext xmlns:c16="http://schemas.microsoft.com/office/drawing/2014/chart" uri="{C3380CC4-5D6E-409C-BE32-E72D297353CC}">
                <c16:uniqueId val="{00000003-5881-4802-8696-A8CDF587C3D5}"/>
              </c:ext>
            </c:extLst>
          </c:dPt>
          <c:dPt>
            <c:idx val="3"/>
            <c:invertIfNegative val="0"/>
            <c:bubble3D val="0"/>
            <c:spPr>
              <a:solidFill>
                <a:srgbClr val="99CCFF"/>
              </a:solidFill>
              <a:ln>
                <a:noFill/>
              </a:ln>
              <a:effectLst/>
            </c:spPr>
            <c:extLst>
              <c:ext xmlns:c16="http://schemas.microsoft.com/office/drawing/2014/chart" uri="{C3380CC4-5D6E-409C-BE32-E72D297353CC}">
                <c16:uniqueId val="{00000004-5881-4802-8696-A8CDF587C3D5}"/>
              </c:ext>
            </c:extLst>
          </c:dPt>
          <c:dPt>
            <c:idx val="4"/>
            <c:invertIfNegative val="0"/>
            <c:bubble3D val="0"/>
            <c:spPr>
              <a:solidFill>
                <a:srgbClr val="99CCFF"/>
              </a:solidFill>
              <a:ln>
                <a:noFill/>
              </a:ln>
              <a:effectLst/>
            </c:spPr>
            <c:extLst>
              <c:ext xmlns:c16="http://schemas.microsoft.com/office/drawing/2014/chart" uri="{C3380CC4-5D6E-409C-BE32-E72D297353CC}">
                <c16:uniqueId val="{00000008-C806-4A76-A6F3-0CF55F8D1EAB}"/>
              </c:ext>
            </c:extLst>
          </c:dPt>
          <c:dLbls>
            <c:dLbl>
              <c:idx val="0"/>
              <c:layout>
                <c:manualLayout>
                  <c:x val="-1.1969273461331047E-2"/>
                  <c:y val="-7.96358072688053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1-4802-8696-A8CDF587C3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Sheet1!$B$15:$B$19</c:f>
              <c:strCache>
                <c:ptCount val="5"/>
                <c:pt idx="0">
                  <c:v>身体的虐待.20</c:v>
                </c:pt>
                <c:pt idx="1">
                  <c:v>性的虐待.3</c:v>
                </c:pt>
                <c:pt idx="2">
                  <c:v>心理的虐待.19</c:v>
                </c:pt>
                <c:pt idx="3">
                  <c:v>放棄・放置（ネグレクト）.7</c:v>
                </c:pt>
                <c:pt idx="4">
                  <c:v>経済的虐待.1</c:v>
                </c:pt>
              </c:strCache>
            </c:strRef>
          </c:cat>
          <c:val>
            <c:numRef>
              <c:f>Sheet1!$C$15:$C$19</c:f>
              <c:numCache>
                <c:formatCode>0.0%</c:formatCode>
                <c:ptCount val="5"/>
                <c:pt idx="0">
                  <c:v>0.48780487804878048</c:v>
                </c:pt>
                <c:pt idx="1">
                  <c:v>7.3170731707317069E-2</c:v>
                </c:pt>
                <c:pt idx="2">
                  <c:v>0.46341463414634149</c:v>
                </c:pt>
                <c:pt idx="3">
                  <c:v>0.17073170731707318</c:v>
                </c:pt>
                <c:pt idx="4">
                  <c:v>2.4390243902439025E-2</c:v>
                </c:pt>
              </c:numCache>
            </c:numRef>
          </c:val>
          <c:extLst>
            <c:ext xmlns:c16="http://schemas.microsoft.com/office/drawing/2014/chart" uri="{C3380CC4-5D6E-409C-BE32-E72D297353CC}">
              <c16:uniqueId val="{00000000-5881-4802-8696-A8CDF587C3D5}"/>
            </c:ext>
          </c:extLst>
        </c:ser>
        <c:dLbls>
          <c:dLblPos val="outEnd"/>
          <c:showLegendKey val="0"/>
          <c:showVal val="1"/>
          <c:showCatName val="0"/>
          <c:showSerName val="0"/>
          <c:showPercent val="0"/>
          <c:showBubbleSize val="0"/>
        </c:dLbls>
        <c:gapWidth val="182"/>
        <c:axId val="724803408"/>
        <c:axId val="724799800"/>
      </c:barChart>
      <c:catAx>
        <c:axId val="724803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724799800"/>
        <c:crosses val="autoZero"/>
        <c:auto val="1"/>
        <c:lblAlgn val="ctr"/>
        <c:lblOffset val="100"/>
        <c:noMultiLvlLbl val="0"/>
      </c:catAx>
      <c:valAx>
        <c:axId val="724799800"/>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24803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0-4770-4FEF-8814-6FFA90B2CB74}"/>
              </c:ext>
            </c:extLst>
          </c:dPt>
          <c:dPt>
            <c:idx val="1"/>
            <c:invertIfNegative val="0"/>
            <c:bubble3D val="0"/>
            <c:spPr>
              <a:solidFill>
                <a:srgbClr val="99CCFF"/>
              </a:solidFill>
              <a:ln>
                <a:noFill/>
              </a:ln>
              <a:effectLst/>
            </c:spPr>
            <c:extLst>
              <c:ext xmlns:c16="http://schemas.microsoft.com/office/drawing/2014/chart" uri="{C3380CC4-5D6E-409C-BE32-E72D297353CC}">
                <c16:uniqueId val="{00000002-4770-4FEF-8814-6FFA90B2CB74}"/>
              </c:ext>
            </c:extLst>
          </c:dPt>
          <c:dPt>
            <c:idx val="2"/>
            <c:invertIfNegative val="0"/>
            <c:bubble3D val="0"/>
            <c:spPr>
              <a:solidFill>
                <a:srgbClr val="FF9999"/>
              </a:solidFill>
              <a:ln>
                <a:noFill/>
              </a:ln>
              <a:effectLst/>
            </c:spPr>
            <c:extLst>
              <c:ext xmlns:c16="http://schemas.microsoft.com/office/drawing/2014/chart" uri="{C3380CC4-5D6E-409C-BE32-E72D297353CC}">
                <c16:uniqueId val="{00000003-4770-4FEF-8814-6FFA90B2CB74}"/>
              </c:ext>
            </c:extLst>
          </c:dPt>
          <c:dPt>
            <c:idx val="3"/>
            <c:invertIfNegative val="0"/>
            <c:bubble3D val="0"/>
            <c:spPr>
              <a:solidFill>
                <a:srgbClr val="99CCFF"/>
              </a:solidFill>
              <a:ln>
                <a:noFill/>
              </a:ln>
              <a:effectLst/>
            </c:spPr>
            <c:extLst>
              <c:ext xmlns:c16="http://schemas.microsoft.com/office/drawing/2014/chart" uri="{C3380CC4-5D6E-409C-BE32-E72D297353CC}">
                <c16:uniqueId val="{00000004-4770-4FEF-8814-6FFA90B2CB74}"/>
              </c:ext>
            </c:extLst>
          </c:dPt>
          <c:dPt>
            <c:idx val="4"/>
            <c:invertIfNegative val="0"/>
            <c:bubble3D val="0"/>
            <c:spPr>
              <a:solidFill>
                <a:srgbClr val="99CCFF"/>
              </a:solidFill>
              <a:ln>
                <a:noFill/>
              </a:ln>
              <a:effectLst/>
            </c:spPr>
            <c:extLst>
              <c:ext xmlns:c16="http://schemas.microsoft.com/office/drawing/2014/chart" uri="{C3380CC4-5D6E-409C-BE32-E72D297353CC}">
                <c16:uniqueId val="{00000005-4770-4FEF-8814-6FFA90B2CB74}"/>
              </c:ext>
            </c:extLst>
          </c:dPt>
          <c:dLbls>
            <c:dLbl>
              <c:idx val="0"/>
              <c:layout>
                <c:manualLayout>
                  <c:x val="-2.7777777777777779E-3"/>
                  <c:y val="-6.48144502770486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70-4FEF-8814-6FFA90B2CB7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Sheet1!$B$29:$B$33</c:f>
              <c:strCache>
                <c:ptCount val="5"/>
                <c:pt idx="0">
                  <c:v>身体的虐待,1542</c:v>
                </c:pt>
                <c:pt idx="1">
                  <c:v>性的虐待,52</c:v>
                </c:pt>
                <c:pt idx="2">
                  <c:v>心理的虐待,730</c:v>
                </c:pt>
                <c:pt idx="3">
                  <c:v>放棄・放置,255</c:v>
                </c:pt>
                <c:pt idx="4">
                  <c:v>経済的虐待,376</c:v>
                </c:pt>
              </c:strCache>
            </c:strRef>
          </c:cat>
          <c:val>
            <c:numRef>
              <c:f>Sheet1!$C$29:$C$33</c:f>
              <c:numCache>
                <c:formatCode>0.0%</c:formatCode>
                <c:ptCount val="5"/>
                <c:pt idx="0">
                  <c:v>0.67500000000000004</c:v>
                </c:pt>
                <c:pt idx="1">
                  <c:v>2.3E-2</c:v>
                </c:pt>
                <c:pt idx="2">
                  <c:v>0.32</c:v>
                </c:pt>
                <c:pt idx="3">
                  <c:v>0.112</c:v>
                </c:pt>
                <c:pt idx="4">
                  <c:v>0.16500000000000001</c:v>
                </c:pt>
              </c:numCache>
            </c:numRef>
          </c:val>
          <c:extLst>
            <c:ext xmlns:c16="http://schemas.microsoft.com/office/drawing/2014/chart" uri="{C3380CC4-5D6E-409C-BE32-E72D297353CC}">
              <c16:uniqueId val="{00000001-4770-4FEF-8814-6FFA90B2CB74}"/>
            </c:ext>
          </c:extLst>
        </c:ser>
        <c:dLbls>
          <c:dLblPos val="outEnd"/>
          <c:showLegendKey val="0"/>
          <c:showVal val="1"/>
          <c:showCatName val="0"/>
          <c:showSerName val="0"/>
          <c:showPercent val="0"/>
          <c:showBubbleSize val="0"/>
        </c:dLbls>
        <c:gapWidth val="182"/>
        <c:axId val="588857136"/>
        <c:axId val="588854512"/>
      </c:barChart>
      <c:catAx>
        <c:axId val="58885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88854512"/>
        <c:crosses val="autoZero"/>
        <c:auto val="1"/>
        <c:lblAlgn val="ctr"/>
        <c:lblOffset val="100"/>
        <c:noMultiLvlLbl val="0"/>
      </c:catAx>
      <c:valAx>
        <c:axId val="588854512"/>
        <c:scaling>
          <c:orientation val="minMax"/>
          <c:max val="0.70000000000000007"/>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885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1-ECBF-49E7-A780-DF1D40BB503A}"/>
              </c:ext>
            </c:extLst>
          </c:dPt>
          <c:dPt>
            <c:idx val="1"/>
            <c:invertIfNegative val="0"/>
            <c:bubble3D val="0"/>
            <c:spPr>
              <a:solidFill>
                <a:srgbClr val="99CCFF"/>
              </a:solidFill>
              <a:ln>
                <a:noFill/>
              </a:ln>
              <a:effectLst/>
            </c:spPr>
            <c:extLst>
              <c:ext xmlns:c16="http://schemas.microsoft.com/office/drawing/2014/chart" uri="{C3380CC4-5D6E-409C-BE32-E72D297353CC}">
                <c16:uniqueId val="{00000002-ECBF-49E7-A780-DF1D40BB503A}"/>
              </c:ext>
            </c:extLst>
          </c:dPt>
          <c:dPt>
            <c:idx val="2"/>
            <c:invertIfNegative val="0"/>
            <c:bubble3D val="0"/>
            <c:spPr>
              <a:solidFill>
                <a:srgbClr val="FF9999"/>
              </a:solidFill>
              <a:ln>
                <a:noFill/>
              </a:ln>
              <a:effectLst/>
            </c:spPr>
            <c:extLst>
              <c:ext xmlns:c16="http://schemas.microsoft.com/office/drawing/2014/chart" uri="{C3380CC4-5D6E-409C-BE32-E72D297353CC}">
                <c16:uniqueId val="{00000003-ECBF-49E7-A780-DF1D40BB503A}"/>
              </c:ext>
            </c:extLst>
          </c:dPt>
          <c:dPt>
            <c:idx val="3"/>
            <c:invertIfNegative val="0"/>
            <c:bubble3D val="0"/>
            <c:spPr>
              <a:solidFill>
                <a:srgbClr val="99CCFF"/>
              </a:solidFill>
              <a:ln>
                <a:noFill/>
              </a:ln>
              <a:effectLst/>
            </c:spPr>
            <c:extLst>
              <c:ext xmlns:c16="http://schemas.microsoft.com/office/drawing/2014/chart" uri="{C3380CC4-5D6E-409C-BE32-E72D297353CC}">
                <c16:uniqueId val="{00000004-ECBF-49E7-A780-DF1D40BB503A}"/>
              </c:ext>
            </c:extLst>
          </c:dPt>
          <c:dPt>
            <c:idx val="4"/>
            <c:invertIfNegative val="0"/>
            <c:bubble3D val="0"/>
            <c:spPr>
              <a:solidFill>
                <a:srgbClr val="99CCFF"/>
              </a:solidFill>
              <a:ln>
                <a:noFill/>
              </a:ln>
              <a:effectLst/>
            </c:spPr>
            <c:extLst>
              <c:ext xmlns:c16="http://schemas.microsoft.com/office/drawing/2014/chart" uri="{C3380CC4-5D6E-409C-BE32-E72D297353CC}">
                <c16:uniqueId val="{00000005-ECBF-49E7-A780-DF1D40BB503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Sheet1!$B$42:$B$46</c:f>
              <c:strCache>
                <c:ptCount val="5"/>
                <c:pt idx="0">
                  <c:v>身体的虐待,620</c:v>
                </c:pt>
                <c:pt idx="1">
                  <c:v>性的虐待,131</c:v>
                </c:pt>
                <c:pt idx="2">
                  <c:v>心理的虐待,573</c:v>
                </c:pt>
                <c:pt idx="3">
                  <c:v>放置・放棄,82</c:v>
                </c:pt>
                <c:pt idx="4">
                  <c:v>経済的虐待,97</c:v>
                </c:pt>
              </c:strCache>
            </c:strRef>
          </c:cat>
          <c:val>
            <c:numRef>
              <c:f>Sheet1!$C$42:$C$46</c:f>
              <c:numCache>
                <c:formatCode>0.0%</c:formatCode>
                <c:ptCount val="5"/>
                <c:pt idx="0">
                  <c:v>0.51900000000000002</c:v>
                </c:pt>
                <c:pt idx="1">
                  <c:v>0.11</c:v>
                </c:pt>
                <c:pt idx="2">
                  <c:v>0.48</c:v>
                </c:pt>
                <c:pt idx="3">
                  <c:v>6.9000000000000006E-2</c:v>
                </c:pt>
                <c:pt idx="4">
                  <c:v>8.1000000000000003E-2</c:v>
                </c:pt>
              </c:numCache>
            </c:numRef>
          </c:val>
          <c:extLst>
            <c:ext xmlns:c16="http://schemas.microsoft.com/office/drawing/2014/chart" uri="{C3380CC4-5D6E-409C-BE32-E72D297353CC}">
              <c16:uniqueId val="{00000000-ECBF-49E7-A780-DF1D40BB503A}"/>
            </c:ext>
          </c:extLst>
        </c:ser>
        <c:dLbls>
          <c:dLblPos val="outEnd"/>
          <c:showLegendKey val="0"/>
          <c:showVal val="1"/>
          <c:showCatName val="0"/>
          <c:showSerName val="0"/>
          <c:showPercent val="0"/>
          <c:showBubbleSize val="0"/>
        </c:dLbls>
        <c:gapWidth val="182"/>
        <c:axId val="719744368"/>
        <c:axId val="719744696"/>
      </c:barChart>
      <c:catAx>
        <c:axId val="719744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719744696"/>
        <c:crosses val="autoZero"/>
        <c:auto val="1"/>
        <c:lblAlgn val="ctr"/>
        <c:lblOffset val="100"/>
        <c:noMultiLvlLbl val="0"/>
      </c:catAx>
      <c:valAx>
        <c:axId val="7197446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1974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20286923071778"/>
          <c:y val="5.5851448739404418E-2"/>
          <c:w val="0.57504173168456785"/>
          <c:h val="0.83864008718742977"/>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1-1808-4676-8984-00F6D9B71C77}"/>
              </c:ext>
            </c:extLst>
          </c:dPt>
          <c:dPt>
            <c:idx val="1"/>
            <c:invertIfNegative val="0"/>
            <c:bubble3D val="0"/>
            <c:spPr>
              <a:solidFill>
                <a:srgbClr val="99CCFF"/>
              </a:solidFill>
              <a:ln>
                <a:noFill/>
              </a:ln>
              <a:effectLst/>
            </c:spPr>
            <c:extLst>
              <c:ext xmlns:c16="http://schemas.microsoft.com/office/drawing/2014/chart" uri="{C3380CC4-5D6E-409C-BE32-E72D297353CC}">
                <c16:uniqueId val="{00000002-1808-4676-8984-00F6D9B71C77}"/>
              </c:ext>
            </c:extLst>
          </c:dPt>
          <c:dPt>
            <c:idx val="2"/>
            <c:invertIfNegative val="0"/>
            <c:bubble3D val="0"/>
            <c:spPr>
              <a:solidFill>
                <a:srgbClr val="FF9999"/>
              </a:solidFill>
              <a:ln>
                <a:noFill/>
              </a:ln>
              <a:effectLst/>
            </c:spPr>
            <c:extLst>
              <c:ext xmlns:c16="http://schemas.microsoft.com/office/drawing/2014/chart" uri="{C3380CC4-5D6E-409C-BE32-E72D297353CC}">
                <c16:uniqueId val="{00000003-1808-4676-8984-00F6D9B71C77}"/>
              </c:ext>
            </c:extLst>
          </c:dPt>
          <c:dPt>
            <c:idx val="3"/>
            <c:invertIfNegative val="0"/>
            <c:bubble3D val="0"/>
            <c:spPr>
              <a:solidFill>
                <a:srgbClr val="99CCFF"/>
              </a:solidFill>
              <a:ln>
                <a:noFill/>
              </a:ln>
              <a:effectLst/>
            </c:spPr>
            <c:extLst>
              <c:ext xmlns:c16="http://schemas.microsoft.com/office/drawing/2014/chart" uri="{C3380CC4-5D6E-409C-BE32-E72D297353CC}">
                <c16:uniqueId val="{00000004-1808-4676-8984-00F6D9B71C77}"/>
              </c:ext>
            </c:extLst>
          </c:dPt>
          <c:dPt>
            <c:idx val="4"/>
            <c:invertIfNegative val="0"/>
            <c:bubble3D val="0"/>
            <c:spPr>
              <a:solidFill>
                <a:srgbClr val="99CCFF"/>
              </a:solidFill>
              <a:ln>
                <a:noFill/>
              </a:ln>
              <a:effectLst/>
            </c:spPr>
            <c:extLst>
              <c:ext xmlns:c16="http://schemas.microsoft.com/office/drawing/2014/chart" uri="{C3380CC4-5D6E-409C-BE32-E72D297353CC}">
                <c16:uniqueId val="{00000005-1808-4676-8984-00F6D9B71C7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身体的虐待.62</c:v>
                </c:pt>
                <c:pt idx="1">
                  <c:v>性的虐待.2</c:v>
                </c:pt>
                <c:pt idx="2">
                  <c:v>心理的虐待.19</c:v>
                </c:pt>
                <c:pt idx="3">
                  <c:v>放棄・放置（ネグレクト）.6</c:v>
                </c:pt>
                <c:pt idx="4">
                  <c:v>経済的虐待.7</c:v>
                </c:pt>
              </c:strCache>
            </c:strRef>
          </c:cat>
          <c:val>
            <c:numRef>
              <c:f>Sheet1!$C$2:$C$6</c:f>
              <c:numCache>
                <c:formatCode>0.0%</c:formatCode>
                <c:ptCount val="5"/>
                <c:pt idx="0">
                  <c:v>0.72941176470588232</c:v>
                </c:pt>
                <c:pt idx="1">
                  <c:v>2.3529411764705882E-2</c:v>
                </c:pt>
                <c:pt idx="2">
                  <c:v>0.22352941176470589</c:v>
                </c:pt>
                <c:pt idx="3">
                  <c:v>7.0588235294117646E-2</c:v>
                </c:pt>
                <c:pt idx="4">
                  <c:v>8.2352941176470587E-2</c:v>
                </c:pt>
              </c:numCache>
            </c:numRef>
          </c:val>
          <c:extLst>
            <c:ext xmlns:c16="http://schemas.microsoft.com/office/drawing/2014/chart" uri="{C3380CC4-5D6E-409C-BE32-E72D297353CC}">
              <c16:uniqueId val="{00000000-1808-4676-8984-00F6D9B71C77}"/>
            </c:ext>
          </c:extLst>
        </c:ser>
        <c:dLbls>
          <c:showLegendKey val="0"/>
          <c:showVal val="0"/>
          <c:showCatName val="0"/>
          <c:showSerName val="0"/>
          <c:showPercent val="0"/>
          <c:showBubbleSize val="0"/>
        </c:dLbls>
        <c:gapWidth val="182"/>
        <c:axId val="719817224"/>
        <c:axId val="719822144"/>
      </c:barChart>
      <c:catAx>
        <c:axId val="719817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719822144"/>
        <c:crosses val="autoZero"/>
        <c:auto val="1"/>
        <c:lblAlgn val="ctr"/>
        <c:lblOffset val="100"/>
        <c:noMultiLvlLbl val="0"/>
      </c:catAx>
      <c:valAx>
        <c:axId val="719822144"/>
        <c:scaling>
          <c:orientation val="minMax"/>
          <c:max val="0.8"/>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19817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9CCFF"/>
            </a:solidFill>
            <a:ln>
              <a:noFill/>
            </a:ln>
            <a:effectLst/>
          </c:spPr>
          <c:invertIfNegative val="0"/>
          <c:dPt>
            <c:idx val="1"/>
            <c:invertIfNegative val="0"/>
            <c:bubble3D val="0"/>
            <c:spPr>
              <a:solidFill>
                <a:srgbClr val="FF9999"/>
              </a:solidFill>
              <a:ln>
                <a:noFill/>
              </a:ln>
              <a:effectLst/>
            </c:spPr>
            <c:extLst>
              <c:ext xmlns:c16="http://schemas.microsoft.com/office/drawing/2014/chart" uri="{C3380CC4-5D6E-409C-BE32-E72D297353CC}">
                <c16:uniqueId val="{00000004-4336-4AD0-A825-1B75FFDC4993}"/>
              </c:ext>
            </c:extLst>
          </c:dPt>
          <c:dPt>
            <c:idx val="5"/>
            <c:invertIfNegative val="0"/>
            <c:bubble3D val="0"/>
            <c:spPr>
              <a:solidFill>
                <a:srgbClr val="99CCFF"/>
              </a:solidFill>
              <a:ln>
                <a:noFill/>
              </a:ln>
              <a:effectLst/>
            </c:spPr>
            <c:extLst>
              <c:ext xmlns:c16="http://schemas.microsoft.com/office/drawing/2014/chart" uri="{C3380CC4-5D6E-409C-BE32-E72D297353CC}">
                <c16:uniqueId val="{00000001-6017-40FF-AB20-446EE43D1629}"/>
              </c:ext>
            </c:extLst>
          </c:dPt>
          <c:dPt>
            <c:idx val="6"/>
            <c:invertIfNegative val="0"/>
            <c:bubble3D val="0"/>
            <c:spPr>
              <a:solidFill>
                <a:srgbClr val="FF9999"/>
              </a:solidFill>
              <a:ln>
                <a:noFill/>
              </a:ln>
              <a:effectLst/>
            </c:spPr>
            <c:extLst>
              <c:ext xmlns:c16="http://schemas.microsoft.com/office/drawing/2014/chart" uri="{C3380CC4-5D6E-409C-BE32-E72D297353CC}">
                <c16:uniqueId val="{00000002-6017-40FF-AB20-446EE43D162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Sheet1!$B$56:$B$68</c:f>
              <c:strCache>
                <c:ptCount val="13"/>
                <c:pt idx="0">
                  <c:v>本人.7</c:v>
                </c:pt>
                <c:pt idx="1">
                  <c:v>母.9</c:v>
                </c:pt>
                <c:pt idx="2">
                  <c:v>妻.1</c:v>
                </c:pt>
                <c:pt idx="3">
                  <c:v>その他の親族.1</c:v>
                </c:pt>
                <c:pt idx="4">
                  <c:v>教職員・教育機関従事者.1</c:v>
                </c:pt>
                <c:pt idx="5">
                  <c:v>相談支援専門員.4</c:v>
                </c:pt>
                <c:pt idx="6">
                  <c:v>障害者福祉施設従事者.13</c:v>
                </c:pt>
                <c:pt idx="7">
                  <c:v>当該施設・事業所利用者.1</c:v>
                </c:pt>
                <c:pt idx="8">
                  <c:v>市行政職員.1</c:v>
                </c:pt>
                <c:pt idx="9">
                  <c:v>他自治体行政職員.1</c:v>
                </c:pt>
                <c:pt idx="10">
                  <c:v>警察.1</c:v>
                </c:pt>
                <c:pt idx="11">
                  <c:v>成年後見人等・権利擁護センター.1</c:v>
                </c:pt>
                <c:pt idx="12">
                  <c:v>その他.3</c:v>
                </c:pt>
              </c:strCache>
            </c:strRef>
          </c:cat>
          <c:val>
            <c:numRef>
              <c:f>Sheet1!$C$56:$C$68</c:f>
              <c:numCache>
                <c:formatCode>0.0%</c:formatCode>
                <c:ptCount val="13"/>
                <c:pt idx="0">
                  <c:v>0.17073170731707318</c:v>
                </c:pt>
                <c:pt idx="1">
                  <c:v>0.21951219512195122</c:v>
                </c:pt>
                <c:pt idx="2">
                  <c:v>2.4390243902439025E-2</c:v>
                </c:pt>
                <c:pt idx="3">
                  <c:v>2.4390243902439025E-2</c:v>
                </c:pt>
                <c:pt idx="4">
                  <c:v>2.4390243902439025E-2</c:v>
                </c:pt>
                <c:pt idx="5">
                  <c:v>9.7560975609756101E-2</c:v>
                </c:pt>
                <c:pt idx="6">
                  <c:v>0.31707317073170732</c:v>
                </c:pt>
                <c:pt idx="7">
                  <c:v>2.4390243902439025E-2</c:v>
                </c:pt>
                <c:pt idx="8">
                  <c:v>2.4390243902439025E-2</c:v>
                </c:pt>
                <c:pt idx="9">
                  <c:v>2.4390243902439025E-2</c:v>
                </c:pt>
                <c:pt idx="10">
                  <c:v>2.4390243902439025E-2</c:v>
                </c:pt>
                <c:pt idx="11">
                  <c:v>2.4390243902439025E-2</c:v>
                </c:pt>
                <c:pt idx="12">
                  <c:v>7.3170731707317069E-2</c:v>
                </c:pt>
              </c:numCache>
            </c:numRef>
          </c:val>
          <c:extLst>
            <c:ext xmlns:c16="http://schemas.microsoft.com/office/drawing/2014/chart" uri="{C3380CC4-5D6E-409C-BE32-E72D297353CC}">
              <c16:uniqueId val="{00000000-6017-40FF-AB20-446EE43D1629}"/>
            </c:ext>
          </c:extLst>
        </c:ser>
        <c:dLbls>
          <c:dLblPos val="outEnd"/>
          <c:showLegendKey val="0"/>
          <c:showVal val="1"/>
          <c:showCatName val="0"/>
          <c:showSerName val="0"/>
          <c:showPercent val="0"/>
          <c:showBubbleSize val="0"/>
        </c:dLbls>
        <c:gapWidth val="182"/>
        <c:axId val="887520064"/>
        <c:axId val="887522360"/>
      </c:barChart>
      <c:catAx>
        <c:axId val="887520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887522360"/>
        <c:crosses val="autoZero"/>
        <c:auto val="1"/>
        <c:lblAlgn val="ctr"/>
        <c:lblOffset val="100"/>
        <c:noMultiLvlLbl val="0"/>
      </c:catAx>
      <c:valAx>
        <c:axId val="8875223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8752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https://www.city.saitama.lg.jp/enquete/e004313.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city.saitama.lg.jp/enquete/e004313.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01A10-4287-49D0-A25F-761C90E3CC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6E64B7DD-09F4-41DF-9EF4-210A39584961}">
      <dgm:prSet phldrT="[テキスト]" custT="1"/>
      <dgm:spPr>
        <a:solidFill>
          <a:srgbClr val="FF9999"/>
        </a:solidFill>
        <a:ln>
          <a:solidFill>
            <a:srgbClr val="C00000"/>
          </a:solidFill>
        </a:ln>
      </dgm:spPr>
      <dgm:t>
        <a:bodyPr/>
        <a:lstStyle/>
        <a:p>
          <a:r>
            <a:rPr kumimoji="1" lang="ja-JP" altLang="en-US" sz="2800" dirty="0"/>
            <a:t>！！アンケートにご協力をお願いします！！</a:t>
          </a:r>
        </a:p>
      </dgm:t>
    </dgm:pt>
    <dgm:pt modelId="{8144FA2D-EA4A-45E4-8C01-191CA406811B}" type="parTrans" cxnId="{32EC0277-08D3-4321-9CBF-F74CEC7F1633}">
      <dgm:prSet/>
      <dgm:spPr/>
      <dgm:t>
        <a:bodyPr/>
        <a:lstStyle/>
        <a:p>
          <a:endParaRPr kumimoji="1" lang="ja-JP" altLang="en-US"/>
        </a:p>
      </dgm:t>
    </dgm:pt>
    <dgm:pt modelId="{F6110301-D8BA-4E21-B500-215E791C0EE1}" type="sibTrans" cxnId="{32EC0277-08D3-4321-9CBF-F74CEC7F1633}">
      <dgm:prSet/>
      <dgm:spPr/>
      <dgm:t>
        <a:bodyPr/>
        <a:lstStyle/>
        <a:p>
          <a:endParaRPr kumimoji="1" lang="ja-JP" altLang="en-US"/>
        </a:p>
      </dgm:t>
    </dgm:pt>
    <dgm:pt modelId="{54FDFF66-6B71-41D2-B9A1-FF074BE924FF}">
      <dgm:prSet custT="1"/>
      <dgm:spPr>
        <a:ln>
          <a:solidFill>
            <a:srgbClr val="C00000"/>
          </a:solidFill>
        </a:ln>
      </dgm:spPr>
      <dgm:t>
        <a:bodyPr/>
        <a:lstStyle/>
        <a:p>
          <a:r>
            <a:rPr kumimoji="1" lang="ja-JP" altLang="en-US" sz="2000" dirty="0">
              <a:solidFill>
                <a:schemeClr val="tx1">
                  <a:lumMod val="65000"/>
                  <a:lumOff val="35000"/>
                </a:schemeClr>
              </a:solidFill>
            </a:rPr>
            <a:t>ＱＲコードからアクセスしてください</a:t>
          </a:r>
        </a:p>
      </dgm:t>
    </dgm:pt>
    <dgm:pt modelId="{ADFEA2A0-0A1F-4A7A-B15E-5F79C6DB64FA}" type="parTrans" cxnId="{97BB6E71-3ADD-4B63-BE18-450688D29762}">
      <dgm:prSet/>
      <dgm:spPr/>
      <dgm:t>
        <a:bodyPr/>
        <a:lstStyle/>
        <a:p>
          <a:endParaRPr kumimoji="1" lang="ja-JP" altLang="en-US"/>
        </a:p>
      </dgm:t>
    </dgm:pt>
    <dgm:pt modelId="{521F9AB5-EB5C-482E-B9E3-2579746A1046}" type="sibTrans" cxnId="{97BB6E71-3ADD-4B63-BE18-450688D29762}">
      <dgm:prSet/>
      <dgm:spPr/>
      <dgm:t>
        <a:bodyPr/>
        <a:lstStyle/>
        <a:p>
          <a:endParaRPr kumimoji="1" lang="ja-JP" altLang="en-US"/>
        </a:p>
      </dgm:t>
    </dgm:pt>
    <dgm:pt modelId="{9FE024B2-FCC1-4963-B53E-B7640FCAD92C}">
      <dgm:prSet custT="1"/>
      <dgm:spPr>
        <a:ln>
          <a:solidFill>
            <a:srgbClr val="C00000"/>
          </a:solidFill>
        </a:ln>
      </dgm:spPr>
      <dgm:t>
        <a:bodyPr/>
        <a:lstStyle/>
        <a:p>
          <a:endParaRPr kumimoji="1" lang="ja-JP" altLang="en-US" sz="2000" dirty="0"/>
        </a:p>
      </dgm:t>
    </dgm:pt>
    <dgm:pt modelId="{ACEFAEBC-2F93-44D5-80D1-EBB6B0A73574}" type="parTrans" cxnId="{2BC65796-94C6-46D7-90CA-5CF526729F6D}">
      <dgm:prSet/>
      <dgm:spPr/>
      <dgm:t>
        <a:bodyPr/>
        <a:lstStyle/>
        <a:p>
          <a:endParaRPr kumimoji="1" lang="ja-JP" altLang="en-US"/>
        </a:p>
      </dgm:t>
    </dgm:pt>
    <dgm:pt modelId="{A82E2B11-96CB-4B02-9E59-6DCDDF8CC65A}" type="sibTrans" cxnId="{2BC65796-94C6-46D7-90CA-5CF526729F6D}">
      <dgm:prSet/>
      <dgm:spPr/>
      <dgm:t>
        <a:bodyPr/>
        <a:lstStyle/>
        <a:p>
          <a:endParaRPr kumimoji="1" lang="ja-JP" altLang="en-US"/>
        </a:p>
      </dgm:t>
    </dgm:pt>
    <dgm:pt modelId="{8DA0A217-2B43-49CB-BB0B-FD85AFBC4EB8}">
      <dgm:prSet custT="1"/>
      <dgm:spPr>
        <a:ln>
          <a:solidFill>
            <a:srgbClr val="C00000"/>
          </a:solidFill>
        </a:ln>
      </dgm:spPr>
      <dgm:t>
        <a:bodyPr/>
        <a:lstStyle/>
        <a:p>
          <a:endParaRPr kumimoji="1" lang="ja-JP" altLang="en-US" sz="2000" dirty="0"/>
        </a:p>
      </dgm:t>
    </dgm:pt>
    <dgm:pt modelId="{A968307D-9AAA-4AB0-80CD-0A5071AC9913}" type="parTrans" cxnId="{968E1DE1-8A14-4E21-8FF6-12FDAA138357}">
      <dgm:prSet/>
      <dgm:spPr/>
      <dgm:t>
        <a:bodyPr/>
        <a:lstStyle/>
        <a:p>
          <a:endParaRPr kumimoji="1" lang="ja-JP" altLang="en-US"/>
        </a:p>
      </dgm:t>
    </dgm:pt>
    <dgm:pt modelId="{10E475D5-450B-4EB0-9DAB-4E9EA3F2EFC3}" type="sibTrans" cxnId="{968E1DE1-8A14-4E21-8FF6-12FDAA138357}">
      <dgm:prSet/>
      <dgm:spPr/>
      <dgm:t>
        <a:bodyPr/>
        <a:lstStyle/>
        <a:p>
          <a:endParaRPr kumimoji="1" lang="ja-JP" altLang="en-US"/>
        </a:p>
      </dgm:t>
    </dgm:pt>
    <dgm:pt modelId="{64C69685-028F-49AD-9C4E-E7943660F644}">
      <dgm:prSet custT="1"/>
      <dgm:spPr>
        <a:ln>
          <a:solidFill>
            <a:srgbClr val="C00000"/>
          </a:solidFill>
        </a:ln>
      </dgm:spPr>
      <dgm:t>
        <a:bodyPr/>
        <a:lstStyle/>
        <a:p>
          <a:endParaRPr kumimoji="1" lang="ja-JP" altLang="en-US" sz="2000" dirty="0"/>
        </a:p>
      </dgm:t>
    </dgm:pt>
    <dgm:pt modelId="{FCC3DCB1-A44C-4BA2-A4A8-A5EE5F2E4C15}" type="sibTrans" cxnId="{05573930-9E2A-406D-87E4-78C77A9C9E39}">
      <dgm:prSet/>
      <dgm:spPr/>
      <dgm:t>
        <a:bodyPr/>
        <a:lstStyle/>
        <a:p>
          <a:endParaRPr kumimoji="1" lang="ja-JP" altLang="en-US"/>
        </a:p>
      </dgm:t>
    </dgm:pt>
    <dgm:pt modelId="{92951A5A-D12C-4746-A401-A16377C5BBB7}" type="parTrans" cxnId="{05573930-9E2A-406D-87E4-78C77A9C9E39}">
      <dgm:prSet/>
      <dgm:spPr/>
      <dgm:t>
        <a:bodyPr/>
        <a:lstStyle/>
        <a:p>
          <a:endParaRPr kumimoji="1" lang="ja-JP" altLang="en-US"/>
        </a:p>
      </dgm:t>
    </dgm:pt>
    <dgm:pt modelId="{E8B9C2C6-C583-4798-AA19-2DD57A77221A}">
      <dgm:prSet custT="1"/>
      <dgm:spPr>
        <a:ln>
          <a:solidFill>
            <a:srgbClr val="C00000"/>
          </a:solidFill>
        </a:ln>
      </dgm:spPr>
      <dgm:t>
        <a:bodyPr/>
        <a:lstStyle/>
        <a:p>
          <a:endParaRPr kumimoji="1" lang="ja-JP" altLang="en-US" sz="2000" dirty="0"/>
        </a:p>
      </dgm:t>
    </dgm:pt>
    <dgm:pt modelId="{2F2F4900-17BB-4584-8113-F21A2B3947E2}" type="sibTrans" cxnId="{BD973104-174F-4C05-A344-526F3D12E62A}">
      <dgm:prSet/>
      <dgm:spPr/>
      <dgm:t>
        <a:bodyPr/>
        <a:lstStyle/>
        <a:p>
          <a:endParaRPr kumimoji="1" lang="ja-JP" altLang="en-US"/>
        </a:p>
      </dgm:t>
    </dgm:pt>
    <dgm:pt modelId="{B8F572AA-DF99-480B-A485-7B621FFDE58B}" type="parTrans" cxnId="{BD973104-174F-4C05-A344-526F3D12E62A}">
      <dgm:prSet/>
      <dgm:spPr/>
      <dgm:t>
        <a:bodyPr/>
        <a:lstStyle/>
        <a:p>
          <a:endParaRPr kumimoji="1" lang="ja-JP" altLang="en-US"/>
        </a:p>
      </dgm:t>
    </dgm:pt>
    <dgm:pt modelId="{6BEDE3AA-BC91-415C-9623-554B83CB6FA1}">
      <dgm:prSet custT="1"/>
      <dgm:spPr>
        <a:ln>
          <a:solidFill>
            <a:srgbClr val="C00000"/>
          </a:solidFill>
        </a:ln>
      </dgm:spPr>
      <dgm:t>
        <a:bodyPr/>
        <a:lstStyle/>
        <a:p>
          <a:r>
            <a:rPr lang="en-US" sz="2000" b="0" i="0" dirty="0">
              <a:hlinkClick xmlns:r="http://schemas.openxmlformats.org/officeDocument/2006/relationships" r:id="rId1"/>
            </a:rPr>
            <a:t>https://www.city.saitama.lg.jp/enquete/e004313.html</a:t>
          </a:r>
          <a:endParaRPr kumimoji="1" lang="ja-JP" altLang="en-US" sz="2000" u="sng" dirty="0">
            <a:solidFill>
              <a:schemeClr val="tx1">
                <a:lumMod val="65000"/>
                <a:lumOff val="35000"/>
              </a:schemeClr>
            </a:solidFill>
          </a:endParaRPr>
        </a:p>
      </dgm:t>
    </dgm:pt>
    <dgm:pt modelId="{59D5993E-2C97-412E-8382-BEDF162DF444}" type="sibTrans" cxnId="{8034FAC5-EF3A-449F-88A9-D40F0F5B9DBB}">
      <dgm:prSet/>
      <dgm:spPr/>
      <dgm:t>
        <a:bodyPr/>
        <a:lstStyle/>
        <a:p>
          <a:endParaRPr kumimoji="1" lang="ja-JP" altLang="en-US"/>
        </a:p>
      </dgm:t>
    </dgm:pt>
    <dgm:pt modelId="{51801DE7-B834-4707-9F7C-8F9A06874167}" type="parTrans" cxnId="{8034FAC5-EF3A-449F-88A9-D40F0F5B9DBB}">
      <dgm:prSet/>
      <dgm:spPr/>
      <dgm:t>
        <a:bodyPr/>
        <a:lstStyle/>
        <a:p>
          <a:endParaRPr kumimoji="1" lang="ja-JP" altLang="en-US"/>
        </a:p>
      </dgm:t>
    </dgm:pt>
    <dgm:pt modelId="{AC147302-3DF4-4738-B476-E17568DAD943}">
      <dgm:prSet custT="1"/>
      <dgm:spPr>
        <a:ln>
          <a:solidFill>
            <a:srgbClr val="C00000"/>
          </a:solidFill>
        </a:ln>
      </dgm:spPr>
      <dgm:t>
        <a:bodyPr/>
        <a:lstStyle/>
        <a:p>
          <a:endParaRPr kumimoji="1" lang="ja-JP" altLang="en-US" sz="2000" dirty="0"/>
        </a:p>
      </dgm:t>
    </dgm:pt>
    <dgm:pt modelId="{AA404B3F-37D9-4A6E-BFD6-3DC0C88FF431}" type="sibTrans" cxnId="{65FF6EEA-10AE-4763-8C88-AB7DA8019F6D}">
      <dgm:prSet/>
      <dgm:spPr/>
      <dgm:t>
        <a:bodyPr/>
        <a:lstStyle/>
        <a:p>
          <a:endParaRPr kumimoji="1" lang="ja-JP" altLang="en-US"/>
        </a:p>
      </dgm:t>
    </dgm:pt>
    <dgm:pt modelId="{5E4D3DDF-5757-4F35-A10C-587A6A022FC3}" type="parTrans" cxnId="{65FF6EEA-10AE-4763-8C88-AB7DA8019F6D}">
      <dgm:prSet/>
      <dgm:spPr/>
      <dgm:t>
        <a:bodyPr/>
        <a:lstStyle/>
        <a:p>
          <a:endParaRPr kumimoji="1" lang="ja-JP" altLang="en-US"/>
        </a:p>
      </dgm:t>
    </dgm:pt>
    <dgm:pt modelId="{5E9B8284-3C41-47BE-9548-BEC920197EFB}">
      <dgm:prSet custT="1"/>
      <dgm:spPr>
        <a:ln>
          <a:solidFill>
            <a:srgbClr val="C00000"/>
          </a:solidFill>
        </a:ln>
      </dgm:spPr>
      <dgm:t>
        <a:bodyPr/>
        <a:lstStyle/>
        <a:p>
          <a:endParaRPr kumimoji="1" lang="ja-JP" altLang="en-US" sz="2000" u="sng" dirty="0">
            <a:solidFill>
              <a:schemeClr val="tx1">
                <a:lumMod val="65000"/>
                <a:lumOff val="35000"/>
              </a:schemeClr>
            </a:solidFill>
          </a:endParaRPr>
        </a:p>
      </dgm:t>
    </dgm:pt>
    <dgm:pt modelId="{6EB852E3-B6D1-47C6-B486-4640CF8E6279}" type="parTrans" cxnId="{D5DAD11B-EBC9-4B79-A251-9AA43235D143}">
      <dgm:prSet/>
      <dgm:spPr/>
      <dgm:t>
        <a:bodyPr/>
        <a:lstStyle/>
        <a:p>
          <a:endParaRPr kumimoji="1" lang="ja-JP" altLang="en-US"/>
        </a:p>
      </dgm:t>
    </dgm:pt>
    <dgm:pt modelId="{90122C03-CA75-4B6B-80E7-22EFD3E2A48E}" type="sibTrans" cxnId="{D5DAD11B-EBC9-4B79-A251-9AA43235D143}">
      <dgm:prSet/>
      <dgm:spPr/>
      <dgm:t>
        <a:bodyPr/>
        <a:lstStyle/>
        <a:p>
          <a:endParaRPr kumimoji="1" lang="ja-JP" altLang="en-US"/>
        </a:p>
      </dgm:t>
    </dgm:pt>
    <dgm:pt modelId="{66A54F5E-2528-4AE6-99FA-1C94509B319D}">
      <dgm:prSet custT="1"/>
      <dgm:spPr>
        <a:ln>
          <a:solidFill>
            <a:srgbClr val="C00000"/>
          </a:solidFill>
        </a:ln>
      </dgm:spPr>
      <dgm:t>
        <a:bodyPr/>
        <a:lstStyle/>
        <a:p>
          <a:endParaRPr kumimoji="1" lang="ja-JP" altLang="en-US" sz="2000" dirty="0"/>
        </a:p>
      </dgm:t>
    </dgm:pt>
    <dgm:pt modelId="{0A34F1E3-2F1B-427A-A2DD-1AC9CF9EAD89}" type="sibTrans" cxnId="{86028DB4-B334-4C78-8BB9-1723DD2DAB58}">
      <dgm:prSet/>
      <dgm:spPr/>
      <dgm:t>
        <a:bodyPr/>
        <a:lstStyle/>
        <a:p>
          <a:endParaRPr kumimoji="1" lang="ja-JP" altLang="en-US"/>
        </a:p>
      </dgm:t>
    </dgm:pt>
    <dgm:pt modelId="{EF552DCD-8C60-4D27-A645-1BE88402DA95}" type="parTrans" cxnId="{86028DB4-B334-4C78-8BB9-1723DD2DAB58}">
      <dgm:prSet/>
      <dgm:spPr/>
      <dgm:t>
        <a:bodyPr/>
        <a:lstStyle/>
        <a:p>
          <a:endParaRPr kumimoji="1" lang="ja-JP" altLang="en-US"/>
        </a:p>
      </dgm:t>
    </dgm:pt>
    <dgm:pt modelId="{0C28759A-9CC4-444B-BFB9-C1EF056B9AE0}" type="pres">
      <dgm:prSet presAssocID="{33C01A10-4287-49D0-A25F-761C90E3CC05}" presName="linear" presStyleCnt="0">
        <dgm:presLayoutVars>
          <dgm:dir/>
          <dgm:animLvl val="lvl"/>
          <dgm:resizeHandles val="exact"/>
        </dgm:presLayoutVars>
      </dgm:prSet>
      <dgm:spPr/>
    </dgm:pt>
    <dgm:pt modelId="{0F2E023E-03A2-4B80-8200-CB7C3D01A045}" type="pres">
      <dgm:prSet presAssocID="{6E64B7DD-09F4-41DF-9EF4-210A39584961}" presName="parentLin" presStyleCnt="0"/>
      <dgm:spPr/>
    </dgm:pt>
    <dgm:pt modelId="{E7BD4402-FF61-4474-99F5-C283DE8A8308}" type="pres">
      <dgm:prSet presAssocID="{6E64B7DD-09F4-41DF-9EF4-210A39584961}" presName="parentLeftMargin" presStyleLbl="node1" presStyleIdx="0" presStyleCnt="1"/>
      <dgm:spPr/>
    </dgm:pt>
    <dgm:pt modelId="{F5EE6EB5-551B-4243-878C-3C4B6DF2B7EB}" type="pres">
      <dgm:prSet presAssocID="{6E64B7DD-09F4-41DF-9EF4-210A39584961}" presName="parentText" presStyleLbl="node1" presStyleIdx="0" presStyleCnt="1" custScaleX="117866" custScaleY="1055891" custLinFactY="13917" custLinFactNeighborX="-78652" custLinFactNeighborY="100000">
        <dgm:presLayoutVars>
          <dgm:chMax val="0"/>
          <dgm:bulletEnabled val="1"/>
        </dgm:presLayoutVars>
      </dgm:prSet>
      <dgm:spPr/>
    </dgm:pt>
    <dgm:pt modelId="{8ACDC61C-E8C7-453F-B1F2-EB153878ED28}" type="pres">
      <dgm:prSet presAssocID="{6E64B7DD-09F4-41DF-9EF4-210A39584961}" presName="negativeSpace" presStyleCnt="0"/>
      <dgm:spPr/>
    </dgm:pt>
    <dgm:pt modelId="{1C4029B2-51C7-438D-BEFA-1D7264E56C31}" type="pres">
      <dgm:prSet presAssocID="{6E64B7DD-09F4-41DF-9EF4-210A39584961}" presName="childText" presStyleLbl="conFgAcc1" presStyleIdx="0" presStyleCnt="1" custScaleY="483233" custLinFactNeighborY="66459">
        <dgm:presLayoutVars>
          <dgm:bulletEnabled val="1"/>
        </dgm:presLayoutVars>
      </dgm:prSet>
      <dgm:spPr/>
    </dgm:pt>
  </dgm:ptLst>
  <dgm:cxnLst>
    <dgm:cxn modelId="{BD973104-174F-4C05-A344-526F3D12E62A}" srcId="{6E64B7DD-09F4-41DF-9EF4-210A39584961}" destId="{E8B9C2C6-C583-4798-AA19-2DD57A77221A}" srcOrd="2" destOrd="0" parTransId="{B8F572AA-DF99-480B-A485-7B621FFDE58B}" sibTransId="{2F2F4900-17BB-4584-8113-F21A2B3947E2}"/>
    <dgm:cxn modelId="{CE50A50E-5D79-47D6-B631-1F4582FB5CF7}" type="presOf" srcId="{6E64B7DD-09F4-41DF-9EF4-210A39584961}" destId="{E7BD4402-FF61-4474-99F5-C283DE8A8308}" srcOrd="0" destOrd="0" presId="urn:microsoft.com/office/officeart/2005/8/layout/list1"/>
    <dgm:cxn modelId="{5735E60E-CC7D-49FE-B320-AEA9E19FBD7A}" type="presOf" srcId="{64C69685-028F-49AD-9C4E-E7943660F644}" destId="{1C4029B2-51C7-438D-BEFA-1D7264E56C31}" srcOrd="0" destOrd="4" presId="urn:microsoft.com/office/officeart/2005/8/layout/list1"/>
    <dgm:cxn modelId="{D5DAD11B-EBC9-4B79-A251-9AA43235D143}" srcId="{6E64B7DD-09F4-41DF-9EF4-210A39584961}" destId="{5E9B8284-3C41-47BE-9548-BEC920197EFB}" srcOrd="7" destOrd="0" parTransId="{6EB852E3-B6D1-47C6-B486-4640CF8E6279}" sibTransId="{90122C03-CA75-4B6B-80E7-22EFD3E2A48E}"/>
    <dgm:cxn modelId="{68282022-3A33-440D-9145-AC8BE0AB3747}" type="presOf" srcId="{33C01A10-4287-49D0-A25F-761C90E3CC05}" destId="{0C28759A-9CC4-444B-BFB9-C1EF056B9AE0}" srcOrd="0" destOrd="0" presId="urn:microsoft.com/office/officeart/2005/8/layout/list1"/>
    <dgm:cxn modelId="{091EB22C-1623-408D-9460-9D3F4F9A531B}" type="presOf" srcId="{66A54F5E-2528-4AE6-99FA-1C94509B319D}" destId="{1C4029B2-51C7-438D-BEFA-1D7264E56C31}" srcOrd="0" destOrd="3" presId="urn:microsoft.com/office/officeart/2005/8/layout/list1"/>
    <dgm:cxn modelId="{05573930-9E2A-406D-87E4-78C77A9C9E39}" srcId="{6E64B7DD-09F4-41DF-9EF4-210A39584961}" destId="{64C69685-028F-49AD-9C4E-E7943660F644}" srcOrd="4" destOrd="0" parTransId="{92951A5A-D12C-4746-A401-A16377C5BBB7}" sibTransId="{FCC3DCB1-A44C-4BA2-A4A8-A5EE5F2E4C15}"/>
    <dgm:cxn modelId="{FED3CA32-6F57-4797-8F77-7F983962A745}" type="presOf" srcId="{6E64B7DD-09F4-41DF-9EF4-210A39584961}" destId="{F5EE6EB5-551B-4243-878C-3C4B6DF2B7EB}" srcOrd="1" destOrd="0" presId="urn:microsoft.com/office/officeart/2005/8/layout/list1"/>
    <dgm:cxn modelId="{2D59135C-09CF-4FDE-8FC8-908FD7A84E9A}" type="presOf" srcId="{8DA0A217-2B43-49CB-BB0B-FD85AFBC4EB8}" destId="{1C4029B2-51C7-438D-BEFA-1D7264E56C31}" srcOrd="0" destOrd="5" presId="urn:microsoft.com/office/officeart/2005/8/layout/list1"/>
    <dgm:cxn modelId="{97BB6E71-3ADD-4B63-BE18-450688D29762}" srcId="{6E64B7DD-09F4-41DF-9EF4-210A39584961}" destId="{54FDFF66-6B71-41D2-B9A1-FF074BE924FF}" srcOrd="0" destOrd="0" parTransId="{ADFEA2A0-0A1F-4A7A-B15E-5F79C6DB64FA}" sibTransId="{521F9AB5-EB5C-482E-B9E3-2579746A1046}"/>
    <dgm:cxn modelId="{32EC0277-08D3-4321-9CBF-F74CEC7F1633}" srcId="{33C01A10-4287-49D0-A25F-761C90E3CC05}" destId="{6E64B7DD-09F4-41DF-9EF4-210A39584961}" srcOrd="0" destOrd="0" parTransId="{8144FA2D-EA4A-45E4-8C01-191CA406811B}" sibTransId="{F6110301-D8BA-4E21-B500-215E791C0EE1}"/>
    <dgm:cxn modelId="{7175247A-19A0-4DA1-BCA7-007A74831CDE}" type="presOf" srcId="{AC147302-3DF4-4738-B476-E17568DAD943}" destId="{1C4029B2-51C7-438D-BEFA-1D7264E56C31}" srcOrd="0" destOrd="6" presId="urn:microsoft.com/office/officeart/2005/8/layout/list1"/>
    <dgm:cxn modelId="{2BC65796-94C6-46D7-90CA-5CF526729F6D}" srcId="{6E64B7DD-09F4-41DF-9EF4-210A39584961}" destId="{9FE024B2-FCC1-4963-B53E-B7640FCAD92C}" srcOrd="1" destOrd="0" parTransId="{ACEFAEBC-2F93-44D5-80D1-EBB6B0A73574}" sibTransId="{A82E2B11-96CB-4B02-9E59-6DCDDF8CC65A}"/>
    <dgm:cxn modelId="{86028DB4-B334-4C78-8BB9-1723DD2DAB58}" srcId="{6E64B7DD-09F4-41DF-9EF4-210A39584961}" destId="{66A54F5E-2528-4AE6-99FA-1C94509B319D}" srcOrd="3" destOrd="0" parTransId="{EF552DCD-8C60-4D27-A645-1BE88402DA95}" sibTransId="{0A34F1E3-2F1B-427A-A2DD-1AC9CF9EAD89}"/>
    <dgm:cxn modelId="{4F1F80C2-218D-46C3-B317-217E60E55A31}" type="presOf" srcId="{6BEDE3AA-BC91-415C-9623-554B83CB6FA1}" destId="{1C4029B2-51C7-438D-BEFA-1D7264E56C31}" srcOrd="0" destOrd="8" presId="urn:microsoft.com/office/officeart/2005/8/layout/list1"/>
    <dgm:cxn modelId="{8034FAC5-EF3A-449F-88A9-D40F0F5B9DBB}" srcId="{6E64B7DD-09F4-41DF-9EF4-210A39584961}" destId="{6BEDE3AA-BC91-415C-9623-554B83CB6FA1}" srcOrd="8" destOrd="0" parTransId="{51801DE7-B834-4707-9F7C-8F9A06874167}" sibTransId="{59D5993E-2C97-412E-8382-BEDF162DF444}"/>
    <dgm:cxn modelId="{8B1450CF-4B6F-40E0-B5AC-9C5E382CD70E}" type="presOf" srcId="{E8B9C2C6-C583-4798-AA19-2DD57A77221A}" destId="{1C4029B2-51C7-438D-BEFA-1D7264E56C31}" srcOrd="0" destOrd="2" presId="urn:microsoft.com/office/officeart/2005/8/layout/list1"/>
    <dgm:cxn modelId="{968E1DE1-8A14-4E21-8FF6-12FDAA138357}" srcId="{6E64B7DD-09F4-41DF-9EF4-210A39584961}" destId="{8DA0A217-2B43-49CB-BB0B-FD85AFBC4EB8}" srcOrd="5" destOrd="0" parTransId="{A968307D-9AAA-4AB0-80CD-0A5071AC9913}" sibTransId="{10E475D5-450B-4EB0-9DAB-4E9EA3F2EFC3}"/>
    <dgm:cxn modelId="{6D0AF6E6-A00D-4EE4-AC06-10EEB950CA96}" type="presOf" srcId="{54FDFF66-6B71-41D2-B9A1-FF074BE924FF}" destId="{1C4029B2-51C7-438D-BEFA-1D7264E56C31}" srcOrd="0" destOrd="0" presId="urn:microsoft.com/office/officeart/2005/8/layout/list1"/>
    <dgm:cxn modelId="{65FF6EEA-10AE-4763-8C88-AB7DA8019F6D}" srcId="{6E64B7DD-09F4-41DF-9EF4-210A39584961}" destId="{AC147302-3DF4-4738-B476-E17568DAD943}" srcOrd="6" destOrd="0" parTransId="{5E4D3DDF-5757-4F35-A10C-587A6A022FC3}" sibTransId="{AA404B3F-37D9-4A6E-BFD6-3DC0C88FF431}"/>
    <dgm:cxn modelId="{89D14DF4-40D9-4DDF-AA84-EAECD2E7A9F5}" type="presOf" srcId="{5E9B8284-3C41-47BE-9548-BEC920197EFB}" destId="{1C4029B2-51C7-438D-BEFA-1D7264E56C31}" srcOrd="0" destOrd="7" presId="urn:microsoft.com/office/officeart/2005/8/layout/list1"/>
    <dgm:cxn modelId="{3537E5F4-C8E3-44EC-A18D-C84A957BD9BF}" type="presOf" srcId="{9FE024B2-FCC1-4963-B53E-B7640FCAD92C}" destId="{1C4029B2-51C7-438D-BEFA-1D7264E56C31}" srcOrd="0" destOrd="1" presId="urn:microsoft.com/office/officeart/2005/8/layout/list1"/>
    <dgm:cxn modelId="{98C5540A-0A6B-4599-8CC4-4963AA639BBD}" type="presParOf" srcId="{0C28759A-9CC4-444B-BFB9-C1EF056B9AE0}" destId="{0F2E023E-03A2-4B80-8200-CB7C3D01A045}" srcOrd="0" destOrd="0" presId="urn:microsoft.com/office/officeart/2005/8/layout/list1"/>
    <dgm:cxn modelId="{67E0723B-EEAC-4651-897D-EABAD3AE270C}" type="presParOf" srcId="{0F2E023E-03A2-4B80-8200-CB7C3D01A045}" destId="{E7BD4402-FF61-4474-99F5-C283DE8A8308}" srcOrd="0" destOrd="0" presId="urn:microsoft.com/office/officeart/2005/8/layout/list1"/>
    <dgm:cxn modelId="{BD5DCBB6-4F46-4ED7-A06A-967FA4C32396}" type="presParOf" srcId="{0F2E023E-03A2-4B80-8200-CB7C3D01A045}" destId="{F5EE6EB5-551B-4243-878C-3C4B6DF2B7EB}" srcOrd="1" destOrd="0" presId="urn:microsoft.com/office/officeart/2005/8/layout/list1"/>
    <dgm:cxn modelId="{AF0345BE-6449-4E18-AAAA-8E9AC969B47B}" type="presParOf" srcId="{0C28759A-9CC4-444B-BFB9-C1EF056B9AE0}" destId="{8ACDC61C-E8C7-453F-B1F2-EB153878ED28}" srcOrd="1" destOrd="0" presId="urn:microsoft.com/office/officeart/2005/8/layout/list1"/>
    <dgm:cxn modelId="{04E74BF2-135E-47BB-9D72-DF1B8243FFC7}" type="presParOf" srcId="{0C28759A-9CC4-444B-BFB9-C1EF056B9AE0}" destId="{1C4029B2-51C7-438D-BEFA-1D7264E56C3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029B2-51C7-438D-BEFA-1D7264E56C31}">
      <dsp:nvSpPr>
        <dsp:cNvPr id="0" name=""/>
        <dsp:cNvSpPr/>
      </dsp:nvSpPr>
      <dsp:spPr>
        <a:xfrm>
          <a:off x="0" y="1135123"/>
          <a:ext cx="10179050" cy="3609229"/>
        </a:xfrm>
        <a:prstGeom prst="rect">
          <a:avLst/>
        </a:prstGeom>
        <a:solidFill>
          <a:schemeClr val="lt1">
            <a:alpha val="90000"/>
            <a:hueOff val="0"/>
            <a:satOff val="0"/>
            <a:lumOff val="0"/>
            <a:alphaOff val="0"/>
          </a:schemeClr>
        </a:solidFill>
        <a:ln w="12700" cap="flat" cmpd="sng" algn="in">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90007" tIns="395732" rIns="790007"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solidFill>
                <a:schemeClr val="tx1">
                  <a:lumMod val="65000"/>
                  <a:lumOff val="35000"/>
                </a:schemeClr>
              </a:solidFill>
            </a:rPr>
            <a:t>ＱＲコードからアクセスしてください</a:t>
          </a:r>
        </a:p>
        <a:p>
          <a:pPr marL="228600" lvl="1" indent="-228600" algn="l" defTabSz="889000">
            <a:lnSpc>
              <a:spcPct val="90000"/>
            </a:lnSpc>
            <a:spcBef>
              <a:spcPct val="0"/>
            </a:spcBef>
            <a:spcAft>
              <a:spcPct val="15000"/>
            </a:spcAft>
            <a:buChar char="•"/>
          </a:pPr>
          <a:endParaRPr kumimoji="1" lang="ja-JP" altLang="en-US" sz="2000" kern="1200" dirty="0"/>
        </a:p>
        <a:p>
          <a:pPr marL="228600" lvl="1" indent="-228600" algn="l" defTabSz="889000">
            <a:lnSpc>
              <a:spcPct val="90000"/>
            </a:lnSpc>
            <a:spcBef>
              <a:spcPct val="0"/>
            </a:spcBef>
            <a:spcAft>
              <a:spcPct val="15000"/>
            </a:spcAft>
            <a:buChar char="•"/>
          </a:pPr>
          <a:endParaRPr kumimoji="1" lang="ja-JP" altLang="en-US" sz="2000" kern="1200" dirty="0"/>
        </a:p>
        <a:p>
          <a:pPr marL="228600" lvl="1" indent="-228600" algn="l" defTabSz="889000">
            <a:lnSpc>
              <a:spcPct val="90000"/>
            </a:lnSpc>
            <a:spcBef>
              <a:spcPct val="0"/>
            </a:spcBef>
            <a:spcAft>
              <a:spcPct val="15000"/>
            </a:spcAft>
            <a:buChar char="•"/>
          </a:pPr>
          <a:endParaRPr kumimoji="1" lang="ja-JP" altLang="en-US" sz="2000" kern="1200" dirty="0"/>
        </a:p>
        <a:p>
          <a:pPr marL="228600" lvl="1" indent="-228600" algn="l" defTabSz="889000">
            <a:lnSpc>
              <a:spcPct val="90000"/>
            </a:lnSpc>
            <a:spcBef>
              <a:spcPct val="0"/>
            </a:spcBef>
            <a:spcAft>
              <a:spcPct val="15000"/>
            </a:spcAft>
            <a:buChar char="•"/>
          </a:pPr>
          <a:endParaRPr kumimoji="1" lang="ja-JP" altLang="en-US" sz="2000" kern="1200" dirty="0"/>
        </a:p>
        <a:p>
          <a:pPr marL="228600" lvl="1" indent="-228600" algn="l" defTabSz="889000">
            <a:lnSpc>
              <a:spcPct val="90000"/>
            </a:lnSpc>
            <a:spcBef>
              <a:spcPct val="0"/>
            </a:spcBef>
            <a:spcAft>
              <a:spcPct val="15000"/>
            </a:spcAft>
            <a:buChar char="•"/>
          </a:pPr>
          <a:endParaRPr kumimoji="1" lang="ja-JP" altLang="en-US" sz="2000" kern="1200" dirty="0"/>
        </a:p>
        <a:p>
          <a:pPr marL="228600" lvl="1" indent="-228600" algn="l" defTabSz="889000">
            <a:lnSpc>
              <a:spcPct val="90000"/>
            </a:lnSpc>
            <a:spcBef>
              <a:spcPct val="0"/>
            </a:spcBef>
            <a:spcAft>
              <a:spcPct val="15000"/>
            </a:spcAft>
            <a:buChar char="•"/>
          </a:pPr>
          <a:endParaRPr kumimoji="1" lang="ja-JP" altLang="en-US" sz="2000" kern="1200" dirty="0"/>
        </a:p>
        <a:p>
          <a:pPr marL="228600" lvl="1" indent="-228600" algn="l" defTabSz="889000">
            <a:lnSpc>
              <a:spcPct val="90000"/>
            </a:lnSpc>
            <a:spcBef>
              <a:spcPct val="0"/>
            </a:spcBef>
            <a:spcAft>
              <a:spcPct val="15000"/>
            </a:spcAft>
            <a:buChar char="•"/>
          </a:pPr>
          <a:endParaRPr kumimoji="1" lang="ja-JP" altLang="en-US" sz="2000" u="sng" kern="1200" dirty="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https://www.city.saitama.lg.jp/enquete/e004313.html</a:t>
          </a:r>
          <a:endParaRPr kumimoji="1" lang="ja-JP" altLang="en-US" sz="2000" u="sng" kern="1200" dirty="0">
            <a:solidFill>
              <a:schemeClr val="tx1">
                <a:lumMod val="65000"/>
                <a:lumOff val="35000"/>
              </a:schemeClr>
            </a:solidFill>
          </a:endParaRPr>
        </a:p>
      </dsp:txBody>
      <dsp:txXfrm>
        <a:off x="0" y="1135123"/>
        <a:ext cx="10179050" cy="3609229"/>
      </dsp:txXfrm>
    </dsp:sp>
    <dsp:sp modelId="{F5EE6EB5-551B-4243-878C-3C4B6DF2B7EB}">
      <dsp:nvSpPr>
        <dsp:cNvPr id="0" name=""/>
        <dsp:cNvSpPr/>
      </dsp:nvSpPr>
      <dsp:spPr>
        <a:xfrm>
          <a:off x="108545" y="130738"/>
          <a:ext cx="8390145" cy="1185612"/>
        </a:xfrm>
        <a:prstGeom prst="roundRect">
          <a:avLst/>
        </a:prstGeom>
        <a:solidFill>
          <a:srgbClr val="FF9999"/>
        </a:solidFill>
        <a:ln w="12700" cap="flat" cmpd="sng" algn="in">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321" tIns="0" rIns="269321"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！！アンケートにご協力をお願いします！！</a:t>
          </a:r>
        </a:p>
      </dsp:txBody>
      <dsp:txXfrm>
        <a:off x="166422" y="188615"/>
        <a:ext cx="8274391" cy="10698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C249CF3D-EC2D-4A2D-A173-FC064C63923D}" type="datetimeFigureOut">
              <a:rPr kumimoji="1" lang="ja-JP" altLang="en-US" smtClean="0"/>
              <a:t>2025/7/14</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3C381704-8D14-4244-BA61-72A6F5603A7C}" type="slidenum">
              <a:rPr kumimoji="1" lang="ja-JP" altLang="en-US" smtClean="0"/>
              <a:t>‹#›</a:t>
            </a:fld>
            <a:endParaRPr kumimoji="1" lang="ja-JP" altLang="en-US"/>
          </a:p>
        </p:txBody>
      </p:sp>
    </p:spTree>
    <p:extLst>
      <p:ext uri="{BB962C8B-B14F-4D97-AF65-F5344CB8AC3E}">
        <p14:creationId xmlns:p14="http://schemas.microsoft.com/office/powerpoint/2010/main" val="8885883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a:t>
            </a:fld>
            <a:endParaRPr kumimoji="1" lang="ja-JP" altLang="en-US"/>
          </a:p>
        </p:txBody>
      </p:sp>
    </p:spTree>
    <p:extLst>
      <p:ext uri="{BB962C8B-B14F-4D97-AF65-F5344CB8AC3E}">
        <p14:creationId xmlns:p14="http://schemas.microsoft.com/office/powerpoint/2010/main" val="156542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身体拘束についてです。</a:t>
            </a:r>
            <a:endParaRPr kumimoji="1" lang="en-US" altLang="ja-JP" dirty="0"/>
          </a:p>
          <a:p>
            <a:r>
              <a:rPr kumimoji="1" lang="ja-JP" altLang="en-US" dirty="0"/>
              <a:t>障害者虐待防止法では、「正当な理由なく障害者の身体を拘束すること」は身体的虐待とされています。</a:t>
            </a:r>
            <a:endParaRPr kumimoji="1" lang="en-US" altLang="ja-JP" dirty="0"/>
          </a:p>
          <a:p>
            <a:r>
              <a:rPr kumimoji="1" lang="ja-JP" altLang="en-US" dirty="0"/>
              <a:t>また、やむを得ず身体拘束する場合であっても、「切迫性」「非代替性」「一時性」の全てを満たす必要があります。</a:t>
            </a:r>
            <a:endParaRPr kumimoji="1" lang="en-US" altLang="ja-JP" dirty="0"/>
          </a:p>
          <a:p>
            <a:r>
              <a:rPr kumimoji="1" lang="ja-JP" altLang="en-US" dirty="0"/>
              <a:t>事業所が取り組むべき事項などもありますので、後ほどご確認ください。</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10</a:t>
            </a:fld>
            <a:endParaRPr kumimoji="1" lang="ja-JP" altLang="en-US"/>
          </a:p>
        </p:txBody>
      </p:sp>
    </p:spTree>
    <p:extLst>
      <p:ext uri="{BB962C8B-B14F-4D97-AF65-F5344CB8AC3E}">
        <p14:creationId xmlns:p14="http://schemas.microsoft.com/office/powerpoint/2010/main" val="12360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こちらは、令和３年度の報酬改定で運営基準に盛り込まれた内容です。</a:t>
            </a:r>
            <a:endParaRPr kumimoji="1" lang="en-US" altLang="ja-JP" dirty="0"/>
          </a:p>
          <a:p>
            <a:r>
              <a:rPr kumimoji="1" lang="ja-JP" altLang="en-US" dirty="0"/>
              <a:t>令和４年４月から、「従業者への研修を実施すること」「虐待防止委員会の設置をすること」「虐待防止のための責任者を設置すること」が義務化されています。</a:t>
            </a:r>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11</a:t>
            </a:fld>
            <a:endParaRPr kumimoji="1" lang="ja-JP" altLang="en-US"/>
          </a:p>
        </p:txBody>
      </p:sp>
    </p:spTree>
    <p:extLst>
      <p:ext uri="{BB962C8B-B14F-4D97-AF65-F5344CB8AC3E}">
        <p14:creationId xmlns:p14="http://schemas.microsoft.com/office/powerpoint/2010/main" val="390299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続いて、立入調査の際の虚偽答弁についてです。</a:t>
            </a:r>
            <a:endParaRPr kumimoji="1" lang="en-US" altLang="ja-JP" dirty="0"/>
          </a:p>
          <a:p>
            <a:r>
              <a:rPr kumimoji="1" lang="ja-JP" altLang="en-US" dirty="0"/>
              <a:t>虐待通報があった際、市や県が立入調査を行うことがあります。</a:t>
            </a:r>
            <a:endParaRPr kumimoji="1" lang="en-US" altLang="ja-JP" dirty="0"/>
          </a:p>
          <a:p>
            <a:r>
              <a:rPr kumimoji="1" lang="ja-JP" altLang="en-US" dirty="0"/>
              <a:t>調査の時に事実を隠したり嘘をついたりすると、かえって調査が長引き、職員にとっても利用者にとっても、事業所への不信感に繋がってしまいます。</a:t>
            </a:r>
            <a:endParaRPr kumimoji="1" lang="en-US" altLang="ja-JP" dirty="0"/>
          </a:p>
          <a:p>
            <a:r>
              <a:rPr kumimoji="1" lang="ja-JP" altLang="en-US" dirty="0"/>
              <a:t>適切に再発防止に取り組むためにも、ご協力をお願いします。</a:t>
            </a:r>
            <a:endParaRPr kumimoji="1" lang="en-US" altLang="ja-JP" dirty="0"/>
          </a:p>
          <a:p>
            <a:endParaRPr kumimoji="1" lang="en-US" altLang="ja-JP" dirty="0"/>
          </a:p>
          <a:p>
            <a:r>
              <a:rPr kumimoji="1" lang="ja-JP" altLang="en-US" dirty="0"/>
              <a:t>これで障害者虐待全般に関するお話は以上です。</a:t>
            </a:r>
            <a:endParaRPr kumimoji="1" lang="en-US" altLang="ja-JP" dirty="0"/>
          </a:p>
          <a:p>
            <a:r>
              <a:rPr kumimoji="1" lang="ja-JP" altLang="en-US" dirty="0"/>
              <a:t>次のページからはさいたま市の現状についてご説明させていただきます。</a:t>
            </a:r>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12</a:t>
            </a:fld>
            <a:endParaRPr kumimoji="1" lang="ja-JP" altLang="en-US"/>
          </a:p>
        </p:txBody>
      </p:sp>
    </p:spTree>
    <p:extLst>
      <p:ext uri="{BB962C8B-B14F-4D97-AF65-F5344CB8AC3E}">
        <p14:creationId xmlns:p14="http://schemas.microsoft.com/office/powerpoint/2010/main" val="2034372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まず、相談・通報件数です。</a:t>
            </a:r>
            <a:endParaRPr kumimoji="1" lang="en-US" altLang="ja-JP" dirty="0"/>
          </a:p>
          <a:p>
            <a:r>
              <a:rPr kumimoji="1" lang="ja-JP" altLang="en-US" dirty="0"/>
              <a:t>赤い帯が合計件数で、増加傾向にあることが分かります。</a:t>
            </a:r>
            <a:endParaRPr kumimoji="1" lang="en-US" altLang="ja-JP" dirty="0"/>
          </a:p>
          <a:p>
            <a:r>
              <a:rPr kumimoji="1" lang="ja-JP" altLang="en-US" dirty="0"/>
              <a:t>中でも施設従事者による虐待は、平成</a:t>
            </a:r>
            <a:r>
              <a:rPr kumimoji="1" lang="en-US" altLang="ja-JP" dirty="0"/>
              <a:t>27</a:t>
            </a:r>
            <a:r>
              <a:rPr kumimoji="1" lang="ja-JP" altLang="en-US" dirty="0"/>
              <a:t>年度の</a:t>
            </a:r>
            <a:r>
              <a:rPr kumimoji="1" lang="en-US" altLang="ja-JP" dirty="0"/>
              <a:t>16</a:t>
            </a:r>
            <a:r>
              <a:rPr kumimoji="1" lang="ja-JP" altLang="en-US" dirty="0"/>
              <a:t>件と令和</a:t>
            </a:r>
            <a:r>
              <a:rPr kumimoji="1" lang="en-US" altLang="ja-JP" dirty="0"/>
              <a:t>5</a:t>
            </a:r>
            <a:r>
              <a:rPr kumimoji="1" lang="ja-JP" altLang="en-US" dirty="0"/>
              <a:t>年度の</a:t>
            </a:r>
            <a:r>
              <a:rPr kumimoji="1" lang="en-US" altLang="ja-JP" dirty="0"/>
              <a:t>41</a:t>
            </a:r>
            <a:r>
              <a:rPr kumimoji="1" lang="ja-JP" altLang="en-US" dirty="0"/>
              <a:t>件を比較すると、約</a:t>
            </a:r>
            <a:r>
              <a:rPr kumimoji="1" lang="en-US" altLang="ja-JP" dirty="0"/>
              <a:t>2.5</a:t>
            </a:r>
            <a:r>
              <a:rPr kumimoji="1" lang="ja-JP" altLang="en-US" dirty="0"/>
              <a:t>倍になっています。</a:t>
            </a:r>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13</a:t>
            </a:fld>
            <a:endParaRPr kumimoji="1" lang="ja-JP" altLang="en-US"/>
          </a:p>
        </p:txBody>
      </p:sp>
    </p:spTree>
    <p:extLst>
      <p:ext uri="{BB962C8B-B14F-4D97-AF65-F5344CB8AC3E}">
        <p14:creationId xmlns:p14="http://schemas.microsoft.com/office/powerpoint/2010/main" val="137665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厚生労働省が示している全国の相談・通報件数です。</a:t>
            </a:r>
            <a:endParaRPr kumimoji="1" lang="en-US" altLang="ja-JP" dirty="0"/>
          </a:p>
          <a:p>
            <a:r>
              <a:rPr kumimoji="1" lang="ja-JP" altLang="en-US" dirty="0"/>
              <a:t>養護者による虐待も、施設従事者による虐待も、増加傾向にあり、さいたま市は国と同じような傾向にあることが分かります。</a:t>
            </a:r>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14</a:t>
            </a:fld>
            <a:endParaRPr kumimoji="1" lang="ja-JP" altLang="en-US"/>
          </a:p>
        </p:txBody>
      </p:sp>
    </p:spTree>
    <p:extLst>
      <p:ext uri="{BB962C8B-B14F-4D97-AF65-F5344CB8AC3E}">
        <p14:creationId xmlns:p14="http://schemas.microsoft.com/office/powerpoint/2010/main" val="164205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こちらは虐待類型の傾向です。</a:t>
            </a:r>
            <a:endParaRPr kumimoji="1" lang="en-US" altLang="ja-JP" dirty="0"/>
          </a:p>
          <a:p>
            <a:r>
              <a:rPr kumimoji="1" lang="ja-JP" altLang="en-US" dirty="0"/>
              <a:t>左をさいたま市、右を全国で表しています。</a:t>
            </a:r>
            <a:endParaRPr kumimoji="1" lang="en-US" altLang="ja-JP" dirty="0"/>
          </a:p>
          <a:p>
            <a:r>
              <a:rPr kumimoji="1" lang="ja-JP" altLang="en-US" dirty="0"/>
              <a:t>養護者による虐待でも施設従事者による虐待でも、「身体的虐待」と「心理的虐待」の件数が多く、こちらも市と国で同じような傾向にあることが分かります。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15</a:t>
            </a:fld>
            <a:endParaRPr kumimoji="1" lang="ja-JP" altLang="en-US"/>
          </a:p>
        </p:txBody>
      </p:sp>
    </p:spTree>
    <p:extLst>
      <p:ext uri="{BB962C8B-B14F-4D97-AF65-F5344CB8AC3E}">
        <p14:creationId xmlns:p14="http://schemas.microsoft.com/office/powerpoint/2010/main" val="4163984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こちらは、令和５年度のさいたま市における虐待相談者（通報者）の内訳です。</a:t>
            </a:r>
            <a:endParaRPr kumimoji="1" lang="en-US" altLang="ja-JP" dirty="0"/>
          </a:p>
          <a:p>
            <a:r>
              <a:rPr kumimoji="1" lang="ja-JP" altLang="en-US" dirty="0"/>
              <a:t>障害者福祉施設従事者からの通報が最も多く、その次に母、本人からの通報が多くなっております。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16</a:t>
            </a:fld>
            <a:endParaRPr kumimoji="1" lang="ja-JP" altLang="en-US"/>
          </a:p>
        </p:txBody>
      </p:sp>
    </p:spTree>
    <p:extLst>
      <p:ext uri="{BB962C8B-B14F-4D97-AF65-F5344CB8AC3E}">
        <p14:creationId xmlns:p14="http://schemas.microsoft.com/office/powerpoint/2010/main" val="225233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17</a:t>
            </a:r>
            <a:r>
              <a:rPr kumimoji="1" lang="ja-JP" altLang="en-US" dirty="0"/>
              <a:t>～</a:t>
            </a:r>
            <a:r>
              <a:rPr kumimoji="1" lang="en-US" altLang="ja-JP" dirty="0"/>
              <a:t>19</a:t>
            </a:r>
            <a:r>
              <a:rPr kumimoji="1" lang="ja-JP" altLang="en-US" dirty="0"/>
              <a:t>ページには、さいたま市で実際に発生した施設従事者による虐待事例を一部加工して載せております。</a:t>
            </a:r>
            <a:endParaRPr kumimoji="1" lang="en-US" altLang="ja-JP" dirty="0"/>
          </a:p>
          <a:p>
            <a:r>
              <a:rPr kumimoji="1" lang="ja-JP" altLang="en-US" dirty="0"/>
              <a:t>身体的虐待と心理的虐待が起こった事案と、性的虐待が起こった事案ですので、後ほどご覧いただければと思います。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17</a:t>
            </a:fld>
            <a:endParaRPr kumimoji="1" lang="ja-JP" altLang="en-US"/>
          </a:p>
        </p:txBody>
      </p:sp>
    </p:spTree>
    <p:extLst>
      <p:ext uri="{BB962C8B-B14F-4D97-AF65-F5344CB8AC3E}">
        <p14:creationId xmlns:p14="http://schemas.microsoft.com/office/powerpoint/2010/main" val="211523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18</a:t>
            </a:fld>
            <a:endParaRPr kumimoji="1" lang="ja-JP" altLang="en-US"/>
          </a:p>
        </p:txBody>
      </p:sp>
    </p:spTree>
    <p:extLst>
      <p:ext uri="{BB962C8B-B14F-4D97-AF65-F5344CB8AC3E}">
        <p14:creationId xmlns:p14="http://schemas.microsoft.com/office/powerpoint/2010/main" val="35561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19</a:t>
            </a:fld>
            <a:endParaRPr kumimoji="1" lang="ja-JP" altLang="en-US"/>
          </a:p>
        </p:txBody>
      </p:sp>
    </p:spTree>
    <p:extLst>
      <p:ext uri="{BB962C8B-B14F-4D97-AF65-F5344CB8AC3E}">
        <p14:creationId xmlns:p14="http://schemas.microsoft.com/office/powerpoint/2010/main" val="89913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2</a:t>
            </a:fld>
            <a:endParaRPr kumimoji="1" lang="ja-JP" altLang="en-US"/>
          </a:p>
        </p:txBody>
      </p:sp>
    </p:spTree>
    <p:extLst>
      <p:ext uri="{BB962C8B-B14F-4D97-AF65-F5344CB8AC3E}">
        <p14:creationId xmlns:p14="http://schemas.microsoft.com/office/powerpoint/2010/main" val="167231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障害者虐待防止研修と虐待防止に関する手引きをご紹介します。</a:t>
            </a:r>
            <a:endParaRPr kumimoji="1" lang="en-US" altLang="ja-JP" dirty="0"/>
          </a:p>
          <a:p>
            <a:r>
              <a:rPr kumimoji="1" lang="ja-JP" altLang="en-US" dirty="0"/>
              <a:t>例年、年度末に埼玉県主催の動画研修が実施されています。実施される時期になりましたらメールでお知らせしますので、積極的に受講をお願いいたします。</a:t>
            </a:r>
            <a:endParaRPr kumimoji="1" lang="en-US" altLang="ja-JP" dirty="0"/>
          </a:p>
          <a:p>
            <a:endParaRPr kumimoji="1" lang="en-US" altLang="ja-JP" dirty="0"/>
          </a:p>
          <a:p>
            <a:r>
              <a:rPr kumimoji="1" lang="ja-JP" altLang="en-US" dirty="0"/>
              <a:t>また、厚生労働省のホームページには、「障害者虐待の防止と対応の手引き」が掲載されており、この集団指導の資料も、厚労省の手引きをもとに作成しております。</a:t>
            </a:r>
            <a:endParaRPr kumimoji="1" lang="en-US" altLang="ja-JP" dirty="0"/>
          </a:p>
          <a:p>
            <a:r>
              <a:rPr kumimoji="1" lang="ja-JP" altLang="en-US" dirty="0"/>
              <a:t>厚労省の手引きには、虐待防止のチェックシートなども付いておりますので、事業所での研修などにご活用いただければと思います。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20</a:t>
            </a:fld>
            <a:endParaRPr kumimoji="1" lang="ja-JP" altLang="en-US"/>
          </a:p>
        </p:txBody>
      </p:sp>
    </p:spTree>
    <p:extLst>
      <p:ext uri="{BB962C8B-B14F-4D97-AF65-F5344CB8AC3E}">
        <p14:creationId xmlns:p14="http://schemas.microsoft.com/office/powerpoint/2010/main" val="2933216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最後に、ぜひ意識していただきたいことをお伝えします。</a:t>
            </a:r>
            <a:endParaRPr kumimoji="1" lang="en-US" altLang="ja-JP" dirty="0"/>
          </a:p>
          <a:p>
            <a:r>
              <a:rPr kumimoji="1" lang="ja-JP" altLang="en-US" dirty="0"/>
              <a:t>意図していなくても、誰もが虐待の加害者になってしまうリスクがあるということです。</a:t>
            </a:r>
            <a:endParaRPr kumimoji="1" lang="en-US" altLang="ja-JP" dirty="0"/>
          </a:p>
          <a:p>
            <a:r>
              <a:rPr kumimoji="1" lang="ja-JP" altLang="en-US" dirty="0"/>
              <a:t>そこを意識せず、「私が虐待をするわけがない」「うちの事業所に虐待なんてあり得ない」と断言している人こそが危険だと思ってください。</a:t>
            </a:r>
            <a:endParaRPr kumimoji="1" lang="en-US" altLang="ja-JP" dirty="0"/>
          </a:p>
          <a:p>
            <a:r>
              <a:rPr kumimoji="1" lang="ja-JP" altLang="en-US" dirty="0"/>
              <a:t>自分たちの支援を第三者が見たらどう感じるかを意識したり、通報義務や通報者の保護について職場内で確認しあったりしながら、事業所全体で権利擁護の意識を高めていただければと思います。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21</a:t>
            </a:fld>
            <a:endParaRPr kumimoji="1" lang="ja-JP" altLang="en-US"/>
          </a:p>
        </p:txBody>
      </p:sp>
    </p:spTree>
    <p:extLst>
      <p:ext uri="{BB962C8B-B14F-4D97-AF65-F5344CB8AC3E}">
        <p14:creationId xmlns:p14="http://schemas.microsoft.com/office/powerpoint/2010/main" val="428941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虐待防止に関する説明は以上です。</a:t>
            </a:r>
            <a:endParaRPr kumimoji="1" lang="en-US" altLang="ja-JP" dirty="0"/>
          </a:p>
          <a:p>
            <a:r>
              <a:rPr kumimoji="1" lang="ja-JP" altLang="en-US" dirty="0"/>
              <a:t>最後のページに、アンケートの</a:t>
            </a:r>
            <a:r>
              <a:rPr kumimoji="1" lang="en-US" altLang="ja-JP" dirty="0"/>
              <a:t>QR</a:t>
            </a:r>
            <a:r>
              <a:rPr kumimoji="1" lang="ja-JP" altLang="en-US" dirty="0"/>
              <a:t>コードがのっています。</a:t>
            </a:r>
          </a:p>
          <a:p>
            <a:r>
              <a:rPr kumimoji="1" lang="ja-JP" altLang="en-US" dirty="0"/>
              <a:t>とても簡単なアンケートですので、皆様にご協力いただけますと幸いです。</a:t>
            </a:r>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22</a:t>
            </a:fld>
            <a:endParaRPr kumimoji="1" lang="ja-JP" altLang="en-US"/>
          </a:p>
        </p:txBody>
      </p:sp>
    </p:spTree>
    <p:extLst>
      <p:ext uri="{BB962C8B-B14F-4D97-AF65-F5344CB8AC3E}">
        <p14:creationId xmlns:p14="http://schemas.microsoft.com/office/powerpoint/2010/main" val="135385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虐待防止に関する法律や条例についてです。</a:t>
            </a:r>
            <a:endParaRPr kumimoji="1" lang="en-US" altLang="ja-JP" dirty="0"/>
          </a:p>
          <a:p>
            <a:r>
              <a:rPr kumimoji="1" lang="ja-JP" altLang="en-US" dirty="0"/>
              <a:t>真ん中の線より上にあるのは、児童虐待、高齢者虐待に関する法律です。</a:t>
            </a:r>
            <a:endParaRPr kumimoji="1" lang="en-US" altLang="ja-JP" dirty="0"/>
          </a:p>
          <a:p>
            <a:r>
              <a:rPr kumimoji="1" lang="ja-JP" altLang="en-US" dirty="0"/>
              <a:t>障害者虐待に関する法律は、これらを追いかけるかたちで平成</a:t>
            </a:r>
            <a:r>
              <a:rPr kumimoji="1" lang="en-US" altLang="ja-JP" dirty="0"/>
              <a:t>24</a:t>
            </a:r>
            <a:r>
              <a:rPr kumimoji="1" lang="ja-JP" altLang="en-US" dirty="0"/>
              <a:t>年に施行されました。</a:t>
            </a:r>
            <a:endParaRPr kumimoji="1" lang="en-US" altLang="ja-JP" dirty="0"/>
          </a:p>
          <a:p>
            <a:endParaRPr kumimoji="1" lang="en-US" altLang="ja-JP" dirty="0"/>
          </a:p>
          <a:p>
            <a:r>
              <a:rPr kumimoji="1" lang="ja-JP" altLang="en-US" dirty="0"/>
              <a:t>このように、児童・高齢・障害の分野について、国ではそれぞれの虐待防止法が定められていますが、平成</a:t>
            </a:r>
            <a:r>
              <a:rPr kumimoji="1" lang="en-US" altLang="ja-JP" dirty="0"/>
              <a:t>30</a:t>
            </a:r>
            <a:r>
              <a:rPr kumimoji="1" lang="ja-JP" altLang="en-US" dirty="0"/>
              <a:t>年に施行された埼玉県虐待禁止条例では、「虐待の行為者」や「虐待の類型」などの範囲が一本化されています。</a:t>
            </a:r>
          </a:p>
          <a:p>
            <a:r>
              <a:rPr kumimoji="1" lang="ja-JP" altLang="en-US" dirty="0"/>
              <a:t>つまり、それぞれの虐待防止法の、それぞれの項目で、一番高い基準を適用して作られた、というイメージです。</a:t>
            </a:r>
          </a:p>
          <a:p>
            <a:endParaRPr kumimoji="1" lang="en-US" altLang="ja-JP" dirty="0"/>
          </a:p>
          <a:p>
            <a:r>
              <a:rPr kumimoji="1" lang="ja-JP" altLang="en-US" dirty="0"/>
              <a:t>さらに、さいたま市では平成</a:t>
            </a:r>
            <a:r>
              <a:rPr kumimoji="1" lang="en-US" altLang="ja-JP" dirty="0"/>
              <a:t>23</a:t>
            </a:r>
            <a:r>
              <a:rPr kumimoji="1" lang="ja-JP" altLang="en-US" dirty="0"/>
              <a:t>年に「さいたま市誰もが共に暮らすための障害者の権利の擁護等に関する条例」が施行されています。赤字の部分です。</a:t>
            </a:r>
            <a:endParaRPr kumimoji="1" lang="en-US" altLang="ja-JP" dirty="0"/>
          </a:p>
          <a:p>
            <a:r>
              <a:rPr kumimoji="1" lang="ja-JP" altLang="en-US" dirty="0"/>
              <a:t>名称が長すぎるので「ノーマライゼーション条例」とも呼ばれています。</a:t>
            </a:r>
            <a:endParaRPr kumimoji="1" lang="en-US" altLang="ja-JP" dirty="0"/>
          </a:p>
          <a:p>
            <a:r>
              <a:rPr kumimoji="1" lang="ja-JP" altLang="en-US" dirty="0"/>
              <a:t>資料のとおり、これは国の障害者虐待防止法に先駆けて制定されたもので、虐待の種類も１つ多く定義されています。</a:t>
            </a:r>
            <a:endParaRPr kumimoji="1" lang="en-US" altLang="ja-JP" dirty="0"/>
          </a:p>
          <a:p>
            <a:r>
              <a:rPr kumimoji="1" lang="ja-JP" altLang="en-US" dirty="0"/>
              <a:t>詳しくは４ページをご覧ください。</a:t>
            </a:r>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3</a:t>
            </a:fld>
            <a:endParaRPr kumimoji="1" lang="ja-JP" altLang="en-US"/>
          </a:p>
        </p:txBody>
      </p:sp>
    </p:spTree>
    <p:extLst>
      <p:ext uri="{BB962C8B-B14F-4D97-AF65-F5344CB8AC3E}">
        <p14:creationId xmlns:p14="http://schemas.microsoft.com/office/powerpoint/2010/main" val="296927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障害者虐待の種類についてです。</a:t>
            </a:r>
            <a:endParaRPr kumimoji="1" lang="en-US" altLang="ja-JP" dirty="0"/>
          </a:p>
          <a:p>
            <a:r>
              <a:rPr kumimoji="1" lang="ja-JP" altLang="en-US" dirty="0"/>
              <a:t>国の障害者虐待防止法では、「身体的虐待」「性的虐待」「ネグレクト」「心理的虐待」「経済的虐待」の５つが定義されています。</a:t>
            </a:r>
            <a:endParaRPr kumimoji="1" lang="en-US" altLang="ja-JP" dirty="0"/>
          </a:p>
          <a:p>
            <a:r>
              <a:rPr kumimoji="1" lang="ja-JP" altLang="en-US" dirty="0"/>
              <a:t>これに加えて、さいたま市のノーマライゼーション条例では、「虐待があると思われる事実があるにも関わらず、役所などに連絡しないこと」や「一人暮らしの障害者が極端に不衛生な環境で生活していることを知りながら、役所などに連絡しないこと」などを「虐待及びセルフネグレクトの放置」としており、虐待を１つ多く定義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4</a:t>
            </a:fld>
            <a:endParaRPr kumimoji="1" lang="ja-JP" altLang="en-US"/>
          </a:p>
        </p:txBody>
      </p:sp>
    </p:spTree>
    <p:extLst>
      <p:ext uri="{BB962C8B-B14F-4D97-AF65-F5344CB8AC3E}">
        <p14:creationId xmlns:p14="http://schemas.microsoft.com/office/powerpoint/2010/main" val="162395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障害者虐待の具体例のイメージ図です。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5</a:t>
            </a:fld>
            <a:endParaRPr kumimoji="1" lang="ja-JP" altLang="en-US"/>
          </a:p>
        </p:txBody>
      </p:sp>
    </p:spTree>
    <p:extLst>
      <p:ext uri="{BB962C8B-B14F-4D97-AF65-F5344CB8AC3E}">
        <p14:creationId xmlns:p14="http://schemas.microsoft.com/office/powerpoint/2010/main" val="30102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通報義務・通報者の保護についてです。</a:t>
            </a:r>
            <a:endParaRPr kumimoji="1" lang="en-US" altLang="ja-JP" dirty="0"/>
          </a:p>
          <a:p>
            <a:r>
              <a:rPr kumimoji="1" lang="ja-JP" altLang="en-US" dirty="0"/>
              <a:t>「「これは虐待かもしれない」と思ったら、市町村に通報しなければならない」と、障害者虐待防止法の中で義務付けられています。</a:t>
            </a:r>
            <a:endParaRPr kumimoji="1" lang="en-US" altLang="ja-JP" dirty="0"/>
          </a:p>
          <a:p>
            <a:pPr defTabSz="922355">
              <a:defRPr/>
            </a:pPr>
            <a:r>
              <a:rPr kumimoji="1" lang="ja-JP" altLang="en-US" dirty="0"/>
              <a:t>また、正当な目的で「公益通報」を行った者に対して、解雇や降格や減給など、不利益な取り扱いをすることは禁止されています。</a:t>
            </a:r>
            <a:endParaRPr kumimoji="1" lang="en-US" altLang="ja-JP" dirty="0"/>
          </a:p>
          <a:p>
            <a:r>
              <a:rPr kumimoji="1" lang="ja-JP" altLang="en-US" dirty="0"/>
              <a:t>さらに、職員のみなさまには、業務上守秘義務が課せられているかと思いますが、それは障害者虐待の通報を妨げるものではありません。</a:t>
            </a:r>
            <a:endParaRPr kumimoji="1" lang="en-US" altLang="ja-JP" dirty="0"/>
          </a:p>
          <a:p>
            <a:endParaRPr kumimoji="1" lang="en-US" altLang="ja-JP" dirty="0"/>
          </a:p>
          <a:p>
            <a:r>
              <a:rPr kumimoji="1" lang="ja-JP" altLang="en-US" dirty="0"/>
              <a:t>職員の方が虐待を発見しても、通報したことが事業所にバレたら自分が不利益を被るのではないか、利用者に迷惑がかかるのではないか、と通報をためらったり、何か月も経ってから曖昧な記憶で通報したりする事案をよく聞きます。</a:t>
            </a:r>
          </a:p>
          <a:p>
            <a:r>
              <a:rPr kumimoji="1" lang="ja-JP" altLang="en-US" dirty="0"/>
              <a:t>通報義務があること、具体的な通報先や通報者は保護されることについては、ぜひ事業所内で周知し、理解を進めていただければと思います。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6</a:t>
            </a:fld>
            <a:endParaRPr kumimoji="1" lang="ja-JP" altLang="en-US"/>
          </a:p>
        </p:txBody>
      </p:sp>
    </p:spTree>
    <p:extLst>
      <p:ext uri="{BB962C8B-B14F-4D97-AF65-F5344CB8AC3E}">
        <p14:creationId xmlns:p14="http://schemas.microsoft.com/office/powerpoint/2010/main" val="25180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真ん中の矢印を見てください。</a:t>
            </a:r>
            <a:endParaRPr kumimoji="1" lang="en-US" altLang="ja-JP" dirty="0"/>
          </a:p>
          <a:p>
            <a:r>
              <a:rPr kumimoji="1" lang="ja-JP" altLang="en-US" dirty="0"/>
              <a:t>虐待の早期発見・対応のためには、真っ黒の段階に行く前、不適切な支援だと感じるグレーゾーンの段階で対応する必要があります。</a:t>
            </a:r>
          </a:p>
          <a:p>
            <a:r>
              <a:rPr kumimoji="1" lang="ja-JP" altLang="en-US" dirty="0"/>
              <a:t>もちろん大前提として虐待を容認するわけではありませんが、いつでも真っ白な支援が行えるわけではないと思います。</a:t>
            </a:r>
          </a:p>
          <a:p>
            <a:r>
              <a:rPr kumimoji="1" lang="ja-JP" altLang="en-US" dirty="0"/>
              <a:t>いつでも満点の支援がおこなえるはずはなく、時には満足な支援ができないこともあるかもしれませんが、「あれは良くなかったな」と支援を振り返ることで、自分自身のスキルアップや今後の支援の充実に繋げていただきたいと思っ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7</a:t>
            </a:fld>
            <a:endParaRPr kumimoji="1" lang="ja-JP" altLang="en-US"/>
          </a:p>
        </p:txBody>
      </p:sp>
    </p:spTree>
    <p:extLst>
      <p:ext uri="{BB962C8B-B14F-4D97-AF65-F5344CB8AC3E}">
        <p14:creationId xmlns:p14="http://schemas.microsoft.com/office/powerpoint/2010/main" val="230836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また、「通報は全ての人を救う」と言われています。</a:t>
            </a:r>
            <a:endParaRPr kumimoji="1" lang="en-US" altLang="ja-JP" dirty="0"/>
          </a:p>
          <a:p>
            <a:r>
              <a:rPr kumimoji="1" lang="ja-JP" altLang="en-US" dirty="0"/>
              <a:t>利用者の被害を食い止めることはもちろん、施設の職員や施設そのものに対する処分や責任問題を最小限で留めることにも繋がる、ということを意識していただければと思います。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8</a:t>
            </a:fld>
            <a:endParaRPr kumimoji="1" lang="ja-JP" altLang="en-US"/>
          </a:p>
        </p:txBody>
      </p:sp>
    </p:spTree>
    <p:extLst>
      <p:ext uri="{BB962C8B-B14F-4D97-AF65-F5344CB8AC3E}">
        <p14:creationId xmlns:p14="http://schemas.microsoft.com/office/powerpoint/2010/main" val="141619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具体的な通報先についてです。</a:t>
            </a:r>
            <a:endParaRPr kumimoji="1" lang="en-US" altLang="ja-JP" dirty="0"/>
          </a:p>
          <a:p>
            <a:r>
              <a:rPr kumimoji="1" lang="ja-JP" altLang="en-US" dirty="0"/>
              <a:t>さいたま市では、区役所支援課と障害者生活支援センターが障害者虐待防止センターとなっております。</a:t>
            </a:r>
            <a:endParaRPr kumimoji="1" lang="en-US" altLang="ja-JP" dirty="0"/>
          </a:p>
          <a:p>
            <a:r>
              <a:rPr kumimoji="1" lang="ja-JP" altLang="en-US" dirty="0"/>
              <a:t>資料の「連絡窓口はこちら」という部分には、電話番号などの連絡先のリンクが貼ってありますので、後ほどご確認ください。</a:t>
            </a:r>
            <a:endParaRPr kumimoji="1" lang="en-US" altLang="ja-JP" dirty="0"/>
          </a:p>
          <a:p>
            <a:r>
              <a:rPr kumimoji="1" lang="ja-JP" altLang="en-US" dirty="0"/>
              <a:t>また、よく見かけるリーフレットかと思いますが、埼玉県虐待通報ダイヤルは、通報を</a:t>
            </a:r>
            <a:r>
              <a:rPr kumimoji="1" lang="en-US" altLang="ja-JP" dirty="0"/>
              <a:t>24</a:t>
            </a:r>
            <a:r>
              <a:rPr kumimoji="1" lang="ja-JP" altLang="en-US" dirty="0"/>
              <a:t>時間受け付けていますので、改めて確認していただければと思います。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3C381704-8D14-4244-BA61-72A6F5603A7C}" type="slidenum">
              <a:rPr kumimoji="1" lang="ja-JP" altLang="en-US" smtClean="0"/>
              <a:t>9</a:t>
            </a:fld>
            <a:endParaRPr kumimoji="1" lang="ja-JP" altLang="en-US"/>
          </a:p>
        </p:txBody>
      </p:sp>
    </p:spTree>
    <p:extLst>
      <p:ext uri="{BB962C8B-B14F-4D97-AF65-F5344CB8AC3E}">
        <p14:creationId xmlns:p14="http://schemas.microsoft.com/office/powerpoint/2010/main" val="100395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B593CBAF-B998-4471-961D-2C7C1D571997}" type="datetime1">
              <a:rPr kumimoji="1" lang="ja-JP" altLang="en-US" smtClean="0"/>
              <a:t>2025/7/14</a:t>
            </a:fld>
            <a:endParaRPr kumimoji="1" lang="ja-JP"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2885AECF-6887-4766-8276-E1A7DEE0DD51}" type="slidenum">
              <a:rPr kumimoji="1" lang="ja-JP" altLang="en-US" smtClean="0"/>
              <a:t>‹#›</a:t>
            </a:fld>
            <a:endParaRPr kumimoji="1" lang="ja-JP" alt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570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86F500-B734-40D9-A76D-EA34FFDA9EF7}"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2783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561BB6-0AC1-4C0E-A78F-4EEC1098F89F}"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265338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E11AA8-0219-417E-9B46-6365EE05EBA8}"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5180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7EF07C3-FEF1-4BA7-8592-FD641D0245FE}" type="datetime1">
              <a:rPr kumimoji="1" lang="ja-JP" altLang="en-US" smtClean="0"/>
              <a:t>2025/7/14</a:t>
            </a:fld>
            <a:endParaRPr kumimoji="1" lang="ja-JP"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885AECF-6887-4766-8276-E1A7DEE0DD51}" type="slidenum">
              <a:rPr kumimoji="1" lang="ja-JP" altLang="en-US" smtClean="0"/>
              <a:t>‹#›</a:t>
            </a:fld>
            <a:endParaRPr kumimoji="1" lang="ja-JP"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016770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2DFF61-C4CF-47F0-9D32-965825833C43}"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8233070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03B849-4C0D-4F3F-A380-AF4B1BA8C0CC}" type="datetime1">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16331288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67749E-7797-4DA4-9E8B-A5ED2A5D5A27}" type="datetime1">
              <a:rPr kumimoji="1" lang="ja-JP" altLang="en-US" smtClean="0"/>
              <a:t>2025/7/14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43003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7DC6E-F06B-4608-B3CF-D1E7125AE5B2}" type="datetime1">
              <a:rPr kumimoji="1" lang="ja-JP" altLang="en-US" smtClean="0"/>
              <a:t>2025/7/14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366910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4068AB9A-F13C-4DAE-B613-2822AA8D4B39}" type="datetime1">
              <a:rPr kumimoji="1" lang="ja-JP" altLang="en-US" smtClean="0"/>
              <a:t>2025/7/14</a:t>
            </a:fld>
            <a:endParaRPr kumimoji="1" lang="ja-JP"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ja-JP" altLang="en-US"/>
          </a:p>
        </p:txBody>
      </p:sp>
      <p:sp>
        <p:nvSpPr>
          <p:cNvPr id="7" name="Slide Number Placeholder 6"/>
          <p:cNvSpPr>
            <a:spLocks noGrp="1"/>
          </p:cNvSpPr>
          <p:nvPr>
            <p:ph type="sldNum" sz="quarter" idx="12"/>
          </p:nvPr>
        </p:nvSpPr>
        <p:spPr>
          <a:xfrm>
            <a:off x="5691014" y="6375679"/>
            <a:ext cx="1232456" cy="345796"/>
          </a:xfrm>
        </p:spPr>
        <p:txBody>
          <a:bodyPr/>
          <a:lstStyle/>
          <a:p>
            <a:fld id="{2885AECF-6887-4766-8276-E1A7DEE0DD51}" type="slidenum">
              <a:rPr kumimoji="1" lang="ja-JP" altLang="en-US" smtClean="0"/>
              <a:t>‹#›</a:t>
            </a:fld>
            <a:endParaRPr kumimoji="1" lang="ja-JP"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547944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E508C4C5-9ED9-4F47-95F3-582CC7846FAD}" type="datetime1">
              <a:rPr kumimoji="1" lang="ja-JP" altLang="en-US" smtClean="0"/>
              <a:t>2025/7/14</a:t>
            </a:fld>
            <a:endParaRPr kumimoji="1" lang="ja-JP" altLang="en-US"/>
          </a:p>
        </p:txBody>
      </p:sp>
      <p:sp>
        <p:nvSpPr>
          <p:cNvPr id="6" name="Footer Placeholder 5"/>
          <p:cNvSpPr>
            <a:spLocks noGrp="1"/>
          </p:cNvSpPr>
          <p:nvPr>
            <p:ph type="ftr" sz="quarter" idx="11"/>
          </p:nvPr>
        </p:nvSpPr>
        <p:spPr>
          <a:xfrm>
            <a:off x="2103621" y="6375679"/>
            <a:ext cx="3482178" cy="345796"/>
          </a:xfrm>
        </p:spPr>
        <p:txBody>
          <a:bodyPr/>
          <a:lstStyle/>
          <a:p>
            <a:endParaRPr kumimoji="1" lang="ja-JP" altLang="en-US"/>
          </a:p>
        </p:txBody>
      </p:sp>
      <p:sp>
        <p:nvSpPr>
          <p:cNvPr id="7" name="Slide Number Placeholder 6"/>
          <p:cNvSpPr>
            <a:spLocks noGrp="1"/>
          </p:cNvSpPr>
          <p:nvPr>
            <p:ph type="sldNum" sz="quarter" idx="12"/>
          </p:nvPr>
        </p:nvSpPr>
        <p:spPr>
          <a:xfrm>
            <a:off x="5687568" y="6375679"/>
            <a:ext cx="1234440" cy="345796"/>
          </a:xfrm>
        </p:spPr>
        <p:txBody>
          <a:bodyPr/>
          <a:lstStyle/>
          <a:p>
            <a:fld id="{2885AECF-6887-4766-8276-E1A7DEE0DD51}" type="slidenum">
              <a:rPr kumimoji="1" lang="ja-JP" altLang="en-US" smtClean="0"/>
              <a:t>‹#›</a:t>
            </a:fld>
            <a:endParaRPr kumimoji="1" lang="ja-JP" altLang="en-US"/>
          </a:p>
        </p:txBody>
      </p:sp>
    </p:spTree>
    <p:extLst>
      <p:ext uri="{BB962C8B-B14F-4D97-AF65-F5344CB8AC3E}">
        <p14:creationId xmlns:p14="http://schemas.microsoft.com/office/powerpoint/2010/main" val="310502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DCB5C4F-CABB-4B11-9ABB-B79244A1E34C}" type="datetime1">
              <a:rPr kumimoji="1" lang="ja-JP" altLang="en-US" smtClean="0"/>
              <a:t>2025/7/14</a:t>
            </a:fld>
            <a:endParaRPr kumimoji="1" lang="ja-JP"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885AECF-6887-4766-8276-E1A7DEE0DD51}" type="slidenum">
              <a:rPr kumimoji="1" lang="ja-JP" altLang="en-US" smtClean="0"/>
              <a:t>‹#›</a:t>
            </a:fld>
            <a:endParaRPr kumimoji="1" lang="ja-JP"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208218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l" defTabSz="914400" rtl="0" eaLnBrk="1" latinLnBrk="0" hangingPunct="1">
        <a:lnSpc>
          <a:spcPct val="90000"/>
        </a:lnSpc>
        <a:spcBef>
          <a:spcPct val="0"/>
        </a:spcBef>
        <a:buNone/>
        <a:defRPr kumimoji="1"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f.saitama.lg.jp/a0605/gyakutaiboushi/gyakutaiboushi.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hyperlink" Target="https://www.pref.saitama.lg.jp/a0605/gyakutaiboushiho.html#:~:text=%E5%9F%BC%E7%8E%89%E7%9C%8C%E3%81%A7%E3%81%AF%E3%80%81%E6%97%A9%E6%9C%9F%E3%81%AB,%E3%82%92%E9%96%8B%E8%A8%AD%E3%81%97%E3%81%A6%E3%81%84%E3%81%BE%E3%81%99%E3%80%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4184" y="1650612"/>
            <a:ext cx="10688608" cy="730412"/>
          </a:xfrm>
        </p:spPr>
        <p:txBody>
          <a:bodyPr/>
          <a:lstStyle/>
          <a:p>
            <a:r>
              <a:rPr kumimoji="1" lang="ja-JP" altLang="en-US" sz="4000" dirty="0">
                <a:effectLst>
                  <a:outerShdw blurRad="38100" dist="38100" dir="2700000" algn="tl">
                    <a:srgbClr val="000000">
                      <a:alpha val="43137"/>
                    </a:srgbClr>
                  </a:outerShdw>
                </a:effectLst>
              </a:rPr>
              <a:t>障害者の虐待防止・権利擁護について</a:t>
            </a:r>
          </a:p>
        </p:txBody>
      </p:sp>
      <p:sp>
        <p:nvSpPr>
          <p:cNvPr id="3" name="サブタイトル 2"/>
          <p:cNvSpPr>
            <a:spLocks noGrp="1"/>
          </p:cNvSpPr>
          <p:nvPr>
            <p:ph type="subTitle" idx="1"/>
          </p:nvPr>
        </p:nvSpPr>
        <p:spPr>
          <a:xfrm>
            <a:off x="2205802" y="5948873"/>
            <a:ext cx="8045373" cy="742279"/>
          </a:xfrm>
        </p:spPr>
        <p:txBody>
          <a:bodyPr>
            <a:normAutofit fontScale="92500" lnSpcReduction="10000"/>
          </a:bodyPr>
          <a:lstStyle/>
          <a:p>
            <a:r>
              <a:rPr lang="ja-JP" altLang="en-US" b="0" dirty="0">
                <a:latin typeface="+mn-ea"/>
              </a:rPr>
              <a:t>令和７年度指定障害福祉サービス事業者等集団指導</a:t>
            </a:r>
          </a:p>
          <a:p>
            <a:r>
              <a:rPr kumimoji="1" lang="ja-JP" altLang="en-US" b="0" dirty="0">
                <a:latin typeface="+mn-ea"/>
              </a:rPr>
              <a:t>さいたま市　福祉局　障害福祉部　障害福祉課</a:t>
            </a:r>
          </a:p>
        </p:txBody>
      </p:sp>
      <p:pic>
        <p:nvPicPr>
          <p:cNvPr id="5" name="図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743190" y="3055211"/>
            <a:ext cx="1188275" cy="1506935"/>
          </a:xfrm>
          <a:prstGeom prst="rect">
            <a:avLst/>
          </a:prstGeom>
        </p:spPr>
      </p:pic>
      <p:pic>
        <p:nvPicPr>
          <p:cNvPr id="6"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5589" y="3041642"/>
            <a:ext cx="931897" cy="1506936"/>
          </a:xfrm>
          <a:prstGeom prst="rect">
            <a:avLst/>
          </a:prstGeom>
        </p:spPr>
      </p:pic>
      <p:sp>
        <p:nvSpPr>
          <p:cNvPr id="7" name="テキスト ボックス 6"/>
          <p:cNvSpPr txBox="1"/>
          <p:nvPr/>
        </p:nvSpPr>
        <p:spPr>
          <a:xfrm>
            <a:off x="4671182" y="4602002"/>
            <a:ext cx="3024336" cy="954107"/>
          </a:xfrm>
          <a:prstGeom prst="rect">
            <a:avLst/>
          </a:prstGeom>
          <a:noFill/>
        </p:spPr>
        <p:txBody>
          <a:bodyPr wrap="square" rtlCol="0">
            <a:spAutoFit/>
          </a:bodyPr>
          <a:lstStyle/>
          <a:p>
            <a:pPr algn="ctr"/>
            <a:r>
              <a:rPr kumimoji="1" lang="ja-JP" altLang="en-US"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ノーマくん　　 　  ライちゃん</a:t>
            </a:r>
            <a:endParaRPr kumimoji="1" lang="en-US" altLang="ja-JP"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kumimoji="1" lang="en-US" altLang="ja-JP"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ノーマライゼーション条例</a:t>
            </a:r>
            <a:endParaRPr lang="en-US" altLang="ja-JP"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en-US" altLang="ja-JP"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PR</a:t>
            </a:r>
            <a:r>
              <a:rPr lang="ja-JP" altLang="en-US"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キャラクター</a:t>
            </a:r>
            <a:endParaRPr kumimoji="1" lang="ja-JP" altLang="en-US" sz="1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9143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身体拘束について</a:t>
            </a:r>
          </a:p>
        </p:txBody>
      </p:sp>
      <p:sp>
        <p:nvSpPr>
          <p:cNvPr id="3" name="コンテンツ プレースホルダー 2"/>
          <p:cNvSpPr>
            <a:spLocks noGrp="1"/>
          </p:cNvSpPr>
          <p:nvPr>
            <p:ph idx="1"/>
          </p:nvPr>
        </p:nvSpPr>
        <p:spPr>
          <a:xfrm>
            <a:off x="1251678" y="1381329"/>
            <a:ext cx="10178322" cy="1692611"/>
          </a:xfrm>
        </p:spPr>
        <p:txBody>
          <a:bodyPr>
            <a:normAutofit/>
          </a:bodyPr>
          <a:lstStyle/>
          <a:p>
            <a:pPr>
              <a:buFont typeface="Wingdings" panose="05000000000000000000" pitchFamily="2" charset="2"/>
              <a:buChar char="u"/>
            </a:pPr>
            <a:r>
              <a:rPr kumimoji="1" lang="ja-JP" altLang="en-US" sz="2400" b="1" dirty="0"/>
              <a:t>身体拘束に対する考え方</a:t>
            </a:r>
            <a:endParaRPr kumimoji="1" lang="en-US" altLang="ja-JP" sz="2400" b="1" dirty="0"/>
          </a:p>
          <a:p>
            <a:pPr marL="0" indent="0">
              <a:buNone/>
            </a:pPr>
            <a:r>
              <a:rPr lang="ja-JP" altLang="en-US" dirty="0"/>
              <a:t>　障害者虐待防止法では、「正当な理由なく障害者の身体を拘束すること」は身体的虐待とされています。やむを得ず身体拘束する場合であっても、</a:t>
            </a:r>
            <a:r>
              <a:rPr lang="ja-JP" altLang="en-US" u="sng" dirty="0">
                <a:solidFill>
                  <a:srgbClr val="C00000"/>
                </a:solidFill>
              </a:rPr>
              <a:t>「切迫性」「非代替性」「一時性」の全てを満たす</a:t>
            </a:r>
            <a:r>
              <a:rPr lang="ja-JP" altLang="en-US" dirty="0"/>
              <a:t>必要があります。また、</a:t>
            </a:r>
            <a:r>
              <a:rPr lang="ja-JP" altLang="en-US" u="sng" dirty="0">
                <a:solidFill>
                  <a:srgbClr val="C00000"/>
                </a:solidFill>
              </a:rPr>
              <a:t>必要事項を記録</a:t>
            </a:r>
            <a:r>
              <a:rPr lang="ja-JP" altLang="en-US" dirty="0"/>
              <a:t>することも必要です。</a:t>
            </a:r>
            <a:endParaRPr kumimoji="1" lang="ja-JP" altLang="en-US"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10</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208201389"/>
              </p:ext>
            </p:extLst>
          </p:nvPr>
        </p:nvGraphicFramePr>
        <p:xfrm>
          <a:off x="1526161" y="3073940"/>
          <a:ext cx="9748196" cy="1752600"/>
        </p:xfrm>
        <a:graphic>
          <a:graphicData uri="http://schemas.openxmlformats.org/drawingml/2006/table">
            <a:tbl>
              <a:tblPr firstRow="1" bandRow="1">
                <a:tableStyleId>{F5AB1C69-6EDB-4FF4-983F-18BD219EF322}</a:tableStyleId>
              </a:tblPr>
              <a:tblGrid>
                <a:gridCol w="2392976">
                  <a:extLst>
                    <a:ext uri="{9D8B030D-6E8A-4147-A177-3AD203B41FA5}">
                      <a16:colId xmlns:a16="http://schemas.microsoft.com/office/drawing/2014/main" val="746944574"/>
                    </a:ext>
                  </a:extLst>
                </a:gridCol>
                <a:gridCol w="7355220">
                  <a:extLst>
                    <a:ext uri="{9D8B030D-6E8A-4147-A177-3AD203B41FA5}">
                      <a16:colId xmlns:a16="http://schemas.microsoft.com/office/drawing/2014/main" val="2247134486"/>
                    </a:ext>
                  </a:extLst>
                </a:gridCol>
              </a:tblGrid>
              <a:tr h="370840">
                <a:tc>
                  <a:txBody>
                    <a:bodyPr/>
                    <a:lstStyle/>
                    <a:p>
                      <a:pPr algn="ctr"/>
                      <a:endParaRPr kumimoji="1" lang="ja-JP" altLang="en-US" dirty="0"/>
                    </a:p>
                  </a:txBody>
                  <a:tcPr/>
                </a:tc>
                <a:tc>
                  <a:txBody>
                    <a:bodyPr/>
                    <a:lstStyle/>
                    <a:p>
                      <a:pPr algn="ctr"/>
                      <a:r>
                        <a:rPr kumimoji="1" lang="ja-JP" altLang="en-US" dirty="0"/>
                        <a:t>要件</a:t>
                      </a:r>
                    </a:p>
                  </a:txBody>
                  <a:tcPr/>
                </a:tc>
                <a:extLst>
                  <a:ext uri="{0D108BD9-81ED-4DB2-BD59-A6C34878D82A}">
                    <a16:rowId xmlns:a16="http://schemas.microsoft.com/office/drawing/2014/main" val="2281198710"/>
                  </a:ext>
                </a:extLst>
              </a:tr>
              <a:tr h="370840">
                <a:tc>
                  <a:txBody>
                    <a:bodyPr/>
                    <a:lstStyle/>
                    <a:p>
                      <a:pPr algn="ctr"/>
                      <a:r>
                        <a:rPr kumimoji="1" lang="ja-JP" altLang="en-US" dirty="0"/>
                        <a:t>切迫性</a:t>
                      </a:r>
                    </a:p>
                  </a:txBody>
                  <a:tcPr anchor="ctr"/>
                </a:tc>
                <a:tc>
                  <a:txBody>
                    <a:bodyPr/>
                    <a:lstStyle/>
                    <a:p>
                      <a:r>
                        <a:rPr kumimoji="1" lang="ja-JP" altLang="en-US" dirty="0"/>
                        <a:t>利用者本人又は他の利用者等の生命、身体、権利が危険にさらされる可能性が著しく高いこと</a:t>
                      </a:r>
                    </a:p>
                  </a:txBody>
                  <a:tcPr/>
                </a:tc>
                <a:extLst>
                  <a:ext uri="{0D108BD9-81ED-4DB2-BD59-A6C34878D82A}">
                    <a16:rowId xmlns:a16="http://schemas.microsoft.com/office/drawing/2014/main" val="3354346866"/>
                  </a:ext>
                </a:extLst>
              </a:tr>
              <a:tr h="370840">
                <a:tc>
                  <a:txBody>
                    <a:bodyPr/>
                    <a:lstStyle/>
                    <a:p>
                      <a:pPr algn="ctr"/>
                      <a:r>
                        <a:rPr kumimoji="1" lang="ja-JP" altLang="en-US" dirty="0"/>
                        <a:t>非代替性</a:t>
                      </a:r>
                    </a:p>
                  </a:txBody>
                  <a:tcPr anchor="ctr"/>
                </a:tc>
                <a:tc>
                  <a:txBody>
                    <a:bodyPr/>
                    <a:lstStyle/>
                    <a:p>
                      <a:r>
                        <a:rPr kumimoji="1" lang="ja-JP" altLang="en-US" dirty="0"/>
                        <a:t>身体拘束その他の行動制限を行う以外に代替する方法がないこと</a:t>
                      </a:r>
                    </a:p>
                  </a:txBody>
                  <a:tcPr/>
                </a:tc>
                <a:extLst>
                  <a:ext uri="{0D108BD9-81ED-4DB2-BD59-A6C34878D82A}">
                    <a16:rowId xmlns:a16="http://schemas.microsoft.com/office/drawing/2014/main" val="4200140866"/>
                  </a:ext>
                </a:extLst>
              </a:tr>
              <a:tr h="370840">
                <a:tc>
                  <a:txBody>
                    <a:bodyPr/>
                    <a:lstStyle/>
                    <a:p>
                      <a:pPr algn="ctr"/>
                      <a:r>
                        <a:rPr kumimoji="1" lang="ja-JP" altLang="en-US" dirty="0"/>
                        <a:t>一時性</a:t>
                      </a:r>
                    </a:p>
                  </a:txBody>
                  <a:tcPr anchor="ctr"/>
                </a:tc>
                <a:tc>
                  <a:txBody>
                    <a:bodyPr/>
                    <a:lstStyle/>
                    <a:p>
                      <a:r>
                        <a:rPr kumimoji="1" lang="ja-JP" altLang="en-US" dirty="0"/>
                        <a:t>身体拘束その他の行動制限が一時的であること</a:t>
                      </a:r>
                    </a:p>
                  </a:txBody>
                  <a:tcPr/>
                </a:tc>
                <a:extLst>
                  <a:ext uri="{0D108BD9-81ED-4DB2-BD59-A6C34878D82A}">
                    <a16:rowId xmlns:a16="http://schemas.microsoft.com/office/drawing/2014/main" val="3173316234"/>
                  </a:ext>
                </a:extLst>
              </a:tr>
            </a:tbl>
          </a:graphicData>
        </a:graphic>
      </p:graphicFrame>
      <p:sp>
        <p:nvSpPr>
          <p:cNvPr id="6" name="コンテンツ プレースホルダー 2"/>
          <p:cNvSpPr txBox="1">
            <a:spLocks/>
          </p:cNvSpPr>
          <p:nvPr/>
        </p:nvSpPr>
        <p:spPr>
          <a:xfrm>
            <a:off x="1251678" y="4938410"/>
            <a:ext cx="10178322" cy="169261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u"/>
            </a:pPr>
            <a:r>
              <a:rPr lang="ja-JP" altLang="en-US" sz="2400" b="1" dirty="0"/>
              <a:t>事業所における留意点</a:t>
            </a:r>
            <a:endParaRPr lang="en-US" altLang="ja-JP" dirty="0"/>
          </a:p>
          <a:p>
            <a:pPr marL="0" indent="0">
              <a:buNone/>
            </a:pPr>
            <a:r>
              <a:rPr lang="ja-JP" altLang="en-US" dirty="0"/>
              <a:t>　令和３年度障害福祉サービス等報酬改定において、事業所等が取り組むべき事項として、</a:t>
            </a:r>
            <a:r>
              <a:rPr lang="ja-JP" altLang="en-US" u="sng" dirty="0">
                <a:solidFill>
                  <a:srgbClr val="C00000"/>
                </a:solidFill>
              </a:rPr>
              <a:t>身体拘束等の適正化のための対策を検討する委員会の開催、身体拘束に関する指針の整備、職員に対する研修の実施</a:t>
            </a:r>
            <a:r>
              <a:rPr lang="ja-JP" altLang="en-US" dirty="0"/>
              <a:t>が追加されています。</a:t>
            </a:r>
          </a:p>
        </p:txBody>
      </p:sp>
    </p:spTree>
    <p:extLst>
      <p:ext uri="{BB962C8B-B14F-4D97-AF65-F5344CB8AC3E}">
        <p14:creationId xmlns:p14="http://schemas.microsoft.com/office/powerpoint/2010/main" val="125262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1677" y="382385"/>
            <a:ext cx="10755839" cy="1492132"/>
          </a:xfrm>
        </p:spPr>
        <p:txBody>
          <a:bodyPr>
            <a:normAutofit/>
          </a:bodyPr>
          <a:lstStyle/>
          <a:p>
            <a:r>
              <a:rPr kumimoji="1" lang="ja-JP" altLang="en-US" sz="3200" dirty="0">
                <a:solidFill>
                  <a:srgbClr val="C00000"/>
                </a:solidFill>
                <a:effectLst>
                  <a:outerShdw blurRad="38100" dist="38100" dir="2700000" algn="tl">
                    <a:srgbClr val="000000">
                      <a:alpha val="43137"/>
                    </a:srgbClr>
                  </a:outerShdw>
                </a:effectLst>
              </a:rPr>
              <a:t>障害者虐待防止の</a:t>
            </a:r>
            <a:r>
              <a:rPr lang="ja-JP" altLang="en-US" sz="3200" dirty="0">
                <a:solidFill>
                  <a:srgbClr val="C00000"/>
                </a:solidFill>
                <a:effectLst>
                  <a:outerShdw blurRad="38100" dist="38100" dir="2700000" algn="tl">
                    <a:srgbClr val="000000">
                      <a:alpha val="43137"/>
                    </a:srgbClr>
                  </a:outerShdw>
                </a:effectLst>
              </a:rPr>
              <a:t>更なる推進（令和６年度報酬改定）</a:t>
            </a:r>
            <a:endParaRPr kumimoji="1" lang="ja-JP" altLang="en-US" sz="3200" dirty="0">
              <a:solidFill>
                <a:srgbClr val="C00000"/>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11</a:t>
            </a:fld>
            <a:endParaRPr kumimoji="1" lang="ja-JP" altLang="en-US"/>
          </a:p>
        </p:txBody>
      </p:sp>
      <p:pic>
        <p:nvPicPr>
          <p:cNvPr id="7" name="図 6"/>
          <p:cNvPicPr>
            <a:picLocks noChangeAspect="1"/>
          </p:cNvPicPr>
          <p:nvPr/>
        </p:nvPicPr>
        <p:blipFill rotWithShape="1">
          <a:blip r:embed="rId3"/>
          <a:srcRect l="20416" t="16272" r="21583" b="4813"/>
          <a:stretch/>
        </p:blipFill>
        <p:spPr>
          <a:xfrm>
            <a:off x="4375877" y="976956"/>
            <a:ext cx="7054123" cy="5398723"/>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502682154"/>
              </p:ext>
            </p:extLst>
          </p:nvPr>
        </p:nvGraphicFramePr>
        <p:xfrm>
          <a:off x="1251677" y="1128451"/>
          <a:ext cx="2929159" cy="3160963"/>
        </p:xfrm>
        <a:graphic>
          <a:graphicData uri="http://schemas.openxmlformats.org/drawingml/2006/table">
            <a:tbl>
              <a:tblPr firstRow="1" bandRow="1">
                <a:tableStyleId>{F5AB1C69-6EDB-4FF4-983F-18BD219EF322}</a:tableStyleId>
              </a:tblPr>
              <a:tblGrid>
                <a:gridCol w="2929159">
                  <a:extLst>
                    <a:ext uri="{9D8B030D-6E8A-4147-A177-3AD203B41FA5}">
                      <a16:colId xmlns:a16="http://schemas.microsoft.com/office/drawing/2014/main" val="1179934114"/>
                    </a:ext>
                  </a:extLst>
                </a:gridCol>
              </a:tblGrid>
              <a:tr h="604952">
                <a:tc>
                  <a:txBody>
                    <a:bodyPr/>
                    <a:lstStyle/>
                    <a:p>
                      <a:pPr algn="ctr"/>
                      <a:r>
                        <a:rPr kumimoji="1" lang="ja-JP" altLang="en-US" sz="2000" dirty="0"/>
                        <a:t>令和４年度～</a:t>
                      </a:r>
                      <a:endParaRPr kumimoji="1" lang="en-US" altLang="ja-JP" sz="2000" dirty="0"/>
                    </a:p>
                    <a:p>
                      <a:pPr algn="ctr"/>
                      <a:r>
                        <a:rPr kumimoji="1" lang="ja-JP" altLang="en-US" sz="2000" dirty="0">
                          <a:solidFill>
                            <a:schemeClr val="bg1"/>
                          </a:solidFill>
                        </a:rPr>
                        <a:t>義務化</a:t>
                      </a:r>
                    </a:p>
                  </a:txBody>
                  <a:tcPr anchor="ctr"/>
                </a:tc>
                <a:extLst>
                  <a:ext uri="{0D108BD9-81ED-4DB2-BD59-A6C34878D82A}">
                    <a16:rowId xmlns:a16="http://schemas.microsoft.com/office/drawing/2014/main" val="1500484873"/>
                  </a:ext>
                </a:extLst>
              </a:tr>
              <a:tr h="818735">
                <a:tc>
                  <a:txBody>
                    <a:bodyPr/>
                    <a:lstStyle/>
                    <a:p>
                      <a:pPr algn="ctr"/>
                      <a:r>
                        <a:rPr kumimoji="1" lang="ja-JP" altLang="en-US" sz="2000" dirty="0"/>
                        <a:t>従業者への</a:t>
                      </a:r>
                      <a:r>
                        <a:rPr kumimoji="1" lang="ja-JP" altLang="en-US" sz="2000" dirty="0">
                          <a:solidFill>
                            <a:srgbClr val="C00000"/>
                          </a:solidFill>
                        </a:rPr>
                        <a:t>研修</a:t>
                      </a:r>
                      <a:r>
                        <a:rPr kumimoji="1" lang="ja-JP" altLang="en-US" sz="2000" dirty="0"/>
                        <a:t>実施</a:t>
                      </a:r>
                    </a:p>
                  </a:txBody>
                  <a:tcPr anchor="ctr"/>
                </a:tc>
                <a:extLst>
                  <a:ext uri="{0D108BD9-81ED-4DB2-BD59-A6C34878D82A}">
                    <a16:rowId xmlns:a16="http://schemas.microsoft.com/office/drawing/2014/main" val="2462865580"/>
                  </a:ext>
                </a:extLst>
              </a:tr>
              <a:tr h="818735">
                <a:tc>
                  <a:txBody>
                    <a:bodyPr/>
                    <a:lstStyle/>
                    <a:p>
                      <a:pPr algn="ctr"/>
                      <a:r>
                        <a:rPr kumimoji="1" lang="ja-JP" altLang="en-US" sz="2000" dirty="0"/>
                        <a:t>虐待防止</a:t>
                      </a:r>
                      <a:r>
                        <a:rPr kumimoji="1" lang="ja-JP" altLang="en-US" sz="2000" dirty="0">
                          <a:solidFill>
                            <a:srgbClr val="C00000"/>
                          </a:solidFill>
                        </a:rPr>
                        <a:t>委員会</a:t>
                      </a:r>
                      <a:r>
                        <a:rPr kumimoji="1" lang="ja-JP" altLang="en-US" sz="2000" dirty="0"/>
                        <a:t>の設置</a:t>
                      </a:r>
                    </a:p>
                  </a:txBody>
                  <a:tcPr anchor="ctr"/>
                </a:tc>
                <a:extLst>
                  <a:ext uri="{0D108BD9-81ED-4DB2-BD59-A6C34878D82A}">
                    <a16:rowId xmlns:a16="http://schemas.microsoft.com/office/drawing/2014/main" val="1934164271"/>
                  </a:ext>
                </a:extLst>
              </a:tr>
              <a:tr h="822453">
                <a:tc>
                  <a:txBody>
                    <a:bodyPr/>
                    <a:lstStyle/>
                    <a:p>
                      <a:pPr algn="ctr"/>
                      <a:r>
                        <a:rPr kumimoji="1" lang="ja-JP" altLang="en-US" sz="2000" dirty="0"/>
                        <a:t>虐待の防止等のための</a:t>
                      </a:r>
                      <a:endParaRPr kumimoji="1" lang="en-US" altLang="ja-JP" sz="2000" dirty="0"/>
                    </a:p>
                    <a:p>
                      <a:pPr algn="ctr"/>
                      <a:r>
                        <a:rPr kumimoji="1" lang="ja-JP" altLang="en-US" sz="2000" dirty="0">
                          <a:solidFill>
                            <a:srgbClr val="C00000"/>
                          </a:solidFill>
                        </a:rPr>
                        <a:t>責任者</a:t>
                      </a:r>
                      <a:r>
                        <a:rPr kumimoji="1" lang="ja-JP" altLang="en-US" sz="2000" dirty="0"/>
                        <a:t>の設置</a:t>
                      </a:r>
                    </a:p>
                  </a:txBody>
                  <a:tcPr anchor="ctr"/>
                </a:tc>
                <a:extLst>
                  <a:ext uri="{0D108BD9-81ED-4DB2-BD59-A6C34878D82A}">
                    <a16:rowId xmlns:a16="http://schemas.microsoft.com/office/drawing/2014/main" val="3760440636"/>
                  </a:ext>
                </a:extLst>
              </a:tr>
            </a:tbl>
          </a:graphicData>
        </a:graphic>
      </p:graphicFrame>
      <p:sp>
        <p:nvSpPr>
          <p:cNvPr id="3" name="矢印: 下 2">
            <a:extLst>
              <a:ext uri="{FF2B5EF4-FFF2-40B4-BE49-F238E27FC236}">
                <a16:creationId xmlns:a16="http://schemas.microsoft.com/office/drawing/2014/main" id="{12FE0E70-020B-D217-7811-A4709EB69251}"/>
              </a:ext>
            </a:extLst>
          </p:cNvPr>
          <p:cNvSpPr/>
          <p:nvPr/>
        </p:nvSpPr>
        <p:spPr>
          <a:xfrm>
            <a:off x="2435438" y="4382403"/>
            <a:ext cx="561636" cy="561555"/>
          </a:xfrm>
          <a:prstGeom prst="downArrow">
            <a:avLst/>
          </a:prstGeom>
          <a:solidFill>
            <a:srgbClr val="FF9999"/>
          </a:solid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四角形: 角を丸くする 4">
            <a:extLst>
              <a:ext uri="{FF2B5EF4-FFF2-40B4-BE49-F238E27FC236}">
                <a16:creationId xmlns:a16="http://schemas.microsoft.com/office/drawing/2014/main" id="{68885950-ED3F-B5CB-BCED-856BB5D69F84}"/>
              </a:ext>
            </a:extLst>
          </p:cNvPr>
          <p:cNvSpPr/>
          <p:nvPr/>
        </p:nvSpPr>
        <p:spPr>
          <a:xfrm>
            <a:off x="1309607" y="5014669"/>
            <a:ext cx="2819399" cy="1253489"/>
          </a:xfrm>
          <a:prstGeom prst="roundRect">
            <a:avLst/>
          </a:prstGeom>
          <a:solidFill>
            <a:srgbClr val="DDDDD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A32204AA-6799-2E2A-198C-4C4E0EA445E8}"/>
              </a:ext>
            </a:extLst>
          </p:cNvPr>
          <p:cNvSpPr txBox="1"/>
          <p:nvPr/>
        </p:nvSpPr>
        <p:spPr>
          <a:xfrm>
            <a:off x="1309607" y="5102804"/>
            <a:ext cx="2929159" cy="1107996"/>
          </a:xfrm>
          <a:prstGeom prst="rect">
            <a:avLst/>
          </a:prstGeom>
          <a:noFill/>
        </p:spPr>
        <p:txBody>
          <a:bodyPr wrap="square" rtlCol="0">
            <a:spAutoFit/>
          </a:bodyPr>
          <a:lstStyle/>
          <a:p>
            <a:pPr algn="ctr"/>
            <a:r>
              <a:rPr kumimoji="1" lang="ja-JP" altLang="en-US" u="sng" dirty="0">
                <a:solidFill>
                  <a:srgbClr val="FF0000"/>
                </a:solidFill>
              </a:rPr>
              <a:t>令和６年度～</a:t>
            </a:r>
            <a:endParaRPr kumimoji="1" lang="en-US" altLang="ja-JP" u="sng" dirty="0">
              <a:solidFill>
                <a:srgbClr val="FF0000"/>
              </a:solidFill>
            </a:endParaRPr>
          </a:p>
          <a:p>
            <a:pPr algn="ctr"/>
            <a:r>
              <a:rPr kumimoji="1" lang="ja-JP" altLang="en-US" sz="1600" dirty="0"/>
              <a:t>上記の義務化された</a:t>
            </a:r>
            <a:endParaRPr kumimoji="1" lang="en-US" altLang="ja-JP" sz="1600" dirty="0"/>
          </a:p>
          <a:p>
            <a:pPr algn="ctr"/>
            <a:r>
              <a:rPr kumimoji="1" lang="ja-JP" altLang="en-US" sz="1600" dirty="0"/>
              <a:t>虐待防止措置を未実施の場合、</a:t>
            </a:r>
            <a:r>
              <a:rPr kumimoji="1" lang="ja-JP" altLang="en-US" sz="1600" b="1" u="sng" dirty="0">
                <a:solidFill>
                  <a:srgbClr val="FF0000"/>
                </a:solidFill>
              </a:rPr>
              <a:t>所定単数の１％の減算</a:t>
            </a:r>
            <a:r>
              <a:rPr kumimoji="1" lang="ja-JP" altLang="en-US" sz="1600" dirty="0"/>
              <a:t>となる</a:t>
            </a:r>
            <a:endParaRPr kumimoji="1" lang="ja-JP" altLang="en-US" sz="2000" dirty="0"/>
          </a:p>
        </p:txBody>
      </p:sp>
    </p:spTree>
    <p:extLst>
      <p:ext uri="{BB962C8B-B14F-4D97-AF65-F5344CB8AC3E}">
        <p14:creationId xmlns:p14="http://schemas.microsoft.com/office/powerpoint/2010/main" val="427340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solidFill>
                  <a:srgbClr val="C00000"/>
                </a:solidFill>
                <a:effectLst>
                  <a:outerShdw blurRad="38100" dist="38100" dir="2700000" algn="tl">
                    <a:srgbClr val="000000">
                      <a:alpha val="43137"/>
                    </a:srgbClr>
                  </a:outerShdw>
                </a:effectLst>
              </a:rPr>
              <a:t>立入調査等の虚偽答弁に対する罰則</a:t>
            </a:r>
          </a:p>
        </p:txBody>
      </p:sp>
      <p:sp>
        <p:nvSpPr>
          <p:cNvPr id="3" name="コンテンツ プレースホルダー 2"/>
          <p:cNvSpPr>
            <a:spLocks noGrp="1"/>
          </p:cNvSpPr>
          <p:nvPr>
            <p:ph idx="1"/>
          </p:nvPr>
        </p:nvSpPr>
        <p:spPr>
          <a:xfrm>
            <a:off x="1251678" y="1245140"/>
            <a:ext cx="10178322" cy="3722514"/>
          </a:xfrm>
        </p:spPr>
        <p:txBody>
          <a:bodyPr>
            <a:normAutofit fontScale="92500" lnSpcReduction="10000"/>
          </a:bodyPr>
          <a:lstStyle/>
          <a:p>
            <a:pPr>
              <a:buFont typeface="Wingdings" panose="05000000000000000000" pitchFamily="2" charset="2"/>
              <a:buChar char="u"/>
            </a:pPr>
            <a:r>
              <a:rPr kumimoji="1" lang="ja-JP" altLang="en-US" sz="2400" b="1" dirty="0"/>
              <a:t>障害者総合支援法第</a:t>
            </a:r>
            <a:r>
              <a:rPr kumimoji="1" lang="en-US" altLang="ja-JP" sz="2400" b="1" dirty="0"/>
              <a:t>110</a:t>
            </a:r>
            <a:r>
              <a:rPr kumimoji="1" lang="ja-JP" altLang="en-US" sz="2400" b="1" dirty="0"/>
              <a:t>条・第</a:t>
            </a:r>
            <a:r>
              <a:rPr kumimoji="1" lang="en-US" altLang="ja-JP" sz="2400" b="1" dirty="0"/>
              <a:t>111</a:t>
            </a:r>
            <a:r>
              <a:rPr kumimoji="1" lang="ja-JP" altLang="en-US" sz="2400" b="1" dirty="0"/>
              <a:t>条</a:t>
            </a:r>
            <a:endParaRPr kumimoji="1" lang="en-US" altLang="ja-JP" sz="2400" b="1" dirty="0"/>
          </a:p>
          <a:p>
            <a:pPr marL="0" indent="0">
              <a:buNone/>
            </a:pPr>
            <a:r>
              <a:rPr lang="ja-JP" altLang="en-US" dirty="0"/>
              <a:t>　市町村・都道府県が同法に基づく職務権限で立入調査を行った場合に、</a:t>
            </a:r>
            <a:r>
              <a:rPr lang="ja-JP" altLang="en-US" u="sng" dirty="0">
                <a:solidFill>
                  <a:srgbClr val="C00000"/>
                </a:solidFill>
              </a:rPr>
              <a:t>虚偽の報告若しくは虚偽の物件の提出、虚偽の答弁等を行った者を</a:t>
            </a:r>
            <a:r>
              <a:rPr lang="en-US" altLang="ja-JP" u="sng" dirty="0">
                <a:solidFill>
                  <a:srgbClr val="C00000"/>
                </a:solidFill>
              </a:rPr>
              <a:t>30</a:t>
            </a:r>
            <a:r>
              <a:rPr lang="ja-JP" altLang="en-US" u="sng" dirty="0">
                <a:solidFill>
                  <a:srgbClr val="C00000"/>
                </a:solidFill>
              </a:rPr>
              <a:t>万円以下の罰金に処すことができる</a:t>
            </a:r>
            <a:r>
              <a:rPr lang="ja-JP" altLang="en-US" dirty="0"/>
              <a:t>と規定。</a:t>
            </a:r>
            <a:endParaRPr lang="en-US" altLang="ja-JP" dirty="0"/>
          </a:p>
          <a:p>
            <a:pPr marL="0" indent="0">
              <a:buNone/>
            </a:pPr>
            <a:endParaRPr lang="en-US" altLang="ja-JP" dirty="0"/>
          </a:p>
          <a:p>
            <a:pPr>
              <a:buFont typeface="Wingdings" panose="05000000000000000000" pitchFamily="2" charset="2"/>
              <a:buChar char="u"/>
            </a:pPr>
            <a:r>
              <a:rPr lang="ja-JP" altLang="en-US" sz="2400" b="1" dirty="0"/>
              <a:t>過去の報道事案</a:t>
            </a:r>
            <a:endParaRPr lang="en-US" altLang="ja-JP" dirty="0"/>
          </a:p>
          <a:p>
            <a:pPr marL="0" indent="0">
              <a:buNone/>
            </a:pPr>
            <a:r>
              <a:rPr lang="ja-JP" altLang="en-US" sz="2400" b="1" dirty="0"/>
              <a:t>　</a:t>
            </a:r>
            <a:r>
              <a:rPr lang="ja-JP" altLang="en-US" dirty="0"/>
              <a:t>警察が虐待を行った職員を</a:t>
            </a:r>
            <a:r>
              <a:rPr lang="ja-JP" altLang="en-US" u="sng" dirty="0"/>
              <a:t>傷害・暴行の容疑で書類送検</a:t>
            </a:r>
            <a:r>
              <a:rPr lang="ja-JP" altLang="en-US" dirty="0"/>
              <a:t>したうえ、行政の立入調査時に虐待をしていないと虚偽の答弁をしたとして</a:t>
            </a:r>
            <a:r>
              <a:rPr lang="ja-JP" altLang="en-US" u="sng" dirty="0"/>
              <a:t>障害者総合支援法違反の容疑でも送検</a:t>
            </a:r>
            <a:r>
              <a:rPr lang="ja-JP" altLang="en-US" dirty="0"/>
              <a:t>。</a:t>
            </a:r>
            <a:endParaRPr lang="en-US" altLang="ja-JP" dirty="0"/>
          </a:p>
          <a:p>
            <a:pPr marL="0" indent="0">
              <a:buNone/>
            </a:pPr>
            <a:r>
              <a:rPr lang="ja-JP" altLang="en-US" sz="2400" b="1" dirty="0"/>
              <a:t>　</a:t>
            </a:r>
            <a:r>
              <a:rPr lang="ja-JP" altLang="en-US" dirty="0"/>
              <a:t>もし虐待に気が付いた時点で適切に通報していれば、行政による事実確認と指導等を通じて再発防止に取り組むことができ、取り返しのつかない事態には至らなかったのではないか。</a:t>
            </a:r>
            <a:endParaRPr lang="en-US" altLang="ja-JP" sz="2400"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12</a:t>
            </a:fld>
            <a:endParaRPr kumimoji="1" lang="ja-JP" altLang="en-US"/>
          </a:p>
        </p:txBody>
      </p:sp>
      <p:sp>
        <p:nvSpPr>
          <p:cNvPr id="5" name="角丸四角形 4"/>
          <p:cNvSpPr/>
          <p:nvPr/>
        </p:nvSpPr>
        <p:spPr>
          <a:xfrm>
            <a:off x="1713835" y="4967654"/>
            <a:ext cx="9254007" cy="1753821"/>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lumMod val="65000"/>
                    <a:lumOff val="35000"/>
                  </a:schemeClr>
                </a:solidFill>
              </a:rPr>
              <a:t>★</a:t>
            </a:r>
            <a:r>
              <a:rPr kumimoji="1" lang="ja-JP" altLang="en-US" sz="2400" b="1" dirty="0">
                <a:solidFill>
                  <a:schemeClr val="tx1">
                    <a:lumMod val="65000"/>
                    <a:lumOff val="35000"/>
                  </a:schemeClr>
                </a:solidFill>
              </a:rPr>
              <a:t>障害者虐待が起きてしまった場合の対応の基本</a:t>
            </a:r>
            <a:endParaRPr kumimoji="1" lang="en-US" altLang="ja-JP" sz="2400" b="1" dirty="0">
              <a:solidFill>
                <a:schemeClr val="tx1">
                  <a:lumMod val="65000"/>
                  <a:lumOff val="35000"/>
                </a:schemeClr>
              </a:solidFill>
            </a:endParaRPr>
          </a:p>
          <a:p>
            <a:r>
              <a:rPr kumimoji="1" lang="ja-JP" altLang="en-US" sz="2400" b="1" dirty="0">
                <a:solidFill>
                  <a:schemeClr val="tx1">
                    <a:lumMod val="65000"/>
                    <a:lumOff val="35000"/>
                  </a:schemeClr>
                </a:solidFill>
              </a:rPr>
              <a:t>管理者等が</a:t>
            </a:r>
            <a:r>
              <a:rPr kumimoji="1" lang="ja-JP" altLang="en-US" sz="2400" b="1" dirty="0">
                <a:solidFill>
                  <a:srgbClr val="C00000"/>
                </a:solidFill>
              </a:rPr>
              <a:t>「隠さない」「嘘をつかない」</a:t>
            </a:r>
            <a:r>
              <a:rPr kumimoji="1" lang="ja-JP" altLang="en-US" sz="2400" b="1" dirty="0">
                <a:solidFill>
                  <a:schemeClr val="tx1">
                    <a:lumMod val="65000"/>
                    <a:lumOff val="35000"/>
                  </a:schemeClr>
                </a:solidFill>
              </a:rPr>
              <a:t>誠実な対応すること。</a:t>
            </a:r>
            <a:endParaRPr kumimoji="1" lang="en-US" altLang="ja-JP" sz="2400" b="1" dirty="0">
              <a:solidFill>
                <a:schemeClr val="tx1">
                  <a:lumMod val="65000"/>
                  <a:lumOff val="35000"/>
                </a:schemeClr>
              </a:solidFill>
            </a:endParaRPr>
          </a:p>
          <a:p>
            <a:r>
              <a:rPr kumimoji="1" lang="ja-JP" altLang="en-US" sz="1950" dirty="0">
                <a:solidFill>
                  <a:schemeClr val="tx1">
                    <a:lumMod val="65000"/>
                    <a:lumOff val="35000"/>
                  </a:schemeClr>
                </a:solidFill>
              </a:rPr>
              <a:t>⇒調査</a:t>
            </a:r>
            <a:r>
              <a:rPr kumimoji="1" lang="ja-JP" altLang="en-US" sz="1950" dirty="0">
                <a:solidFill>
                  <a:schemeClr val="tx1">
                    <a:lumMod val="65000"/>
                    <a:lumOff val="35000"/>
                  </a:schemeClr>
                </a:solidFill>
                <a:latin typeface="+mn-ea"/>
              </a:rPr>
              <a:t>の時に事実を</a:t>
            </a:r>
            <a:r>
              <a:rPr kumimoji="1" lang="ja-JP" altLang="en-US" sz="1950" dirty="0">
                <a:solidFill>
                  <a:schemeClr val="tx1">
                    <a:lumMod val="65000"/>
                    <a:lumOff val="35000"/>
                  </a:schemeClr>
                </a:solidFill>
              </a:rPr>
              <a:t>隠したり嘘をついたりすると、かえって調査が長引き、</a:t>
            </a:r>
            <a:endParaRPr kumimoji="1" lang="en-US" altLang="ja-JP" sz="1950" dirty="0">
              <a:solidFill>
                <a:schemeClr val="tx1">
                  <a:lumMod val="65000"/>
                  <a:lumOff val="35000"/>
                </a:schemeClr>
              </a:solidFill>
            </a:endParaRPr>
          </a:p>
          <a:p>
            <a:r>
              <a:rPr kumimoji="1" lang="ja-JP" altLang="en-US" sz="1950" dirty="0">
                <a:solidFill>
                  <a:schemeClr val="tx1">
                    <a:lumMod val="65000"/>
                    <a:lumOff val="35000"/>
                  </a:schemeClr>
                </a:solidFill>
              </a:rPr>
              <a:t>職員にとっても利用者にとっても、事業所への不信感に繋がってしまいます。</a:t>
            </a:r>
            <a:endParaRPr kumimoji="1" lang="en-US" altLang="ja-JP" sz="1950" dirty="0">
              <a:solidFill>
                <a:schemeClr val="tx1">
                  <a:lumMod val="65000"/>
                  <a:lumOff val="35000"/>
                </a:schemeClr>
              </a:solidFill>
            </a:endParaRPr>
          </a:p>
        </p:txBody>
      </p:sp>
    </p:spTree>
    <p:extLst>
      <p:ext uri="{BB962C8B-B14F-4D97-AF65-F5344CB8AC3E}">
        <p14:creationId xmlns:p14="http://schemas.microsoft.com/office/powerpoint/2010/main" val="79502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さいたま市の相談・通報件数</a:t>
            </a: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13</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957870464"/>
              </p:ext>
            </p:extLst>
          </p:nvPr>
        </p:nvGraphicFramePr>
        <p:xfrm>
          <a:off x="1251676" y="1291994"/>
          <a:ext cx="8129714" cy="4950547"/>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2415450">
                  <a:extLst>
                    <a:ext uri="{9D8B030D-6E8A-4147-A177-3AD203B41FA5}">
                      <a16:colId xmlns:a16="http://schemas.microsoft.com/office/drawing/2014/main" val="20000"/>
                    </a:ext>
                  </a:extLst>
                </a:gridCol>
                <a:gridCol w="714283">
                  <a:extLst>
                    <a:ext uri="{9D8B030D-6E8A-4147-A177-3AD203B41FA5}">
                      <a16:colId xmlns:a16="http://schemas.microsoft.com/office/drawing/2014/main" val="20001"/>
                    </a:ext>
                  </a:extLst>
                </a:gridCol>
                <a:gridCol w="714283">
                  <a:extLst>
                    <a:ext uri="{9D8B030D-6E8A-4147-A177-3AD203B41FA5}">
                      <a16:colId xmlns:a16="http://schemas.microsoft.com/office/drawing/2014/main" val="20002"/>
                    </a:ext>
                  </a:extLst>
                </a:gridCol>
                <a:gridCol w="714283">
                  <a:extLst>
                    <a:ext uri="{9D8B030D-6E8A-4147-A177-3AD203B41FA5}">
                      <a16:colId xmlns:a16="http://schemas.microsoft.com/office/drawing/2014/main" val="20003"/>
                    </a:ext>
                  </a:extLst>
                </a:gridCol>
                <a:gridCol w="714283">
                  <a:extLst>
                    <a:ext uri="{9D8B030D-6E8A-4147-A177-3AD203B41FA5}">
                      <a16:colId xmlns:a16="http://schemas.microsoft.com/office/drawing/2014/main" val="20004"/>
                    </a:ext>
                  </a:extLst>
                </a:gridCol>
                <a:gridCol w="714283">
                  <a:extLst>
                    <a:ext uri="{9D8B030D-6E8A-4147-A177-3AD203B41FA5}">
                      <a16:colId xmlns:a16="http://schemas.microsoft.com/office/drawing/2014/main" val="20005"/>
                    </a:ext>
                  </a:extLst>
                </a:gridCol>
                <a:gridCol w="714283">
                  <a:extLst>
                    <a:ext uri="{9D8B030D-6E8A-4147-A177-3AD203B41FA5}">
                      <a16:colId xmlns:a16="http://schemas.microsoft.com/office/drawing/2014/main" val="1872463485"/>
                    </a:ext>
                  </a:extLst>
                </a:gridCol>
                <a:gridCol w="714283">
                  <a:extLst>
                    <a:ext uri="{9D8B030D-6E8A-4147-A177-3AD203B41FA5}">
                      <a16:colId xmlns:a16="http://schemas.microsoft.com/office/drawing/2014/main" val="482616553"/>
                    </a:ext>
                  </a:extLst>
                </a:gridCol>
                <a:gridCol w="714283">
                  <a:extLst>
                    <a:ext uri="{9D8B030D-6E8A-4147-A177-3AD203B41FA5}">
                      <a16:colId xmlns:a16="http://schemas.microsoft.com/office/drawing/2014/main" val="1548422927"/>
                    </a:ext>
                  </a:extLst>
                </a:gridCol>
              </a:tblGrid>
              <a:tr h="908407">
                <a:tc gridSpan="9">
                  <a:txBody>
                    <a:bodyPr/>
                    <a:lstStyle/>
                    <a:p>
                      <a:pPr algn="ctr" fontAlgn="ctr"/>
                      <a:r>
                        <a:rPr lang="ja-JP" altLang="en-US" sz="2800" u="none" strike="noStrike" dirty="0">
                          <a:effectLst/>
                          <a:latin typeface="BIZ UDゴシック" panose="020B0400000000000000" pitchFamily="49" charset="-128"/>
                          <a:ea typeface="BIZ UDゴシック" panose="020B0400000000000000" pitchFamily="49" charset="-128"/>
                        </a:rPr>
                        <a:t>さいたま市における障害者虐待に関する</a:t>
                      </a:r>
                      <a:endParaRPr lang="en-US" altLang="ja-JP" sz="2800" u="none" strike="noStrike" dirty="0">
                        <a:effectLst/>
                        <a:latin typeface="BIZ UDゴシック" panose="020B0400000000000000" pitchFamily="49" charset="-128"/>
                        <a:ea typeface="BIZ UDゴシック" panose="020B0400000000000000" pitchFamily="49" charset="-128"/>
                      </a:endParaRPr>
                    </a:p>
                    <a:p>
                      <a:pPr algn="ctr" fontAlgn="ctr"/>
                      <a:r>
                        <a:rPr lang="ja-JP" altLang="en-US" sz="2800" u="none" strike="noStrike" dirty="0">
                          <a:effectLst/>
                          <a:latin typeface="BIZ UDゴシック" panose="020B0400000000000000" pitchFamily="49" charset="-128"/>
                          <a:ea typeface="BIZ UDゴシック" panose="020B0400000000000000" pitchFamily="49" charset="-128"/>
                        </a:rPr>
                        <a:t>相談・通報件数</a:t>
                      </a:r>
                      <a:endParaRPr lang="ja-JP" altLang="en-US" sz="2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28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0000"/>
                  </a:ext>
                </a:extLst>
              </a:tr>
              <a:tr h="673690">
                <a:tc>
                  <a:txBody>
                    <a:bodyPr/>
                    <a:lstStyle/>
                    <a:p>
                      <a:pPr algn="l" fontAlgn="ctr"/>
                      <a:r>
                        <a:rPr lang="ja-JP" altLang="en-US" sz="2000" u="none" strike="noStrike" dirty="0">
                          <a:effectLst/>
                          <a:latin typeface="BIZ UDゴシック" panose="020B0400000000000000" pitchFamily="49" charset="-128"/>
                          <a:ea typeface="BIZ UDゴシック" panose="020B0400000000000000" pitchFamily="49" charset="-128"/>
                        </a:rPr>
                        <a:t>　</a:t>
                      </a:r>
                      <a:endParaRPr lang="ja-JP" altLang="en-US" sz="2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kumimoji="1" lang="ja-JP" altLang="en-US" sz="2000" u="none" strike="noStrike" kern="1200" dirty="0">
                          <a:solidFill>
                            <a:schemeClr val="dk1"/>
                          </a:solidFill>
                          <a:effectLst/>
                          <a:latin typeface="BIZ UDゴシック" panose="020B0400000000000000" pitchFamily="49" charset="-128"/>
                          <a:ea typeface="BIZ UDゴシック" panose="020B0400000000000000" pitchFamily="49" charset="-128"/>
                          <a:cs typeface="+mn-cs"/>
                        </a:rPr>
                        <a:t>Ｈ</a:t>
                      </a:r>
                      <a:r>
                        <a:rPr kumimoji="1" lang="en-US" sz="2000" u="none" strike="noStrike" kern="1200" dirty="0">
                          <a:solidFill>
                            <a:schemeClr val="dk1"/>
                          </a:solidFill>
                          <a:effectLst/>
                          <a:latin typeface="BIZ UDゴシック" panose="020B0400000000000000" pitchFamily="49" charset="-128"/>
                          <a:ea typeface="BIZ UDゴシック" panose="020B0400000000000000" pitchFamily="49" charset="-128"/>
                          <a:cs typeface="+mn-cs"/>
                        </a:rPr>
                        <a:t>28</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Ｈ</a:t>
                      </a:r>
                      <a:r>
                        <a:rPr lang="en-US" altLang="ja-JP" sz="2000" dirty="0">
                          <a:latin typeface="BIZ UDゴシック" panose="020B0400000000000000" pitchFamily="49" charset="-128"/>
                          <a:ea typeface="BIZ UDゴシック" panose="020B0400000000000000" pitchFamily="49" charset="-128"/>
                        </a:rPr>
                        <a:t>29</a:t>
                      </a:r>
                      <a:endParaRPr lang="ja-JP" altLang="en-US" sz="2000" dirty="0">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Ｈ</a:t>
                      </a:r>
                      <a:r>
                        <a:rPr lang="en-US" altLang="ja-JP" sz="2000" dirty="0">
                          <a:latin typeface="BIZ UDゴシック" panose="020B0400000000000000" pitchFamily="49" charset="-128"/>
                          <a:ea typeface="BIZ UDゴシック" panose="020B0400000000000000" pitchFamily="49" charset="-128"/>
                        </a:rPr>
                        <a:t>30</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Ｒ１</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Ｒ２</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Ｒ３</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Ｒ４</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Ｒ５</a:t>
                      </a:r>
                    </a:p>
                  </a:txBody>
                  <a:tcPr marL="9525" marR="9525" marT="9525" marB="0" anchor="ctr"/>
                </a:tc>
                <a:extLst>
                  <a:ext uri="{0D108BD9-81ED-4DB2-BD59-A6C34878D82A}">
                    <a16:rowId xmlns:a16="http://schemas.microsoft.com/office/drawing/2014/main" val="10001"/>
                  </a:ext>
                </a:extLst>
              </a:tr>
              <a:tr h="673690">
                <a:tc>
                  <a:txBody>
                    <a:bodyPr/>
                    <a:lstStyle/>
                    <a:p>
                      <a:pPr algn="l" fontAlgn="ctr"/>
                      <a:r>
                        <a:rPr lang="ja-JP" altLang="en-US" sz="1800" u="none" strike="noStrike" dirty="0">
                          <a:effectLst/>
                          <a:latin typeface="BIZ UDゴシック" panose="020B0400000000000000" pitchFamily="49" charset="-128"/>
                          <a:ea typeface="BIZ UDゴシック" panose="020B0400000000000000" pitchFamily="49" charset="-128"/>
                        </a:rPr>
                        <a:t>合計</a:t>
                      </a:r>
                      <a:endPar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solidFill>
                      <a:srgbClr val="FF9999"/>
                    </a:solidFill>
                  </a:tcPr>
                </a:tc>
                <a:tc>
                  <a:txBody>
                    <a:bodyPr/>
                    <a:lstStyle/>
                    <a:p>
                      <a:pPr algn="ctr" fontAlgn="ctr"/>
                      <a:r>
                        <a:rPr lang="en-US" altLang="ja-JP" sz="2000" b="0" i="0" u="none" strike="noStrike" dirty="0">
                          <a:solidFill>
                            <a:srgbClr val="000000"/>
                          </a:solidFill>
                          <a:effectLst/>
                          <a:latin typeface="BIZ UDゴシック" panose="020B0400000000000000" pitchFamily="49" charset="-128"/>
                          <a:ea typeface="BIZ UDゴシック" panose="020B0400000000000000" pitchFamily="49" charset="-128"/>
                        </a:rPr>
                        <a:t>81</a:t>
                      </a:r>
                      <a:r>
                        <a:rPr kumimoji="1" lang="ja-JP" altLang="en-US"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86</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88</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83</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73</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103</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116</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tc>
                  <a:txBody>
                    <a:bodyPr/>
                    <a:lstStyle/>
                    <a:p>
                      <a:pPr algn="ctr"/>
                      <a:r>
                        <a:rPr lang="en-US" altLang="ja-JP" sz="2000" dirty="0">
                          <a:latin typeface="BIZ UDゴシック" panose="020B0400000000000000" pitchFamily="49" charset="-128"/>
                          <a:ea typeface="BIZ UDゴシック" panose="020B0400000000000000" pitchFamily="49" charset="-128"/>
                        </a:rPr>
                        <a:t>129</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solidFill>
                      <a:srgbClr val="FF9999"/>
                    </a:solidFill>
                  </a:tcPr>
                </a:tc>
                <a:extLst>
                  <a:ext uri="{0D108BD9-81ED-4DB2-BD59-A6C34878D82A}">
                    <a16:rowId xmlns:a16="http://schemas.microsoft.com/office/drawing/2014/main" val="10002"/>
                  </a:ext>
                </a:extLst>
              </a:tr>
              <a:tr h="673690">
                <a:tc>
                  <a:txBody>
                    <a:bodyPr/>
                    <a:lstStyle/>
                    <a:p>
                      <a:pPr algn="l" fontAlgn="ctr"/>
                      <a:r>
                        <a:rPr lang="ja-JP" altLang="en-US" sz="1800" u="none" strike="noStrike" dirty="0">
                          <a:effectLst/>
                          <a:latin typeface="BIZ UDゴシック" panose="020B0400000000000000" pitchFamily="49" charset="-128"/>
                          <a:ea typeface="BIZ UDゴシック" panose="020B0400000000000000" pitchFamily="49" charset="-128"/>
                        </a:rPr>
                        <a:t>養護者による虐待</a:t>
                      </a:r>
                      <a:endPar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kumimoji="1" lang="en-US" altLang="ja-JP"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57</a:t>
                      </a:r>
                      <a:r>
                        <a:rPr kumimoji="1" lang="ja-JP" altLang="en-US"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53</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38</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52</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47</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61</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65</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85</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extLst>
                  <a:ext uri="{0D108BD9-81ED-4DB2-BD59-A6C34878D82A}">
                    <a16:rowId xmlns:a16="http://schemas.microsoft.com/office/drawing/2014/main" val="10003"/>
                  </a:ext>
                </a:extLst>
              </a:tr>
              <a:tr h="673690">
                <a:tc>
                  <a:txBody>
                    <a:bodyPr/>
                    <a:lstStyle/>
                    <a:p>
                      <a:pPr algn="l" fontAlgn="ctr"/>
                      <a:r>
                        <a:rPr lang="ja-JP" altLang="en-US" sz="1800" u="none" strike="noStrike" dirty="0">
                          <a:effectLst/>
                          <a:latin typeface="BIZ UDゴシック" panose="020B0400000000000000" pitchFamily="49" charset="-128"/>
                          <a:ea typeface="BIZ UDゴシック" panose="020B0400000000000000" pitchFamily="49" charset="-128"/>
                        </a:rPr>
                        <a:t>施設従事者による虐待</a:t>
                      </a:r>
                      <a:endPar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kumimoji="1" lang="en-US" altLang="ja-JP"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16</a:t>
                      </a:r>
                      <a:r>
                        <a:rPr kumimoji="1" lang="ja-JP" altLang="en-US"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22</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36</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22</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20</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34</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45</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41</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extLst>
                  <a:ext uri="{0D108BD9-81ED-4DB2-BD59-A6C34878D82A}">
                    <a16:rowId xmlns:a16="http://schemas.microsoft.com/office/drawing/2014/main" val="10004"/>
                  </a:ext>
                </a:extLst>
              </a:tr>
              <a:tr h="673690">
                <a:tc>
                  <a:txBody>
                    <a:bodyPr/>
                    <a:lstStyle/>
                    <a:p>
                      <a:pPr algn="l" fontAlgn="ctr"/>
                      <a:r>
                        <a:rPr lang="ja-JP" altLang="en-US" sz="1800" u="none" strike="noStrike" dirty="0">
                          <a:effectLst/>
                          <a:latin typeface="BIZ UDゴシック" panose="020B0400000000000000" pitchFamily="49" charset="-128"/>
                          <a:ea typeface="BIZ UDゴシック" panose="020B0400000000000000" pitchFamily="49" charset="-128"/>
                        </a:rPr>
                        <a:t>使用者による虐待</a:t>
                      </a:r>
                      <a:endPar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kumimoji="1" lang="ja-JP" altLang="en-US"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３件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６件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８件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７件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３件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３件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３件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３件</a:t>
                      </a:r>
                    </a:p>
                  </a:txBody>
                  <a:tcPr marL="9525" marR="9525" marT="9525" marB="0" anchor="ctr"/>
                </a:tc>
                <a:extLst>
                  <a:ext uri="{0D108BD9-81ED-4DB2-BD59-A6C34878D82A}">
                    <a16:rowId xmlns:a16="http://schemas.microsoft.com/office/drawing/2014/main" val="10005"/>
                  </a:ext>
                </a:extLst>
              </a:tr>
              <a:tr h="673690">
                <a:tc>
                  <a:txBody>
                    <a:bodyPr/>
                    <a:lstStyle/>
                    <a:p>
                      <a:pPr algn="l" fontAlgn="ctr"/>
                      <a:r>
                        <a:rPr lang="ja-JP" altLang="en-US" sz="1800" u="none" strike="noStrike" dirty="0">
                          <a:effectLst/>
                          <a:latin typeface="BIZ UDゴシック" panose="020B0400000000000000" pitchFamily="49" charset="-128"/>
                          <a:ea typeface="BIZ UDゴシック" panose="020B0400000000000000" pitchFamily="49" charset="-128"/>
                        </a:rPr>
                        <a:t>その他</a:t>
                      </a:r>
                      <a:endParaRPr lang="ja-JP" altLang="en-US" sz="1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tc>
                <a:tc>
                  <a:txBody>
                    <a:bodyPr/>
                    <a:lstStyle/>
                    <a:p>
                      <a:pPr algn="ctr" fontAlgn="ctr"/>
                      <a:r>
                        <a:rPr kumimoji="1" lang="ja-JP" altLang="en-US" sz="2000" b="0" i="0" u="none" strike="noStrike" kern="1200" dirty="0">
                          <a:solidFill>
                            <a:srgbClr val="000000"/>
                          </a:solidFill>
                          <a:effectLst/>
                          <a:latin typeface="BIZ UDゴシック" panose="020B0400000000000000" pitchFamily="49" charset="-128"/>
                          <a:ea typeface="BIZ UDゴシック" panose="020B0400000000000000" pitchFamily="49" charset="-128"/>
                          <a:cs typeface="+mn-cs"/>
                        </a:rPr>
                        <a:t>５件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５件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６件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２件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３件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５件</a:t>
                      </a:r>
                    </a:p>
                  </a:txBody>
                  <a:tcPr marL="9525" marR="9525" marT="9525" marB="0" anchor="ctr"/>
                </a:tc>
                <a:tc>
                  <a:txBody>
                    <a:bodyPr/>
                    <a:lstStyle/>
                    <a:p>
                      <a:pPr algn="ctr"/>
                      <a:r>
                        <a:rPr lang="ja-JP" altLang="en-US" sz="2000" dirty="0">
                          <a:latin typeface="BIZ UDゴシック" panose="020B0400000000000000" pitchFamily="49" charset="-128"/>
                          <a:ea typeface="BIZ UDゴシック" panose="020B0400000000000000" pitchFamily="49" charset="-128"/>
                        </a:rPr>
                        <a:t>３件</a:t>
                      </a:r>
                    </a:p>
                  </a:txBody>
                  <a:tcPr marL="9525" marR="9525" marT="9525" marB="0" anchor="ctr"/>
                </a:tc>
                <a:tc>
                  <a:txBody>
                    <a:bodyPr/>
                    <a:lstStyle/>
                    <a:p>
                      <a:pPr algn="ctr"/>
                      <a:r>
                        <a:rPr lang="en-US" altLang="ja-JP" sz="2000" dirty="0">
                          <a:latin typeface="BIZ UDゴシック" panose="020B0400000000000000" pitchFamily="49" charset="-128"/>
                          <a:ea typeface="BIZ UDゴシック" panose="020B0400000000000000" pitchFamily="49" charset="-128"/>
                        </a:rPr>
                        <a:t>0</a:t>
                      </a:r>
                      <a:r>
                        <a:rPr lang="ja-JP" altLang="en-US" sz="2000" dirty="0">
                          <a:latin typeface="BIZ UDゴシック" panose="020B0400000000000000" pitchFamily="49" charset="-128"/>
                          <a:ea typeface="BIZ UDゴシック" panose="020B0400000000000000" pitchFamily="49" charset="-128"/>
                        </a:rPr>
                        <a:t>件</a:t>
                      </a:r>
                    </a:p>
                  </a:txBody>
                  <a:tcPr marL="9525" marR="9525" marT="9525" marB="0" anchor="ctr"/>
                </a:tc>
                <a:extLst>
                  <a:ext uri="{0D108BD9-81ED-4DB2-BD59-A6C34878D82A}">
                    <a16:rowId xmlns:a16="http://schemas.microsoft.com/office/drawing/2014/main" val="10006"/>
                  </a:ext>
                </a:extLst>
              </a:tr>
            </a:tbl>
          </a:graphicData>
        </a:graphic>
      </p:graphicFrame>
      <p:sp>
        <p:nvSpPr>
          <p:cNvPr id="3" name="円形吹き出し 2"/>
          <p:cNvSpPr/>
          <p:nvPr/>
        </p:nvSpPr>
        <p:spPr>
          <a:xfrm>
            <a:off x="9530860" y="3767267"/>
            <a:ext cx="2371838" cy="1050918"/>
          </a:xfrm>
          <a:prstGeom prst="wedgeEllipseCallout">
            <a:avLst>
              <a:gd name="adj1" fmla="val -53690"/>
              <a:gd name="adj2" fmla="val 3769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757499" y="3814682"/>
            <a:ext cx="1912726" cy="877163"/>
          </a:xfrm>
          <a:prstGeom prst="rect">
            <a:avLst/>
          </a:prstGeom>
          <a:noFill/>
        </p:spPr>
        <p:txBody>
          <a:bodyPr wrap="square" rtlCol="0">
            <a:spAutoFit/>
          </a:bodyPr>
          <a:lstStyle/>
          <a:p>
            <a:pPr algn="ctr"/>
            <a:r>
              <a:rPr kumimoji="1" lang="ja-JP" altLang="en-US" sz="1700" dirty="0">
                <a:solidFill>
                  <a:srgbClr val="FF0000"/>
                </a:solidFill>
              </a:rPr>
              <a:t>施設従事者</a:t>
            </a:r>
            <a:endParaRPr kumimoji="1" lang="en-US" altLang="ja-JP" sz="1700" dirty="0">
              <a:solidFill>
                <a:srgbClr val="FF0000"/>
              </a:solidFill>
            </a:endParaRPr>
          </a:p>
          <a:p>
            <a:pPr algn="ctr"/>
            <a:r>
              <a:rPr kumimoji="1" lang="ja-JP" altLang="en-US" sz="1700" dirty="0">
                <a:solidFill>
                  <a:srgbClr val="FF0000"/>
                </a:solidFill>
              </a:rPr>
              <a:t>による虐待は</a:t>
            </a:r>
            <a:endParaRPr kumimoji="1" lang="en-US" altLang="ja-JP" sz="1700" dirty="0">
              <a:solidFill>
                <a:srgbClr val="FF0000"/>
              </a:solidFill>
            </a:endParaRPr>
          </a:p>
          <a:p>
            <a:pPr algn="ctr"/>
            <a:r>
              <a:rPr kumimoji="1" lang="en-US" altLang="ja-JP" sz="1700" u="sng" dirty="0">
                <a:solidFill>
                  <a:srgbClr val="FF0000"/>
                </a:solidFill>
              </a:rPr>
              <a:t>H28</a:t>
            </a:r>
            <a:r>
              <a:rPr kumimoji="1" lang="ja-JP" altLang="en-US" sz="1700" u="sng" dirty="0">
                <a:solidFill>
                  <a:srgbClr val="FF0000"/>
                </a:solidFill>
              </a:rPr>
              <a:t>→</a:t>
            </a:r>
            <a:r>
              <a:rPr kumimoji="1" lang="en-US" altLang="ja-JP" sz="1700" u="sng" dirty="0">
                <a:solidFill>
                  <a:srgbClr val="FF0000"/>
                </a:solidFill>
              </a:rPr>
              <a:t>R5</a:t>
            </a:r>
            <a:r>
              <a:rPr kumimoji="1" lang="ja-JP" altLang="en-US" sz="1700" u="sng" dirty="0">
                <a:solidFill>
                  <a:srgbClr val="FF0000"/>
                </a:solidFill>
              </a:rPr>
              <a:t>で約</a:t>
            </a:r>
            <a:r>
              <a:rPr kumimoji="1" lang="en-US" altLang="ja-JP" sz="1700" u="sng" dirty="0">
                <a:solidFill>
                  <a:srgbClr val="FF0000"/>
                </a:solidFill>
              </a:rPr>
              <a:t>2.5</a:t>
            </a:r>
            <a:r>
              <a:rPr kumimoji="1" lang="ja-JP" altLang="en-US" sz="1700" u="sng" dirty="0">
                <a:solidFill>
                  <a:srgbClr val="FF0000"/>
                </a:solidFill>
              </a:rPr>
              <a:t>倍</a:t>
            </a:r>
          </a:p>
        </p:txBody>
      </p:sp>
      <p:sp>
        <p:nvSpPr>
          <p:cNvPr id="7" name="爆発 2 6"/>
          <p:cNvSpPr/>
          <p:nvPr/>
        </p:nvSpPr>
        <p:spPr>
          <a:xfrm rot="729903">
            <a:off x="9449812" y="1831475"/>
            <a:ext cx="2533736" cy="160108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689121" y="2309099"/>
            <a:ext cx="1820009" cy="646331"/>
          </a:xfrm>
          <a:prstGeom prst="rect">
            <a:avLst/>
          </a:prstGeom>
          <a:noFill/>
        </p:spPr>
        <p:txBody>
          <a:bodyPr wrap="square" rtlCol="0">
            <a:spAutoFit/>
          </a:bodyPr>
          <a:lstStyle/>
          <a:p>
            <a:pPr algn="ctr"/>
            <a:r>
              <a:rPr kumimoji="1" lang="ja-JP" altLang="en-US" dirty="0"/>
              <a:t>全体的に</a:t>
            </a:r>
            <a:endParaRPr kumimoji="1" lang="en-US" altLang="ja-JP" dirty="0"/>
          </a:p>
          <a:p>
            <a:pPr algn="ctr"/>
            <a:r>
              <a:rPr kumimoji="1" lang="ja-JP" altLang="en-US" dirty="0">
                <a:solidFill>
                  <a:srgbClr val="FF0000"/>
                </a:solidFill>
              </a:rPr>
              <a:t>増加傾向</a:t>
            </a:r>
            <a:r>
              <a:rPr kumimoji="1" lang="ja-JP" altLang="en-US" dirty="0"/>
              <a:t>にある</a:t>
            </a:r>
          </a:p>
        </p:txBody>
      </p:sp>
    </p:spTree>
    <p:extLst>
      <p:ext uri="{BB962C8B-B14F-4D97-AF65-F5344CB8AC3E}">
        <p14:creationId xmlns:p14="http://schemas.microsoft.com/office/powerpoint/2010/main" val="36650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8923459" y="2672148"/>
            <a:ext cx="2919045" cy="2936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251678" y="317114"/>
            <a:ext cx="10178322" cy="1492132"/>
          </a:xfrm>
        </p:spPr>
        <p:txBody>
          <a:bodyPr/>
          <a:lstStyle/>
          <a:p>
            <a:r>
              <a:rPr kumimoji="1" lang="ja-JP" altLang="en-US" dirty="0">
                <a:solidFill>
                  <a:srgbClr val="C00000"/>
                </a:solidFill>
                <a:effectLst>
                  <a:outerShdw blurRad="38100" dist="38100" dir="2700000" algn="tl">
                    <a:srgbClr val="000000">
                      <a:alpha val="43137"/>
                    </a:srgbClr>
                  </a:outerShdw>
                </a:effectLst>
              </a:rPr>
              <a:t>全国の相談・通報件数</a:t>
            </a: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14</a:t>
            </a:fld>
            <a:endParaRPr kumimoji="1" lang="ja-JP" altLang="en-US"/>
          </a:p>
        </p:txBody>
      </p:sp>
      <p:sp>
        <p:nvSpPr>
          <p:cNvPr id="9" name="テキスト ボックス 8"/>
          <p:cNvSpPr txBox="1"/>
          <p:nvPr/>
        </p:nvSpPr>
        <p:spPr>
          <a:xfrm>
            <a:off x="8889023" y="2949096"/>
            <a:ext cx="2998177" cy="923330"/>
          </a:xfrm>
          <a:prstGeom prst="rect">
            <a:avLst/>
          </a:prstGeom>
          <a:noFill/>
        </p:spPr>
        <p:txBody>
          <a:bodyPr wrap="square" rtlCol="0">
            <a:spAutoFit/>
          </a:bodyPr>
          <a:lstStyle/>
          <a:p>
            <a:pPr algn="ctr"/>
            <a:r>
              <a:rPr kumimoji="1" lang="ja-JP" altLang="en-US" dirty="0"/>
              <a:t>　養護者による虐待も、</a:t>
            </a:r>
            <a:endParaRPr kumimoji="1" lang="en-US" altLang="ja-JP" dirty="0"/>
          </a:p>
          <a:p>
            <a:pPr algn="ctr"/>
            <a:r>
              <a:rPr kumimoji="1" lang="ja-JP" altLang="en-US" dirty="0"/>
              <a:t>施設従事者による虐待も</a:t>
            </a:r>
            <a:endParaRPr kumimoji="1" lang="en-US" altLang="ja-JP" dirty="0"/>
          </a:p>
          <a:p>
            <a:pPr algn="ctr"/>
            <a:r>
              <a:rPr kumimoji="1" lang="ja-JP" altLang="en-US" dirty="0"/>
              <a:t>共に</a:t>
            </a:r>
            <a:r>
              <a:rPr kumimoji="1" lang="ja-JP" altLang="en-US" b="1" dirty="0">
                <a:solidFill>
                  <a:srgbClr val="FF0000"/>
                </a:solidFill>
              </a:rPr>
              <a:t>増加傾向</a:t>
            </a:r>
            <a:r>
              <a:rPr kumimoji="1" lang="ja-JP" altLang="en-US" dirty="0"/>
              <a:t>にある</a:t>
            </a:r>
          </a:p>
        </p:txBody>
      </p:sp>
      <p:sp>
        <p:nvSpPr>
          <p:cNvPr id="10" name="下矢印 9"/>
          <p:cNvSpPr/>
          <p:nvPr/>
        </p:nvSpPr>
        <p:spPr>
          <a:xfrm>
            <a:off x="9995389" y="3982915"/>
            <a:ext cx="785446" cy="641838"/>
          </a:xfrm>
          <a:prstGeom prst="downArrow">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749812" y="4686224"/>
            <a:ext cx="3197468" cy="646331"/>
          </a:xfrm>
          <a:prstGeom prst="rect">
            <a:avLst/>
          </a:prstGeom>
          <a:noFill/>
        </p:spPr>
        <p:txBody>
          <a:bodyPr wrap="square" rtlCol="0">
            <a:spAutoFit/>
          </a:bodyPr>
          <a:lstStyle/>
          <a:p>
            <a:pPr algn="ctr"/>
            <a:r>
              <a:rPr kumimoji="1" lang="ja-JP" altLang="en-US" dirty="0"/>
              <a:t>　さいたま市と国の傾向は</a:t>
            </a:r>
            <a:endParaRPr kumimoji="1" lang="en-US" altLang="ja-JP" dirty="0"/>
          </a:p>
          <a:p>
            <a:pPr algn="ctr"/>
            <a:r>
              <a:rPr kumimoji="1" lang="ja-JP" altLang="en-US" b="1" dirty="0">
                <a:solidFill>
                  <a:srgbClr val="FF0000"/>
                </a:solidFill>
              </a:rPr>
              <a:t>同じような傾向</a:t>
            </a:r>
            <a:r>
              <a:rPr kumimoji="1" lang="ja-JP" altLang="en-US" dirty="0"/>
              <a:t>にある</a:t>
            </a:r>
          </a:p>
        </p:txBody>
      </p:sp>
      <p:pic>
        <p:nvPicPr>
          <p:cNvPr id="6" name="図 5">
            <a:extLst>
              <a:ext uri="{FF2B5EF4-FFF2-40B4-BE49-F238E27FC236}">
                <a16:creationId xmlns:a16="http://schemas.microsoft.com/office/drawing/2014/main" id="{77BB60D5-C43A-92EB-CFAA-9ECE00295A1D}"/>
              </a:ext>
            </a:extLst>
          </p:cNvPr>
          <p:cNvPicPr>
            <a:picLocks noChangeAspect="1"/>
          </p:cNvPicPr>
          <p:nvPr/>
        </p:nvPicPr>
        <p:blipFill>
          <a:blip r:embed="rId3"/>
          <a:stretch>
            <a:fillRect/>
          </a:stretch>
        </p:blipFill>
        <p:spPr>
          <a:xfrm>
            <a:off x="1485899" y="1258565"/>
            <a:ext cx="7332784" cy="2745403"/>
          </a:xfrm>
          <a:prstGeom prst="rect">
            <a:avLst/>
          </a:prstGeom>
        </p:spPr>
      </p:pic>
      <p:pic>
        <p:nvPicPr>
          <p:cNvPr id="13" name="図 12">
            <a:extLst>
              <a:ext uri="{FF2B5EF4-FFF2-40B4-BE49-F238E27FC236}">
                <a16:creationId xmlns:a16="http://schemas.microsoft.com/office/drawing/2014/main" id="{681302A4-46E4-7686-C4A3-2E5AA0BB01BD}"/>
              </a:ext>
            </a:extLst>
          </p:cNvPr>
          <p:cNvPicPr>
            <a:picLocks noChangeAspect="1"/>
          </p:cNvPicPr>
          <p:nvPr/>
        </p:nvPicPr>
        <p:blipFill>
          <a:blip r:embed="rId4"/>
          <a:stretch>
            <a:fillRect/>
          </a:stretch>
        </p:blipFill>
        <p:spPr>
          <a:xfrm>
            <a:off x="1485899" y="4069125"/>
            <a:ext cx="7314155" cy="2745403"/>
          </a:xfrm>
          <a:prstGeom prst="rect">
            <a:avLst/>
          </a:prstGeom>
        </p:spPr>
      </p:pic>
    </p:spTree>
    <p:extLst>
      <p:ext uri="{BB962C8B-B14F-4D97-AF65-F5344CB8AC3E}">
        <p14:creationId xmlns:p14="http://schemas.microsoft.com/office/powerpoint/2010/main" val="144750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虐待類型の傾向</a:t>
            </a:r>
          </a:p>
        </p:txBody>
      </p:sp>
      <p:sp>
        <p:nvSpPr>
          <p:cNvPr id="4" name="スライド番号プレースホルダー 3"/>
          <p:cNvSpPr>
            <a:spLocks noGrp="1"/>
          </p:cNvSpPr>
          <p:nvPr>
            <p:ph type="sldNum" sz="quarter" idx="12"/>
          </p:nvPr>
        </p:nvSpPr>
        <p:spPr>
          <a:xfrm>
            <a:off x="9394302" y="6469113"/>
            <a:ext cx="2819399" cy="345796"/>
          </a:xfrm>
        </p:spPr>
        <p:txBody>
          <a:bodyPr/>
          <a:lstStyle/>
          <a:p>
            <a:fld id="{2885AECF-6887-4766-8276-E1A7DEE0DD51}" type="slidenum">
              <a:rPr kumimoji="1" lang="ja-JP" altLang="en-US" smtClean="0"/>
              <a:t>15</a:t>
            </a:fld>
            <a:endParaRPr kumimoji="1" lang="ja-JP" altLang="en-US"/>
          </a:p>
        </p:txBody>
      </p:sp>
      <p:sp>
        <p:nvSpPr>
          <p:cNvPr id="5" name="フローチャート: 端子 4"/>
          <p:cNvSpPr/>
          <p:nvPr/>
        </p:nvSpPr>
        <p:spPr>
          <a:xfrm rot="16200000">
            <a:off x="3577253" y="3935030"/>
            <a:ext cx="5527171" cy="4571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095644" y="1194304"/>
            <a:ext cx="1971405" cy="426239"/>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さいたま市</a:t>
            </a:r>
          </a:p>
        </p:txBody>
      </p:sp>
      <p:sp>
        <p:nvSpPr>
          <p:cNvPr id="7" name="角丸四角形 6"/>
          <p:cNvSpPr/>
          <p:nvPr/>
        </p:nvSpPr>
        <p:spPr>
          <a:xfrm>
            <a:off x="6580822" y="1194304"/>
            <a:ext cx="1971405" cy="426239"/>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全国</a:t>
            </a:r>
          </a:p>
        </p:txBody>
      </p:sp>
      <p:sp>
        <p:nvSpPr>
          <p:cNvPr id="8" name="テキスト ボックス 7"/>
          <p:cNvSpPr txBox="1"/>
          <p:nvPr/>
        </p:nvSpPr>
        <p:spPr>
          <a:xfrm>
            <a:off x="2905125" y="1281989"/>
            <a:ext cx="3271371" cy="338554"/>
          </a:xfrm>
          <a:prstGeom prst="rect">
            <a:avLst/>
          </a:prstGeom>
          <a:noFill/>
        </p:spPr>
        <p:txBody>
          <a:bodyPr wrap="square" rtlCol="0">
            <a:spAutoFit/>
          </a:bodyPr>
          <a:lstStyle/>
          <a:p>
            <a:pPr algn="ctr"/>
            <a:r>
              <a:rPr kumimoji="1" lang="ja-JP" altLang="en-US" sz="1600" dirty="0">
                <a:solidFill>
                  <a:schemeClr val="tx1">
                    <a:lumMod val="65000"/>
                    <a:lumOff val="35000"/>
                  </a:schemeClr>
                </a:solidFill>
              </a:rPr>
              <a:t>令和５年度（複数回答あり）</a:t>
            </a:r>
          </a:p>
        </p:txBody>
      </p:sp>
      <p:sp>
        <p:nvSpPr>
          <p:cNvPr id="9" name="テキスト ボックス 8"/>
          <p:cNvSpPr txBox="1"/>
          <p:nvPr/>
        </p:nvSpPr>
        <p:spPr>
          <a:xfrm>
            <a:off x="8391525" y="1281989"/>
            <a:ext cx="3364597" cy="338554"/>
          </a:xfrm>
          <a:prstGeom prst="rect">
            <a:avLst/>
          </a:prstGeom>
          <a:noFill/>
        </p:spPr>
        <p:txBody>
          <a:bodyPr wrap="square" rtlCol="0">
            <a:spAutoFit/>
          </a:bodyPr>
          <a:lstStyle/>
          <a:p>
            <a:pPr algn="ctr"/>
            <a:r>
              <a:rPr kumimoji="1" lang="ja-JP" altLang="en-US" sz="1600" dirty="0">
                <a:solidFill>
                  <a:schemeClr val="tx1">
                    <a:lumMod val="65000"/>
                    <a:lumOff val="35000"/>
                  </a:schemeClr>
                </a:solidFill>
              </a:rPr>
              <a:t>令和５年度（複数回答あり）</a:t>
            </a:r>
          </a:p>
        </p:txBody>
      </p:sp>
      <p:sp>
        <p:nvSpPr>
          <p:cNvPr id="10" name="正方形/長方形 9"/>
          <p:cNvSpPr/>
          <p:nvPr/>
        </p:nvSpPr>
        <p:spPr>
          <a:xfrm>
            <a:off x="1100271" y="1782623"/>
            <a:ext cx="981075" cy="32423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65000"/>
                    <a:lumOff val="35000"/>
                  </a:schemeClr>
                </a:solidFill>
              </a:rPr>
              <a:t>養護者</a:t>
            </a:r>
          </a:p>
        </p:txBody>
      </p:sp>
      <p:sp>
        <p:nvSpPr>
          <p:cNvPr id="11" name="正方形/長方形 10"/>
          <p:cNvSpPr/>
          <p:nvPr/>
        </p:nvSpPr>
        <p:spPr>
          <a:xfrm>
            <a:off x="6585449" y="1782623"/>
            <a:ext cx="981075" cy="32423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65000"/>
                    <a:lumOff val="35000"/>
                  </a:schemeClr>
                </a:solidFill>
              </a:rPr>
              <a:t>養護者</a:t>
            </a:r>
          </a:p>
        </p:txBody>
      </p:sp>
      <p:sp>
        <p:nvSpPr>
          <p:cNvPr id="12" name="正方形/長方形 11"/>
          <p:cNvSpPr/>
          <p:nvPr/>
        </p:nvSpPr>
        <p:spPr>
          <a:xfrm>
            <a:off x="6580822" y="4231138"/>
            <a:ext cx="1385028" cy="32423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65000"/>
                    <a:lumOff val="35000"/>
                  </a:schemeClr>
                </a:solidFill>
              </a:rPr>
              <a:t>施設従事者</a:t>
            </a:r>
          </a:p>
        </p:txBody>
      </p:sp>
      <p:sp>
        <p:nvSpPr>
          <p:cNvPr id="13" name="正方形/長方形 12"/>
          <p:cNvSpPr/>
          <p:nvPr/>
        </p:nvSpPr>
        <p:spPr>
          <a:xfrm>
            <a:off x="1089423" y="4231138"/>
            <a:ext cx="1385028" cy="32423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65000"/>
                    <a:lumOff val="35000"/>
                  </a:schemeClr>
                </a:solidFill>
              </a:rPr>
              <a:t>施設従事者</a:t>
            </a:r>
          </a:p>
        </p:txBody>
      </p:sp>
      <p:graphicFrame>
        <p:nvGraphicFramePr>
          <p:cNvPr id="31" name="グラフ 30"/>
          <p:cNvGraphicFramePr>
            <a:graphicFrameLocks/>
          </p:cNvGraphicFramePr>
          <p:nvPr>
            <p:extLst>
              <p:ext uri="{D42A27DB-BD31-4B8C-83A1-F6EECF244321}">
                <p14:modId xmlns:p14="http://schemas.microsoft.com/office/powerpoint/2010/main" val="2556388998"/>
              </p:ext>
            </p:extLst>
          </p:nvPr>
        </p:nvGraphicFramePr>
        <p:xfrm>
          <a:off x="979055" y="4474358"/>
          <a:ext cx="5305251" cy="2392140"/>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5247541" y="6199168"/>
            <a:ext cx="744106" cy="276999"/>
          </a:xfrm>
          <a:prstGeom prst="rect">
            <a:avLst/>
          </a:prstGeom>
          <a:noFill/>
        </p:spPr>
        <p:txBody>
          <a:bodyPr wrap="square" rtlCol="0">
            <a:spAutoFit/>
          </a:bodyPr>
          <a:lstStyle/>
          <a:p>
            <a:pPr algn="ctr"/>
            <a:r>
              <a:rPr kumimoji="1" lang="ja-JP" altLang="en-US" sz="1200" dirty="0"/>
              <a:t>Ｎ＝</a:t>
            </a:r>
            <a:r>
              <a:rPr kumimoji="1" lang="en-US" altLang="ja-JP" sz="1200" dirty="0"/>
              <a:t>41</a:t>
            </a:r>
            <a:endParaRPr kumimoji="1" lang="ja-JP" altLang="en-US" sz="1200" dirty="0"/>
          </a:p>
        </p:txBody>
      </p:sp>
      <p:graphicFrame>
        <p:nvGraphicFramePr>
          <p:cNvPr id="33" name="グラフ 32"/>
          <p:cNvGraphicFramePr>
            <a:graphicFrameLocks/>
          </p:cNvGraphicFramePr>
          <p:nvPr>
            <p:extLst>
              <p:ext uri="{D42A27DB-BD31-4B8C-83A1-F6EECF244321}">
                <p14:modId xmlns:p14="http://schemas.microsoft.com/office/powerpoint/2010/main" val="1006408291"/>
              </p:ext>
            </p:extLst>
          </p:nvPr>
        </p:nvGraphicFramePr>
        <p:xfrm>
          <a:off x="6580822" y="2014149"/>
          <a:ext cx="5228556" cy="2312805"/>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10804000" y="3680890"/>
            <a:ext cx="952121" cy="276999"/>
          </a:xfrm>
          <a:prstGeom prst="rect">
            <a:avLst/>
          </a:prstGeom>
          <a:noFill/>
        </p:spPr>
        <p:txBody>
          <a:bodyPr wrap="square" rtlCol="0">
            <a:spAutoFit/>
          </a:bodyPr>
          <a:lstStyle/>
          <a:p>
            <a:pPr algn="ctr"/>
            <a:r>
              <a:rPr kumimoji="1" lang="ja-JP" altLang="en-US" sz="1200" dirty="0"/>
              <a:t>Ｎ＝</a:t>
            </a:r>
            <a:r>
              <a:rPr kumimoji="1" lang="en-US" altLang="ja-JP" sz="1200" dirty="0"/>
              <a:t>2283</a:t>
            </a:r>
            <a:endParaRPr kumimoji="1" lang="ja-JP" altLang="en-US" sz="1200" dirty="0"/>
          </a:p>
        </p:txBody>
      </p:sp>
      <p:graphicFrame>
        <p:nvGraphicFramePr>
          <p:cNvPr id="35" name="グラフ 34"/>
          <p:cNvGraphicFramePr>
            <a:graphicFrameLocks/>
          </p:cNvGraphicFramePr>
          <p:nvPr>
            <p:extLst>
              <p:ext uri="{D42A27DB-BD31-4B8C-83A1-F6EECF244321}">
                <p14:modId xmlns:p14="http://schemas.microsoft.com/office/powerpoint/2010/main" val="1728608999"/>
              </p:ext>
            </p:extLst>
          </p:nvPr>
        </p:nvGraphicFramePr>
        <p:xfrm>
          <a:off x="6580822" y="4497372"/>
          <a:ext cx="5228556" cy="2369126"/>
        </p:xfrm>
        <a:graphic>
          <a:graphicData uri="http://schemas.openxmlformats.org/drawingml/2006/chart">
            <c:chart xmlns:c="http://schemas.openxmlformats.org/drawingml/2006/chart" xmlns:r="http://schemas.openxmlformats.org/officeDocument/2006/relationships" r:id="rId5"/>
          </a:graphicData>
        </a:graphic>
      </p:graphicFrame>
      <p:sp>
        <p:nvSpPr>
          <p:cNvPr id="36" name="テキスト ボックス 35"/>
          <p:cNvSpPr txBox="1"/>
          <p:nvPr/>
        </p:nvSpPr>
        <p:spPr>
          <a:xfrm>
            <a:off x="10803999" y="6192114"/>
            <a:ext cx="952121" cy="276999"/>
          </a:xfrm>
          <a:prstGeom prst="rect">
            <a:avLst/>
          </a:prstGeom>
          <a:noFill/>
        </p:spPr>
        <p:txBody>
          <a:bodyPr wrap="square" rtlCol="0">
            <a:spAutoFit/>
          </a:bodyPr>
          <a:lstStyle/>
          <a:p>
            <a:pPr algn="ctr"/>
            <a:r>
              <a:rPr kumimoji="1" lang="ja-JP" altLang="en-US" sz="1200" dirty="0"/>
              <a:t>Ｎ＝</a:t>
            </a:r>
            <a:r>
              <a:rPr kumimoji="1" lang="en-US" altLang="ja-JP" sz="1200" dirty="0"/>
              <a:t>1194</a:t>
            </a:r>
            <a:endParaRPr kumimoji="1" lang="ja-JP" altLang="en-US" sz="1200" dirty="0"/>
          </a:p>
        </p:txBody>
      </p:sp>
      <p:graphicFrame>
        <p:nvGraphicFramePr>
          <p:cNvPr id="25" name="グラフ 24"/>
          <p:cNvGraphicFramePr>
            <a:graphicFrameLocks/>
          </p:cNvGraphicFramePr>
          <p:nvPr>
            <p:extLst>
              <p:ext uri="{D42A27DB-BD31-4B8C-83A1-F6EECF244321}">
                <p14:modId xmlns:p14="http://schemas.microsoft.com/office/powerpoint/2010/main" val="1191394355"/>
              </p:ext>
            </p:extLst>
          </p:nvPr>
        </p:nvGraphicFramePr>
        <p:xfrm>
          <a:off x="784496" y="1973080"/>
          <a:ext cx="5531169" cy="2501278"/>
        </p:xfrm>
        <a:graphic>
          <a:graphicData uri="http://schemas.openxmlformats.org/drawingml/2006/chart">
            <c:chart xmlns:c="http://schemas.openxmlformats.org/drawingml/2006/chart" xmlns:r="http://schemas.openxmlformats.org/officeDocument/2006/relationships" r:id="rId6"/>
          </a:graphicData>
        </a:graphic>
      </p:graphicFrame>
      <p:sp>
        <p:nvSpPr>
          <p:cNvPr id="26" name="テキスト ボックス 25"/>
          <p:cNvSpPr txBox="1"/>
          <p:nvPr/>
        </p:nvSpPr>
        <p:spPr>
          <a:xfrm>
            <a:off x="5269451" y="3779064"/>
            <a:ext cx="744106" cy="276999"/>
          </a:xfrm>
          <a:prstGeom prst="rect">
            <a:avLst/>
          </a:prstGeom>
          <a:noFill/>
        </p:spPr>
        <p:txBody>
          <a:bodyPr wrap="square" rtlCol="0">
            <a:spAutoFit/>
          </a:bodyPr>
          <a:lstStyle/>
          <a:p>
            <a:pPr algn="ctr"/>
            <a:r>
              <a:rPr kumimoji="1" lang="ja-JP" altLang="en-US" sz="1200" dirty="0"/>
              <a:t>Ｎ＝</a:t>
            </a:r>
            <a:r>
              <a:rPr kumimoji="1" lang="en-US" altLang="ja-JP" sz="1200" dirty="0"/>
              <a:t>85</a:t>
            </a:r>
            <a:endParaRPr kumimoji="1" lang="ja-JP" altLang="en-US" sz="1200" dirty="0"/>
          </a:p>
        </p:txBody>
      </p:sp>
    </p:spTree>
    <p:extLst>
      <p:ext uri="{BB962C8B-B14F-4D97-AF65-F5344CB8AC3E}">
        <p14:creationId xmlns:p14="http://schemas.microsoft.com/office/powerpoint/2010/main" val="72411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1677" y="369736"/>
            <a:ext cx="10940322" cy="1492132"/>
          </a:xfrm>
        </p:spPr>
        <p:txBody>
          <a:bodyPr>
            <a:normAutofit/>
          </a:bodyPr>
          <a:lstStyle/>
          <a:p>
            <a:r>
              <a:rPr kumimoji="1" lang="ja-JP" altLang="en-US" sz="3800" dirty="0">
                <a:solidFill>
                  <a:srgbClr val="C00000"/>
                </a:solidFill>
                <a:effectLst>
                  <a:outerShdw blurRad="38100" dist="38100" dir="2700000" algn="tl">
                    <a:srgbClr val="000000">
                      <a:alpha val="43137"/>
                    </a:srgbClr>
                  </a:outerShdw>
                </a:effectLst>
              </a:rPr>
              <a:t>さいたま市における</a:t>
            </a:r>
            <a:r>
              <a:rPr lang="ja-JP" altLang="en-US" sz="3800" dirty="0">
                <a:solidFill>
                  <a:srgbClr val="C00000"/>
                </a:solidFill>
                <a:effectLst>
                  <a:outerShdw blurRad="38100" dist="38100" dir="2700000" algn="tl">
                    <a:srgbClr val="000000">
                      <a:alpha val="43137"/>
                    </a:srgbClr>
                  </a:outerShdw>
                </a:effectLst>
              </a:rPr>
              <a:t>虐待相談者</a:t>
            </a:r>
            <a:r>
              <a:rPr lang="en-US" altLang="ja-JP" sz="3800" dirty="0">
                <a:solidFill>
                  <a:srgbClr val="C00000"/>
                </a:solidFill>
                <a:effectLst>
                  <a:outerShdw blurRad="38100" dist="38100" dir="2700000" algn="tl">
                    <a:srgbClr val="000000">
                      <a:alpha val="43137"/>
                    </a:srgbClr>
                  </a:outerShdw>
                </a:effectLst>
              </a:rPr>
              <a:t>(</a:t>
            </a:r>
            <a:r>
              <a:rPr lang="ja-JP" altLang="en-US" sz="3800" dirty="0">
                <a:solidFill>
                  <a:srgbClr val="C00000"/>
                </a:solidFill>
                <a:effectLst>
                  <a:outerShdw blurRad="38100" dist="38100" dir="2700000" algn="tl">
                    <a:srgbClr val="000000">
                      <a:alpha val="43137"/>
                    </a:srgbClr>
                  </a:outerShdw>
                </a:effectLst>
              </a:rPr>
              <a:t>通報者</a:t>
            </a:r>
            <a:r>
              <a:rPr lang="en-US" altLang="ja-JP" sz="3800" dirty="0">
                <a:solidFill>
                  <a:srgbClr val="C00000"/>
                </a:solidFill>
                <a:effectLst>
                  <a:outerShdw blurRad="38100" dist="38100" dir="2700000" algn="tl">
                    <a:srgbClr val="000000">
                      <a:alpha val="43137"/>
                    </a:srgbClr>
                  </a:outerShdw>
                </a:effectLst>
              </a:rPr>
              <a:t>)</a:t>
            </a:r>
            <a:r>
              <a:rPr lang="ja-JP" altLang="en-US" sz="3800" dirty="0">
                <a:solidFill>
                  <a:srgbClr val="C00000"/>
                </a:solidFill>
                <a:effectLst>
                  <a:outerShdw blurRad="38100" dist="38100" dir="2700000" algn="tl">
                    <a:srgbClr val="000000">
                      <a:alpha val="43137"/>
                    </a:srgbClr>
                  </a:outerShdw>
                </a:effectLst>
              </a:rPr>
              <a:t>内訳</a:t>
            </a:r>
            <a:endParaRPr kumimoji="1" lang="ja-JP" altLang="en-US" sz="3800" dirty="0">
              <a:solidFill>
                <a:srgbClr val="C00000"/>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16</a:t>
            </a:fld>
            <a:endParaRPr kumimoji="1" lang="ja-JP" altLang="en-US"/>
          </a:p>
        </p:txBody>
      </p:sp>
      <p:sp>
        <p:nvSpPr>
          <p:cNvPr id="6" name="角丸四角形 5"/>
          <p:cNvSpPr/>
          <p:nvPr/>
        </p:nvSpPr>
        <p:spPr>
          <a:xfrm>
            <a:off x="1251677" y="1328964"/>
            <a:ext cx="3528237" cy="426239"/>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施設従事者による虐待</a:t>
            </a:r>
          </a:p>
        </p:txBody>
      </p:sp>
      <p:sp>
        <p:nvSpPr>
          <p:cNvPr id="8" name="テキスト ボックス 7"/>
          <p:cNvSpPr txBox="1"/>
          <p:nvPr/>
        </p:nvSpPr>
        <p:spPr>
          <a:xfrm>
            <a:off x="4625640" y="1407370"/>
            <a:ext cx="3271371" cy="338554"/>
          </a:xfrm>
          <a:prstGeom prst="rect">
            <a:avLst/>
          </a:prstGeom>
          <a:noFill/>
        </p:spPr>
        <p:txBody>
          <a:bodyPr wrap="square" rtlCol="0">
            <a:spAutoFit/>
          </a:bodyPr>
          <a:lstStyle/>
          <a:p>
            <a:pPr algn="ctr"/>
            <a:r>
              <a:rPr kumimoji="1" lang="ja-JP" altLang="en-US" sz="1600" dirty="0">
                <a:solidFill>
                  <a:schemeClr val="tx1">
                    <a:lumMod val="65000"/>
                    <a:lumOff val="35000"/>
                  </a:schemeClr>
                </a:solidFill>
              </a:rPr>
              <a:t>令和５年度（複数回答あり）</a:t>
            </a:r>
          </a:p>
        </p:txBody>
      </p:sp>
      <p:graphicFrame>
        <p:nvGraphicFramePr>
          <p:cNvPr id="11" name="グラフ 10"/>
          <p:cNvGraphicFramePr>
            <a:graphicFrameLocks/>
          </p:cNvGraphicFramePr>
          <p:nvPr>
            <p:extLst>
              <p:ext uri="{D42A27DB-BD31-4B8C-83A1-F6EECF244321}">
                <p14:modId xmlns:p14="http://schemas.microsoft.com/office/powerpoint/2010/main" val="477374402"/>
              </p:ext>
            </p:extLst>
          </p:nvPr>
        </p:nvGraphicFramePr>
        <p:xfrm>
          <a:off x="926361" y="1745924"/>
          <a:ext cx="10178323" cy="497555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0020300" y="5801342"/>
            <a:ext cx="677008" cy="369332"/>
          </a:xfrm>
          <a:prstGeom prst="rect">
            <a:avLst/>
          </a:prstGeom>
          <a:noFill/>
        </p:spPr>
        <p:txBody>
          <a:bodyPr wrap="square" rtlCol="0">
            <a:spAutoFit/>
          </a:bodyPr>
          <a:lstStyle/>
          <a:p>
            <a:r>
              <a:rPr kumimoji="1" lang="en-US" altLang="ja-JP" dirty="0"/>
              <a:t>N=41</a:t>
            </a:r>
            <a:endParaRPr kumimoji="1" lang="ja-JP" altLang="en-US" dirty="0"/>
          </a:p>
        </p:txBody>
      </p:sp>
    </p:spTree>
    <p:extLst>
      <p:ext uri="{BB962C8B-B14F-4D97-AF65-F5344CB8AC3E}">
        <p14:creationId xmlns:p14="http://schemas.microsoft.com/office/powerpoint/2010/main" val="166225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solidFill>
                  <a:srgbClr val="C00000"/>
                </a:solidFill>
                <a:effectLst>
                  <a:outerShdw blurRad="38100" dist="38100" dir="2700000" algn="tl">
                    <a:srgbClr val="000000">
                      <a:alpha val="43137"/>
                    </a:srgbClr>
                  </a:outerShdw>
                </a:effectLst>
              </a:rPr>
              <a:t>さいたま市における虐待事案</a:t>
            </a:r>
            <a:br>
              <a:rPr kumimoji="1" lang="en-US" altLang="ja-JP" dirty="0">
                <a:solidFill>
                  <a:srgbClr val="C00000"/>
                </a:solidFill>
                <a:effectLst>
                  <a:outerShdw blurRad="38100" dist="38100" dir="2700000" algn="tl">
                    <a:srgbClr val="000000">
                      <a:alpha val="43137"/>
                    </a:srgbClr>
                  </a:outerShdw>
                </a:effectLst>
              </a:rPr>
            </a:br>
            <a:r>
              <a:rPr lang="ja-JP" altLang="en-US" dirty="0">
                <a:solidFill>
                  <a:srgbClr val="C00000"/>
                </a:solidFill>
                <a:effectLst>
                  <a:outerShdw blurRad="38100" dist="38100" dir="2700000" algn="tl">
                    <a:srgbClr val="000000">
                      <a:alpha val="43137"/>
                    </a:srgbClr>
                  </a:outerShdw>
                </a:effectLst>
              </a:rPr>
              <a:t>（施設従事者による虐待）</a:t>
            </a:r>
            <a:endParaRPr kumimoji="1" lang="ja-JP" altLang="en-US" dirty="0">
              <a:solidFill>
                <a:srgbClr val="C0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251678" y="2128158"/>
            <a:ext cx="10178322" cy="4420419"/>
          </a:xfrm>
        </p:spPr>
        <p:txBody>
          <a:bodyPr>
            <a:normAutofit lnSpcReduction="10000"/>
          </a:bodyPr>
          <a:lstStyle/>
          <a:p>
            <a:pPr>
              <a:buFont typeface="Wingdings" panose="05000000000000000000" pitchFamily="2" charset="2"/>
              <a:buChar char="u"/>
            </a:pPr>
            <a:r>
              <a:rPr kumimoji="1" lang="ja-JP" altLang="en-US" sz="2400" b="1" dirty="0"/>
              <a:t>ケース１（身体的虐待・心理的虐待）</a:t>
            </a:r>
            <a:endParaRPr kumimoji="1" lang="en-US" altLang="ja-JP" sz="2400" b="1" dirty="0"/>
          </a:p>
          <a:p>
            <a:pPr marL="0" indent="0">
              <a:buNone/>
            </a:pPr>
            <a:r>
              <a:rPr lang="ja-JP" altLang="en-US" dirty="0"/>
              <a:t>≪内容≫</a:t>
            </a:r>
            <a:endParaRPr lang="en-US" altLang="ja-JP" dirty="0"/>
          </a:p>
          <a:p>
            <a:pPr marL="0" indent="0">
              <a:buNone/>
            </a:pPr>
            <a:r>
              <a:rPr lang="ja-JP" altLang="en-US" dirty="0"/>
              <a:t>グループホームに入居中の男性利用者に対し、サービス管理責任者が箸でつつく等の身体的虐待、暴言等の心理的虐待を行った。管理者が区役所支援課に通報。調査の結果、虐待は日常的に行われていたと判断され、市から再発防止を指導した。</a:t>
            </a:r>
            <a:endParaRPr lang="en-US" altLang="ja-JP" dirty="0"/>
          </a:p>
          <a:p>
            <a:pPr marL="0" indent="0">
              <a:buNone/>
            </a:pPr>
            <a:endParaRPr lang="en-US" altLang="ja-JP" dirty="0"/>
          </a:p>
          <a:p>
            <a:pPr marL="0" indent="0">
              <a:buNone/>
            </a:pPr>
            <a:r>
              <a:rPr lang="ja-JP" altLang="en-US" dirty="0"/>
              <a:t>≪法人の対応≫</a:t>
            </a:r>
            <a:endParaRPr lang="en-US" altLang="ja-JP" dirty="0"/>
          </a:p>
          <a:p>
            <a:pPr marL="0" indent="0">
              <a:buNone/>
            </a:pPr>
            <a:r>
              <a:rPr lang="ja-JP" altLang="en-US" dirty="0"/>
              <a:t>・市に対して、再発防止策を踏まえた報告書を提出。</a:t>
            </a:r>
            <a:endParaRPr lang="en-US" altLang="ja-JP" dirty="0"/>
          </a:p>
          <a:p>
            <a:pPr marL="0" indent="0">
              <a:buNone/>
            </a:pPr>
            <a:r>
              <a:rPr lang="ja-JP" altLang="en-US" dirty="0"/>
              <a:t>・ハラスメントや虐待についての専用相談窓口を設置。</a:t>
            </a:r>
            <a:endParaRPr lang="en-US" altLang="ja-JP" dirty="0"/>
          </a:p>
          <a:p>
            <a:pPr marL="0" indent="0">
              <a:buNone/>
            </a:pPr>
            <a:r>
              <a:rPr lang="ja-JP" altLang="ja-JP" dirty="0"/>
              <a:t>・虐待者であるサービス管理責任者を解任。</a:t>
            </a:r>
          </a:p>
          <a:p>
            <a:pPr marL="0" indent="0">
              <a:buNone/>
            </a:pPr>
            <a:r>
              <a:rPr lang="ja-JP" altLang="en-US" dirty="0"/>
              <a:t>・</a:t>
            </a:r>
            <a:r>
              <a:rPr lang="ja-JP" altLang="ja-JP" dirty="0"/>
              <a:t>虐待者の上司にあたる管理者</a:t>
            </a:r>
            <a:r>
              <a:rPr lang="ja-JP" altLang="en-US" dirty="0"/>
              <a:t>を戒告処分。</a:t>
            </a:r>
            <a:endParaRPr lang="en-US" altLang="ja-JP"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17</a:t>
            </a:fld>
            <a:endParaRPr kumimoji="1" lang="ja-JP" altLang="en-US" dirty="0"/>
          </a:p>
        </p:txBody>
      </p:sp>
      <p:sp>
        <p:nvSpPr>
          <p:cNvPr id="5" name="テキスト ボックス 4"/>
          <p:cNvSpPr txBox="1"/>
          <p:nvPr/>
        </p:nvSpPr>
        <p:spPr>
          <a:xfrm>
            <a:off x="8285018" y="6394688"/>
            <a:ext cx="2697018" cy="307777"/>
          </a:xfrm>
          <a:prstGeom prst="rect">
            <a:avLst/>
          </a:prstGeom>
          <a:noFill/>
        </p:spPr>
        <p:txBody>
          <a:bodyPr wrap="square" rtlCol="0">
            <a:spAutoFit/>
          </a:bodyPr>
          <a:lstStyle/>
          <a:p>
            <a:pPr algn="ctr"/>
            <a:r>
              <a:rPr kumimoji="1" lang="en-US" altLang="ja-JP" sz="1400" dirty="0">
                <a:solidFill>
                  <a:schemeClr val="tx1">
                    <a:lumMod val="65000"/>
                    <a:lumOff val="35000"/>
                  </a:schemeClr>
                </a:solidFill>
              </a:rPr>
              <a:t>※</a:t>
            </a:r>
            <a:r>
              <a:rPr kumimoji="1" lang="ja-JP" altLang="en-US" sz="1400" dirty="0">
                <a:solidFill>
                  <a:schemeClr val="tx1">
                    <a:lumMod val="65000"/>
                    <a:lumOff val="35000"/>
                  </a:schemeClr>
                </a:solidFill>
              </a:rPr>
              <a:t>事例は一部加工しています。</a:t>
            </a:r>
          </a:p>
        </p:txBody>
      </p:sp>
    </p:spTree>
    <p:extLst>
      <p:ext uri="{BB962C8B-B14F-4D97-AF65-F5344CB8AC3E}">
        <p14:creationId xmlns:p14="http://schemas.microsoft.com/office/powerpoint/2010/main" val="160452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solidFill>
                  <a:srgbClr val="C00000"/>
                </a:solidFill>
                <a:effectLst>
                  <a:outerShdw blurRad="38100" dist="38100" dir="2700000" algn="tl">
                    <a:srgbClr val="000000">
                      <a:alpha val="43137"/>
                    </a:srgbClr>
                  </a:outerShdw>
                </a:effectLst>
              </a:rPr>
              <a:t>さいたま市における虐待事案</a:t>
            </a:r>
            <a:br>
              <a:rPr kumimoji="1" lang="en-US" altLang="ja-JP" dirty="0">
                <a:solidFill>
                  <a:srgbClr val="C00000"/>
                </a:solidFill>
                <a:effectLst>
                  <a:outerShdw blurRad="38100" dist="38100" dir="2700000" algn="tl">
                    <a:srgbClr val="000000">
                      <a:alpha val="43137"/>
                    </a:srgbClr>
                  </a:outerShdw>
                </a:effectLst>
              </a:rPr>
            </a:br>
            <a:r>
              <a:rPr lang="ja-JP" altLang="en-US" dirty="0">
                <a:solidFill>
                  <a:srgbClr val="C00000"/>
                </a:solidFill>
                <a:effectLst>
                  <a:outerShdw blurRad="38100" dist="38100" dir="2700000" algn="tl">
                    <a:srgbClr val="000000">
                      <a:alpha val="43137"/>
                    </a:srgbClr>
                  </a:outerShdw>
                </a:effectLst>
              </a:rPr>
              <a:t>（施設従事者による虐待）</a:t>
            </a:r>
            <a:endParaRPr kumimoji="1" lang="ja-JP" altLang="en-US" dirty="0">
              <a:solidFill>
                <a:srgbClr val="C0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251678" y="2128158"/>
            <a:ext cx="10178322" cy="4420419"/>
          </a:xfrm>
        </p:spPr>
        <p:txBody>
          <a:bodyPr>
            <a:normAutofit lnSpcReduction="10000"/>
          </a:bodyPr>
          <a:lstStyle/>
          <a:p>
            <a:pPr>
              <a:buFont typeface="Wingdings" panose="05000000000000000000" pitchFamily="2" charset="2"/>
              <a:buChar char="u"/>
            </a:pPr>
            <a:r>
              <a:rPr kumimoji="1" lang="ja-JP" altLang="en-US" sz="2400" b="1" dirty="0"/>
              <a:t>ケース２（身体的虐待）</a:t>
            </a:r>
            <a:endParaRPr kumimoji="1" lang="en-US" altLang="ja-JP" sz="2400" b="1" dirty="0"/>
          </a:p>
          <a:p>
            <a:pPr marL="0" indent="0">
              <a:buNone/>
            </a:pPr>
            <a:r>
              <a:rPr lang="ja-JP" altLang="en-US" dirty="0"/>
              <a:t>≪内容≫</a:t>
            </a:r>
            <a:endParaRPr lang="en-US" altLang="ja-JP" dirty="0"/>
          </a:p>
          <a:p>
            <a:pPr marL="0" indent="0">
              <a:buNone/>
            </a:pPr>
            <a:r>
              <a:rPr lang="ja-JP" altLang="en-US" dirty="0"/>
              <a:t>放課後等デイサービスを利用中の男児に対し、児童指導員がしつけと称して腕を引っ張る等の身体的虐待を行った。被虐待者の父親が区役所支援課に通報。調査の結果、日常的に同様の虐待があったことが確認され、市から再発防止等を指導した。</a:t>
            </a:r>
            <a:endParaRPr lang="en-US" altLang="ja-JP" dirty="0"/>
          </a:p>
          <a:p>
            <a:pPr marL="0" indent="0">
              <a:buNone/>
            </a:pPr>
            <a:endParaRPr lang="en-US" altLang="ja-JP" dirty="0"/>
          </a:p>
          <a:p>
            <a:pPr marL="0" indent="0">
              <a:buNone/>
            </a:pPr>
            <a:r>
              <a:rPr lang="ja-JP" altLang="en-US" dirty="0"/>
              <a:t>≪法人の対応≫</a:t>
            </a:r>
            <a:endParaRPr lang="en-US" altLang="ja-JP" dirty="0"/>
          </a:p>
          <a:p>
            <a:pPr marL="0" indent="0">
              <a:buNone/>
            </a:pPr>
            <a:r>
              <a:rPr lang="ja-JP" altLang="en-US" dirty="0"/>
              <a:t>・市に対して、再発防止策を踏まえた報告書を提出。</a:t>
            </a:r>
            <a:endParaRPr lang="en-US" altLang="ja-JP" dirty="0"/>
          </a:p>
          <a:p>
            <a:pPr marL="0" indent="0">
              <a:buNone/>
            </a:pPr>
            <a:r>
              <a:rPr lang="ja-JP" altLang="en-US" dirty="0"/>
              <a:t>・事業所における対応フローの作成。</a:t>
            </a:r>
            <a:endParaRPr lang="en-US" altLang="ja-JP" dirty="0"/>
          </a:p>
          <a:p>
            <a:pPr marL="0" indent="0">
              <a:buNone/>
            </a:pPr>
            <a:r>
              <a:rPr lang="ja-JP" altLang="en-US" dirty="0"/>
              <a:t>・職員を対象とした虐待防止研修の実施。</a:t>
            </a:r>
            <a:endParaRPr lang="en-US" altLang="ja-JP" dirty="0"/>
          </a:p>
          <a:p>
            <a:pPr marL="0" indent="0">
              <a:buNone/>
            </a:pPr>
            <a:r>
              <a:rPr lang="ja-JP" altLang="en-US" dirty="0"/>
              <a:t>・被虐待者、保護者への謝罪及び今後の支援についての話し合いを実施。</a:t>
            </a: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18</a:t>
            </a:fld>
            <a:endParaRPr kumimoji="1" lang="ja-JP" altLang="en-US" dirty="0"/>
          </a:p>
        </p:txBody>
      </p:sp>
      <p:sp>
        <p:nvSpPr>
          <p:cNvPr id="5" name="テキスト ボックス 4"/>
          <p:cNvSpPr txBox="1"/>
          <p:nvPr/>
        </p:nvSpPr>
        <p:spPr>
          <a:xfrm>
            <a:off x="8220363" y="6413698"/>
            <a:ext cx="2854037" cy="307777"/>
          </a:xfrm>
          <a:prstGeom prst="rect">
            <a:avLst/>
          </a:prstGeom>
          <a:noFill/>
        </p:spPr>
        <p:txBody>
          <a:bodyPr wrap="square" rtlCol="0">
            <a:spAutoFit/>
          </a:bodyPr>
          <a:lstStyle/>
          <a:p>
            <a:pPr algn="ctr"/>
            <a:r>
              <a:rPr kumimoji="1" lang="en-US" altLang="ja-JP" sz="1400" dirty="0">
                <a:solidFill>
                  <a:schemeClr val="tx1">
                    <a:lumMod val="65000"/>
                    <a:lumOff val="35000"/>
                  </a:schemeClr>
                </a:solidFill>
              </a:rPr>
              <a:t>※</a:t>
            </a:r>
            <a:r>
              <a:rPr kumimoji="1" lang="ja-JP" altLang="en-US" sz="1400" dirty="0">
                <a:solidFill>
                  <a:schemeClr val="tx1">
                    <a:lumMod val="65000"/>
                    <a:lumOff val="35000"/>
                  </a:schemeClr>
                </a:solidFill>
              </a:rPr>
              <a:t>事例は一部加工しています。</a:t>
            </a:r>
          </a:p>
        </p:txBody>
      </p:sp>
    </p:spTree>
    <p:extLst>
      <p:ext uri="{BB962C8B-B14F-4D97-AF65-F5344CB8AC3E}">
        <p14:creationId xmlns:p14="http://schemas.microsoft.com/office/powerpoint/2010/main" val="230175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solidFill>
                  <a:srgbClr val="C00000"/>
                </a:solidFill>
                <a:effectLst>
                  <a:outerShdw blurRad="38100" dist="38100" dir="2700000" algn="tl">
                    <a:srgbClr val="000000">
                      <a:alpha val="43137"/>
                    </a:srgbClr>
                  </a:outerShdw>
                </a:effectLst>
              </a:rPr>
              <a:t>さいたま市における虐待事案</a:t>
            </a:r>
            <a:br>
              <a:rPr kumimoji="1" lang="en-US" altLang="ja-JP" dirty="0">
                <a:solidFill>
                  <a:srgbClr val="C00000"/>
                </a:solidFill>
                <a:effectLst>
                  <a:outerShdw blurRad="38100" dist="38100" dir="2700000" algn="tl">
                    <a:srgbClr val="000000">
                      <a:alpha val="43137"/>
                    </a:srgbClr>
                  </a:outerShdw>
                </a:effectLst>
              </a:rPr>
            </a:br>
            <a:r>
              <a:rPr lang="ja-JP" altLang="en-US" dirty="0">
                <a:solidFill>
                  <a:srgbClr val="C00000"/>
                </a:solidFill>
                <a:effectLst>
                  <a:outerShdw blurRad="38100" dist="38100" dir="2700000" algn="tl">
                    <a:srgbClr val="000000">
                      <a:alpha val="43137"/>
                    </a:srgbClr>
                  </a:outerShdw>
                </a:effectLst>
              </a:rPr>
              <a:t>（施設従事者による虐待）</a:t>
            </a:r>
            <a:endParaRPr kumimoji="1" lang="ja-JP" altLang="en-US" dirty="0">
              <a:solidFill>
                <a:srgbClr val="C0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251678" y="2128158"/>
            <a:ext cx="10178322" cy="4420419"/>
          </a:xfrm>
        </p:spPr>
        <p:txBody>
          <a:bodyPr>
            <a:normAutofit lnSpcReduction="10000"/>
          </a:bodyPr>
          <a:lstStyle/>
          <a:p>
            <a:pPr>
              <a:buFont typeface="Wingdings" panose="05000000000000000000" pitchFamily="2" charset="2"/>
              <a:buChar char="u"/>
            </a:pPr>
            <a:r>
              <a:rPr kumimoji="1" lang="ja-JP" altLang="en-US" sz="2400" b="1" dirty="0"/>
              <a:t>ケース３（性的虐待）</a:t>
            </a:r>
            <a:endParaRPr kumimoji="1" lang="en-US" altLang="ja-JP" sz="2400" b="1" dirty="0"/>
          </a:p>
          <a:p>
            <a:pPr marL="0" indent="0">
              <a:buNone/>
            </a:pPr>
            <a:r>
              <a:rPr lang="ja-JP" altLang="en-US" dirty="0"/>
              <a:t>≪内容≫</a:t>
            </a:r>
            <a:endParaRPr lang="en-US" altLang="ja-JP" dirty="0"/>
          </a:p>
          <a:p>
            <a:pPr marL="0" indent="0">
              <a:buNone/>
            </a:pPr>
            <a:r>
              <a:rPr lang="ja-JP" altLang="en-US" dirty="0"/>
              <a:t>障害者支援施設入所中の女性利用者の入浴介助の際に、男性職員が性的虐待を行った。他の職員から報告を受けた施設長と法人代表が市に通報。調査の結果、虐待は日常的に行われていたことが判明。極めて重度の虐待であり、市から文書指導が実施された。</a:t>
            </a:r>
            <a:endParaRPr lang="en-US" altLang="ja-JP" dirty="0"/>
          </a:p>
          <a:p>
            <a:pPr marL="0" indent="0">
              <a:buNone/>
            </a:pPr>
            <a:endParaRPr lang="en-US" altLang="ja-JP" dirty="0"/>
          </a:p>
          <a:p>
            <a:pPr marL="0" indent="0">
              <a:buNone/>
            </a:pPr>
            <a:r>
              <a:rPr lang="ja-JP" altLang="en-US" dirty="0"/>
              <a:t>≪法人の対応≫</a:t>
            </a:r>
            <a:endParaRPr lang="en-US" altLang="ja-JP" dirty="0"/>
          </a:p>
          <a:p>
            <a:pPr marL="0" indent="0">
              <a:buNone/>
            </a:pPr>
            <a:r>
              <a:rPr lang="ja-JP" altLang="en-US" dirty="0"/>
              <a:t>・市に対して、再発防止策を踏まえた報告書を提出。</a:t>
            </a:r>
            <a:endParaRPr lang="en-US" altLang="ja-JP" dirty="0"/>
          </a:p>
          <a:p>
            <a:pPr marL="0" indent="0">
              <a:buNone/>
            </a:pPr>
            <a:r>
              <a:rPr lang="ja-JP" altLang="en-US" dirty="0"/>
              <a:t>・虐待者である男性職員を解雇。</a:t>
            </a:r>
            <a:endParaRPr lang="en-US" altLang="ja-JP" dirty="0"/>
          </a:p>
          <a:p>
            <a:pPr marL="0" indent="0">
              <a:buNone/>
            </a:pPr>
            <a:r>
              <a:rPr lang="ja-JP" altLang="ja-JP" dirty="0"/>
              <a:t>・</a:t>
            </a:r>
            <a:r>
              <a:rPr lang="ja-JP" altLang="en-US" dirty="0"/>
              <a:t>職員配置について、同性介助を徹底</a:t>
            </a:r>
            <a:r>
              <a:rPr lang="ja-JP" altLang="ja-JP" dirty="0"/>
              <a:t>。</a:t>
            </a:r>
            <a:endParaRPr lang="en-US" altLang="ja-JP" dirty="0"/>
          </a:p>
          <a:p>
            <a:pPr marL="0" indent="0">
              <a:buNone/>
            </a:pPr>
            <a:r>
              <a:rPr lang="ja-JP" altLang="en-US" dirty="0"/>
              <a:t>・被虐待者、保護者への謝罪及び今後の支援についての話し合いを実施。</a:t>
            </a:r>
            <a:endParaRPr lang="en-US" altLang="ja-JP"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19</a:t>
            </a:fld>
            <a:endParaRPr kumimoji="1" lang="ja-JP" altLang="en-US" dirty="0"/>
          </a:p>
        </p:txBody>
      </p:sp>
      <p:sp>
        <p:nvSpPr>
          <p:cNvPr id="5" name="テキスト ボックス 4"/>
          <p:cNvSpPr txBox="1"/>
          <p:nvPr/>
        </p:nvSpPr>
        <p:spPr>
          <a:xfrm>
            <a:off x="8220363" y="6413698"/>
            <a:ext cx="2854037" cy="307777"/>
          </a:xfrm>
          <a:prstGeom prst="rect">
            <a:avLst/>
          </a:prstGeom>
          <a:noFill/>
        </p:spPr>
        <p:txBody>
          <a:bodyPr wrap="square" rtlCol="0">
            <a:spAutoFit/>
          </a:bodyPr>
          <a:lstStyle/>
          <a:p>
            <a:pPr algn="ctr"/>
            <a:r>
              <a:rPr kumimoji="1" lang="en-US" altLang="ja-JP" sz="1400" dirty="0">
                <a:solidFill>
                  <a:schemeClr val="tx1">
                    <a:lumMod val="65000"/>
                    <a:lumOff val="35000"/>
                  </a:schemeClr>
                </a:solidFill>
              </a:rPr>
              <a:t>※</a:t>
            </a:r>
            <a:r>
              <a:rPr kumimoji="1" lang="ja-JP" altLang="en-US" sz="1400" dirty="0">
                <a:solidFill>
                  <a:schemeClr val="tx1">
                    <a:lumMod val="65000"/>
                    <a:lumOff val="35000"/>
                  </a:schemeClr>
                </a:solidFill>
              </a:rPr>
              <a:t>事例は一部加工しています。</a:t>
            </a:r>
          </a:p>
        </p:txBody>
      </p:sp>
    </p:spTree>
    <p:extLst>
      <p:ext uri="{BB962C8B-B14F-4D97-AF65-F5344CB8AC3E}">
        <p14:creationId xmlns:p14="http://schemas.microsoft.com/office/powerpoint/2010/main" val="235933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effectLst>
                  <a:outerShdw blurRad="38100" dist="38100" dir="2700000" algn="tl">
                    <a:srgbClr val="000000">
                      <a:alpha val="43137"/>
                    </a:srgbClr>
                  </a:outerShdw>
                </a:effectLst>
              </a:rPr>
              <a:t>目次</a:t>
            </a:r>
            <a:endParaRPr kumimoji="1" lang="ja-JP" altLang="en-US" dirty="0">
              <a:solidFill>
                <a:srgbClr val="C0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251678" y="1415287"/>
            <a:ext cx="10178322" cy="4960392"/>
          </a:xfrm>
        </p:spPr>
        <p:txBody>
          <a:bodyPr>
            <a:normAutofit lnSpcReduction="10000"/>
          </a:bodyPr>
          <a:lstStyle/>
          <a:p>
            <a:pPr>
              <a:buFont typeface="Wingdings" panose="05000000000000000000" pitchFamily="2" charset="2"/>
              <a:buChar char="u"/>
            </a:pPr>
            <a:r>
              <a:rPr kumimoji="1" lang="ja-JP" altLang="en-US" sz="2800" dirty="0"/>
              <a:t>障害者虐待について</a:t>
            </a:r>
            <a:r>
              <a:rPr lang="ja-JP" altLang="en-US" sz="2800" dirty="0"/>
              <a:t>・・・・・・・・Ｐ３～５</a:t>
            </a:r>
            <a:endParaRPr lang="en-US" altLang="ja-JP" sz="2800" dirty="0"/>
          </a:p>
          <a:p>
            <a:pPr>
              <a:buFont typeface="Wingdings" panose="05000000000000000000" pitchFamily="2" charset="2"/>
              <a:buChar char="u"/>
            </a:pPr>
            <a:endParaRPr kumimoji="1" lang="en-US" altLang="ja-JP" sz="2800" dirty="0"/>
          </a:p>
          <a:p>
            <a:pPr>
              <a:buFont typeface="Wingdings" panose="05000000000000000000" pitchFamily="2" charset="2"/>
              <a:buChar char="u"/>
            </a:pPr>
            <a:r>
              <a:rPr lang="ja-JP" altLang="en-US" sz="2800" dirty="0"/>
              <a:t>通報の重要性など・・・・・・・・・Ｐ６～</a:t>
            </a:r>
            <a:r>
              <a:rPr lang="en-US" altLang="ja-JP" sz="2800" dirty="0"/>
              <a:t>12</a:t>
            </a:r>
          </a:p>
          <a:p>
            <a:pPr>
              <a:buFont typeface="Wingdings" panose="05000000000000000000" pitchFamily="2" charset="2"/>
              <a:buChar char="u"/>
            </a:pPr>
            <a:endParaRPr lang="en-US" altLang="ja-JP" sz="2800" dirty="0"/>
          </a:p>
          <a:p>
            <a:pPr>
              <a:buFont typeface="Wingdings" panose="05000000000000000000" pitchFamily="2" charset="2"/>
              <a:buChar char="u"/>
            </a:pPr>
            <a:r>
              <a:rPr kumimoji="1" lang="ja-JP" altLang="en-US" sz="2800" dirty="0"/>
              <a:t>さいたま市の障害者虐待の現状・・・Ｐ</a:t>
            </a:r>
            <a:r>
              <a:rPr lang="en-US" altLang="ja-JP" sz="2800" dirty="0"/>
              <a:t>13</a:t>
            </a:r>
            <a:r>
              <a:rPr kumimoji="1" lang="ja-JP" altLang="en-US" sz="2800" dirty="0"/>
              <a:t>～</a:t>
            </a:r>
            <a:r>
              <a:rPr kumimoji="1" lang="en-US" altLang="ja-JP" sz="2800" dirty="0"/>
              <a:t>19</a:t>
            </a:r>
          </a:p>
          <a:p>
            <a:pPr>
              <a:buFont typeface="Wingdings" panose="05000000000000000000" pitchFamily="2" charset="2"/>
              <a:buChar char="u"/>
            </a:pPr>
            <a:endParaRPr kumimoji="1" lang="en-US" altLang="ja-JP" sz="2800" dirty="0"/>
          </a:p>
          <a:p>
            <a:pPr>
              <a:buFont typeface="Wingdings" panose="05000000000000000000" pitchFamily="2" charset="2"/>
              <a:buChar char="u"/>
            </a:pPr>
            <a:r>
              <a:rPr kumimoji="1" lang="ja-JP" altLang="en-US" sz="2800" dirty="0"/>
              <a:t>障害者虐待防止研修等について・・・Ｐ</a:t>
            </a:r>
            <a:r>
              <a:rPr lang="en-US" altLang="ja-JP" sz="2800" dirty="0"/>
              <a:t>20</a:t>
            </a:r>
            <a:endParaRPr kumimoji="1" lang="en-US" altLang="ja-JP" sz="2800" dirty="0"/>
          </a:p>
          <a:p>
            <a:pPr>
              <a:buFont typeface="Wingdings" panose="05000000000000000000" pitchFamily="2" charset="2"/>
              <a:buChar char="u"/>
            </a:pPr>
            <a:endParaRPr lang="en-US" altLang="ja-JP" sz="2800" dirty="0"/>
          </a:p>
          <a:p>
            <a:pPr>
              <a:buFont typeface="Wingdings" panose="05000000000000000000" pitchFamily="2" charset="2"/>
              <a:buChar char="u"/>
            </a:pPr>
            <a:r>
              <a:rPr lang="ja-JP" altLang="en-US" sz="2800" dirty="0"/>
              <a:t>まとめ・アンケート・・・・・・・・Ｐ</a:t>
            </a:r>
            <a:r>
              <a:rPr lang="en-US" altLang="ja-JP" sz="2800" dirty="0"/>
              <a:t>21</a:t>
            </a:r>
            <a:r>
              <a:rPr lang="ja-JP" altLang="en-US" sz="2800" dirty="0"/>
              <a:t>～</a:t>
            </a:r>
            <a:r>
              <a:rPr lang="en-US" altLang="ja-JP" sz="2800" dirty="0"/>
              <a:t>22</a:t>
            </a:r>
            <a:endParaRPr kumimoji="1" lang="ja-JP" altLang="en-US" sz="2800"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2</a:t>
            </a:fld>
            <a:endParaRPr kumimoji="1" lang="ja-JP" altLang="en-US" dirty="0"/>
          </a:p>
        </p:txBody>
      </p:sp>
      <p:sp>
        <p:nvSpPr>
          <p:cNvPr id="5" name="テキスト ボックス 4"/>
          <p:cNvSpPr txBox="1"/>
          <p:nvPr/>
        </p:nvSpPr>
        <p:spPr>
          <a:xfrm>
            <a:off x="1251678" y="6211669"/>
            <a:ext cx="9606822" cy="646331"/>
          </a:xfrm>
          <a:prstGeom prst="rect">
            <a:avLst/>
          </a:prstGeom>
          <a:noFill/>
        </p:spPr>
        <p:txBody>
          <a:bodyPr wrap="square" rtlCol="0">
            <a:spAutoFit/>
          </a:bodyPr>
          <a:lstStyle/>
          <a:p>
            <a:r>
              <a:rPr kumimoji="1" lang="en-US" altLang="ja-JP" sz="1200" dirty="0">
                <a:solidFill>
                  <a:schemeClr val="tx1">
                    <a:lumMod val="65000"/>
                    <a:lumOff val="35000"/>
                  </a:schemeClr>
                </a:solidFill>
              </a:rPr>
              <a:t>※</a:t>
            </a:r>
            <a:r>
              <a:rPr kumimoji="1" lang="ja-JP" altLang="en-US" sz="1200" dirty="0">
                <a:solidFill>
                  <a:schemeClr val="tx1">
                    <a:lumMod val="65000"/>
                    <a:lumOff val="35000"/>
                  </a:schemeClr>
                </a:solidFill>
              </a:rPr>
              <a:t>この資料には「令和５年度都道府県・市区町村における障害者虐待事例への対応状況等（調査結果）」や「障害者福祉施設等における障害者虐待の防止と対応の手引き（施設・事業所従事者向けマニュアル）（令和６年７月）」など、厚生労働省の資料から抜粋したものが含まれています。</a:t>
            </a:r>
          </a:p>
        </p:txBody>
      </p:sp>
    </p:spTree>
    <p:extLst>
      <p:ext uri="{BB962C8B-B14F-4D97-AF65-F5344CB8AC3E}">
        <p14:creationId xmlns:p14="http://schemas.microsoft.com/office/powerpoint/2010/main" val="317409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4A13F0C-9954-1633-3C7E-75390F059F86}"/>
              </a:ext>
            </a:extLst>
          </p:cNvPr>
          <p:cNvSpPr/>
          <p:nvPr/>
        </p:nvSpPr>
        <p:spPr>
          <a:xfrm>
            <a:off x="1170122" y="2252201"/>
            <a:ext cx="10492353" cy="2353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障害者虐待防止研修</a:t>
            </a:r>
          </a:p>
        </p:txBody>
      </p:sp>
      <p:sp>
        <p:nvSpPr>
          <p:cNvPr id="3" name="コンテンツ プレースホルダー 2"/>
          <p:cNvSpPr>
            <a:spLocks noGrp="1"/>
          </p:cNvSpPr>
          <p:nvPr>
            <p:ph idx="1"/>
          </p:nvPr>
        </p:nvSpPr>
        <p:spPr>
          <a:xfrm>
            <a:off x="1251678" y="1498060"/>
            <a:ext cx="10178322" cy="4766986"/>
          </a:xfrm>
        </p:spPr>
        <p:txBody>
          <a:bodyPr>
            <a:normAutofit/>
          </a:bodyPr>
          <a:lstStyle/>
          <a:p>
            <a:pPr marL="0" indent="0">
              <a:buNone/>
            </a:pPr>
            <a:endParaRPr lang="en-US" altLang="ja-JP" sz="2400" b="1" dirty="0"/>
          </a:p>
          <a:p>
            <a:pPr marL="0" indent="0">
              <a:buNone/>
            </a:pPr>
            <a:endParaRPr lang="en-US" altLang="ja-JP" sz="2400" b="1" dirty="0"/>
          </a:p>
          <a:p>
            <a:pPr marL="0" indent="0">
              <a:buNone/>
            </a:pPr>
            <a:r>
              <a:rPr lang="ja-JP" altLang="en-US" sz="2400" b="1" dirty="0"/>
              <a:t>◆埼玉県障害者虐待防止・権利擁護研修</a:t>
            </a:r>
            <a:endParaRPr lang="en-US" altLang="ja-JP" sz="2400" b="1" dirty="0"/>
          </a:p>
          <a:p>
            <a:pPr marL="0" indent="0">
              <a:buNone/>
            </a:pPr>
            <a:r>
              <a:rPr kumimoji="1" lang="ja-JP" altLang="en-US" dirty="0"/>
              <a:t>　</a:t>
            </a:r>
            <a:r>
              <a:rPr lang="ja-JP" altLang="en-US" dirty="0"/>
              <a:t>例年、年度末に埼玉県主催の動画研修が実施されています。県からの通知があり次第、メールにてお知らせしますので、積極的に受講をお願いいたします。しばらくは令和６年度の動画を視聴できます。</a:t>
            </a:r>
            <a:endParaRPr lang="en-US" altLang="ja-JP" dirty="0"/>
          </a:p>
          <a:p>
            <a:pPr marL="0" indent="0">
              <a:buNone/>
            </a:pPr>
            <a:r>
              <a:rPr kumimoji="1" lang="ja-JP" altLang="en-US" dirty="0"/>
              <a:t>　</a:t>
            </a:r>
            <a:r>
              <a:rPr lang="en-US" altLang="ja-JP" dirty="0">
                <a:hlinkClick r:id="rId3"/>
              </a:rPr>
              <a:t>https://www.pref.saitama.lg.jp/a0605/gyakutaiboushi/gyakutaiboushi.html</a:t>
            </a:r>
            <a:r>
              <a:rPr lang="ja-JP" altLang="en-US" dirty="0"/>
              <a:t>　</a:t>
            </a: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20</a:t>
            </a:fld>
            <a:endParaRPr kumimoji="1" lang="ja-JP" altLang="en-US"/>
          </a:p>
        </p:txBody>
      </p:sp>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65191" y="4843221"/>
            <a:ext cx="1393837" cy="1767622"/>
          </a:xfrm>
          <a:prstGeom prst="rect">
            <a:avLst/>
          </a:prstGeom>
        </p:spPr>
      </p:pic>
      <p:pic>
        <p:nvPicPr>
          <p:cNvPr id="6" name="図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9180" y="4844418"/>
            <a:ext cx="1092366" cy="1766424"/>
          </a:xfrm>
          <a:prstGeom prst="rect">
            <a:avLst/>
          </a:prstGeom>
        </p:spPr>
      </p:pic>
    </p:spTree>
    <p:extLst>
      <p:ext uri="{BB962C8B-B14F-4D97-AF65-F5344CB8AC3E}">
        <p14:creationId xmlns:p14="http://schemas.microsoft.com/office/powerpoint/2010/main" val="158786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終わりに</a:t>
            </a: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21</a:t>
            </a:fld>
            <a:endParaRPr kumimoji="1" lang="ja-JP" altLang="en-US"/>
          </a:p>
        </p:txBody>
      </p:sp>
      <p:sp>
        <p:nvSpPr>
          <p:cNvPr id="5" name="角丸四角形 4"/>
          <p:cNvSpPr/>
          <p:nvPr/>
        </p:nvSpPr>
        <p:spPr>
          <a:xfrm>
            <a:off x="1903431" y="1292469"/>
            <a:ext cx="8490885" cy="738554"/>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lumMod val="65000"/>
                    <a:lumOff val="35000"/>
                  </a:schemeClr>
                </a:solidFill>
                <a:latin typeface="+mn-ea"/>
              </a:rPr>
              <a:t>意図しなくとも、全ての支援者が虐待リスクを持っている</a:t>
            </a:r>
            <a:endParaRPr lang="en-US" altLang="ja-JP" sz="2400" b="1" dirty="0">
              <a:solidFill>
                <a:schemeClr val="tx1">
                  <a:lumMod val="65000"/>
                  <a:lumOff val="35000"/>
                </a:schemeClr>
              </a:solidFill>
              <a:latin typeface="+mn-ea"/>
            </a:endParaRPr>
          </a:p>
        </p:txBody>
      </p:sp>
      <p:sp>
        <p:nvSpPr>
          <p:cNvPr id="6" name="角丸四角形 5"/>
          <p:cNvSpPr/>
          <p:nvPr/>
        </p:nvSpPr>
        <p:spPr>
          <a:xfrm>
            <a:off x="1903431" y="2297164"/>
            <a:ext cx="8490885" cy="1004783"/>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lumMod val="65000"/>
                    <a:lumOff val="35000"/>
                  </a:schemeClr>
                </a:solidFill>
                <a:latin typeface="+mn-ea"/>
              </a:rPr>
              <a:t>「私が虐待をするわけがない」「うちの事業所に虐待は</a:t>
            </a:r>
            <a:endParaRPr lang="en-US" altLang="ja-JP" sz="2400" b="1" dirty="0">
              <a:solidFill>
                <a:schemeClr val="tx1">
                  <a:lumMod val="65000"/>
                  <a:lumOff val="35000"/>
                </a:schemeClr>
              </a:solidFill>
              <a:latin typeface="+mn-ea"/>
            </a:endParaRPr>
          </a:p>
          <a:p>
            <a:r>
              <a:rPr lang="ja-JP" altLang="en-US" sz="2400" b="1" dirty="0">
                <a:solidFill>
                  <a:schemeClr val="tx1">
                    <a:lumMod val="65000"/>
                    <a:lumOff val="35000"/>
                  </a:schemeClr>
                </a:solidFill>
                <a:latin typeface="+mn-ea"/>
              </a:rPr>
              <a:t>あり得ない」と断言する人こそ危険</a:t>
            </a:r>
            <a:endParaRPr lang="en-US" altLang="ja-JP" sz="2400" b="1" dirty="0">
              <a:solidFill>
                <a:schemeClr val="tx1">
                  <a:lumMod val="65000"/>
                  <a:lumOff val="35000"/>
                </a:schemeClr>
              </a:solidFill>
              <a:latin typeface="+mn-ea"/>
            </a:endParaRPr>
          </a:p>
        </p:txBody>
      </p:sp>
      <p:sp>
        <p:nvSpPr>
          <p:cNvPr id="7" name="角丸四角形 6"/>
          <p:cNvSpPr/>
          <p:nvPr/>
        </p:nvSpPr>
        <p:spPr>
          <a:xfrm>
            <a:off x="1903431" y="4514227"/>
            <a:ext cx="8490885" cy="673235"/>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lumMod val="65000"/>
                    <a:lumOff val="35000"/>
                  </a:schemeClr>
                </a:solidFill>
                <a:latin typeface="+mn-ea"/>
              </a:rPr>
              <a:t>通報義務・通報者の保護を職場内で確認</a:t>
            </a:r>
          </a:p>
        </p:txBody>
      </p:sp>
      <p:sp>
        <p:nvSpPr>
          <p:cNvPr id="8" name="角丸四角形 7"/>
          <p:cNvSpPr/>
          <p:nvPr/>
        </p:nvSpPr>
        <p:spPr>
          <a:xfrm>
            <a:off x="2037902" y="5466398"/>
            <a:ext cx="9096263" cy="108217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u="sng" dirty="0">
                <a:solidFill>
                  <a:schemeClr val="tx1">
                    <a:lumMod val="65000"/>
                    <a:lumOff val="35000"/>
                  </a:schemeClr>
                </a:solidFill>
              </a:rPr>
              <a:t>虐待の早期発見、対応のため、</a:t>
            </a:r>
            <a:endParaRPr kumimoji="1" lang="en-US" altLang="ja-JP" sz="3200" u="sng" dirty="0">
              <a:solidFill>
                <a:schemeClr val="tx1">
                  <a:lumMod val="65000"/>
                  <a:lumOff val="35000"/>
                </a:schemeClr>
              </a:solidFill>
            </a:endParaRPr>
          </a:p>
          <a:p>
            <a:r>
              <a:rPr kumimoji="1" lang="ja-JP" altLang="en-US" sz="3200" u="sng" dirty="0">
                <a:solidFill>
                  <a:schemeClr val="tx1">
                    <a:lumMod val="65000"/>
                    <a:lumOff val="35000"/>
                  </a:schemeClr>
                </a:solidFill>
              </a:rPr>
              <a:t>気になることがあればすぐにご相談ください！</a:t>
            </a:r>
            <a:endParaRPr kumimoji="1" lang="en-US" altLang="ja-JP" sz="3200" u="sng" dirty="0">
              <a:solidFill>
                <a:schemeClr val="tx1">
                  <a:lumMod val="65000"/>
                  <a:lumOff val="35000"/>
                </a:schemeClr>
              </a:solidFill>
            </a:endParaRPr>
          </a:p>
        </p:txBody>
      </p:sp>
      <p:sp>
        <p:nvSpPr>
          <p:cNvPr id="9" name="角丸四角形 8"/>
          <p:cNvSpPr/>
          <p:nvPr/>
        </p:nvSpPr>
        <p:spPr>
          <a:xfrm>
            <a:off x="1903431" y="3568788"/>
            <a:ext cx="8490885" cy="678598"/>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lumMod val="65000"/>
                    <a:lumOff val="35000"/>
                  </a:schemeClr>
                </a:solidFill>
                <a:latin typeface="+mn-ea"/>
              </a:rPr>
              <a:t>自分たちの支援を第三者が見たらどう感じるかを意識</a:t>
            </a:r>
            <a:endParaRPr lang="en-US" altLang="ja-JP" sz="2400" b="1" dirty="0">
              <a:solidFill>
                <a:schemeClr val="tx1">
                  <a:lumMod val="65000"/>
                  <a:lumOff val="35000"/>
                </a:schemeClr>
              </a:solidFill>
              <a:latin typeface="+mn-ea"/>
            </a:endParaRPr>
          </a:p>
        </p:txBody>
      </p:sp>
    </p:spTree>
    <p:extLst>
      <p:ext uri="{BB962C8B-B14F-4D97-AF65-F5344CB8AC3E}">
        <p14:creationId xmlns:p14="http://schemas.microsoft.com/office/powerpoint/2010/main" val="411412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ありがとうございました</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84984566"/>
              </p:ext>
            </p:extLst>
          </p:nvPr>
        </p:nvGraphicFramePr>
        <p:xfrm>
          <a:off x="1163401" y="1631325"/>
          <a:ext cx="10179050" cy="4744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22</a:t>
            </a:fld>
            <a:endParaRPr kumimoji="1" lang="ja-JP" altLang="en-US"/>
          </a:p>
        </p:txBody>
      </p:sp>
      <p:pic>
        <p:nvPicPr>
          <p:cNvPr id="6" name="図 5"/>
          <p:cNvPicPr>
            <a:picLocks noChangeAspect="1"/>
          </p:cNvPicPr>
          <p:nvPr/>
        </p:nvPicPr>
        <p:blipFill rotWithShape="1">
          <a:blip r:embed="rId8">
            <a:clrChange>
              <a:clrFrom>
                <a:srgbClr val="000000">
                  <a:alpha val="0"/>
                </a:srgbClr>
              </a:clrFrom>
              <a:clrTo>
                <a:srgbClr val="000000">
                  <a:alpha val="0"/>
                </a:srgbClr>
              </a:clrTo>
            </a:clrChange>
            <a:extLst>
              <a:ext uri="{BEBA8EAE-BF5A-486C-A8C5-ECC9F3942E4B}">
                <a14:imgProps xmlns:a14="http://schemas.microsoft.com/office/drawing/2010/main">
                  <a14:imgLayer r:embed="rId9">
                    <a14:imgEffect>
                      <a14:backgroundRemoval t="8145" b="99548" l="5894" r="91749">
                        <a14:foregroundMark x1="45972" y1="9729" x2="46562" y2="98643"/>
                        <a14:foregroundMark x1="6876" y1="59050" x2="91159" y2="50679"/>
                        <a14:foregroundMark x1="72102" y1="15385" x2="72102" y2="90950"/>
                        <a14:foregroundMark x1="73674" y1="95701" x2="15717" y2="17195"/>
                        <a14:foregroundMark x1="15717" y1="91855" x2="82122" y2="18778"/>
                        <a14:foregroundMark x1="22397" y1="15158" x2="68762" y2="12217"/>
                        <a14:foregroundMark x1="32613" y1="11538" x2="61493" y2="9729"/>
                      </a14:backgroundRemoval>
                    </a14:imgEffect>
                  </a14:imgLayer>
                </a14:imgProps>
              </a:ext>
              <a:ext uri="{28A0092B-C50C-407E-A947-70E740481C1C}">
                <a14:useLocalDpi xmlns:a14="http://schemas.microsoft.com/office/drawing/2010/main" val="0"/>
              </a:ext>
            </a:extLst>
          </a:blip>
          <a:srcRect l="5925" t="7787" r="7628"/>
          <a:stretch/>
        </p:blipFill>
        <p:spPr>
          <a:xfrm>
            <a:off x="8842765" y="3524205"/>
            <a:ext cx="2439691" cy="2259854"/>
          </a:xfrm>
          <a:prstGeom prst="rect">
            <a:avLst/>
          </a:prstGeom>
        </p:spPr>
      </p:pic>
      <p:sp>
        <p:nvSpPr>
          <p:cNvPr id="7" name="円形吹き出し 6"/>
          <p:cNvSpPr/>
          <p:nvPr/>
        </p:nvSpPr>
        <p:spPr>
          <a:xfrm>
            <a:off x="6022731" y="4475285"/>
            <a:ext cx="2589839" cy="1308774"/>
          </a:xfrm>
          <a:prstGeom prst="wedgeEllipseCallou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548323" y="4605548"/>
            <a:ext cx="1538654" cy="369332"/>
          </a:xfrm>
          <a:prstGeom prst="rect">
            <a:avLst/>
          </a:prstGeom>
          <a:noFill/>
        </p:spPr>
        <p:txBody>
          <a:bodyPr wrap="square" rtlCol="0">
            <a:spAutoFit/>
          </a:bodyPr>
          <a:lstStyle/>
          <a:p>
            <a:r>
              <a:rPr kumimoji="1" lang="en-US" altLang="ja-JP" dirty="0">
                <a:solidFill>
                  <a:schemeClr val="bg1"/>
                </a:solidFill>
              </a:rPr>
              <a:t>URL</a:t>
            </a:r>
            <a:r>
              <a:rPr kumimoji="1" lang="ja-JP" altLang="en-US" dirty="0">
                <a:solidFill>
                  <a:schemeClr val="bg1"/>
                </a:solidFill>
              </a:rPr>
              <a:t>はこちら</a:t>
            </a:r>
            <a:endParaRPr kumimoji="1" lang="en-US" altLang="ja-JP" dirty="0">
              <a:solidFill>
                <a:schemeClr val="bg1"/>
              </a:solidFill>
            </a:endParaRPr>
          </a:p>
        </p:txBody>
      </p:sp>
      <p:sp>
        <p:nvSpPr>
          <p:cNvPr id="9" name="テキスト ボックス 8"/>
          <p:cNvSpPr txBox="1"/>
          <p:nvPr/>
        </p:nvSpPr>
        <p:spPr>
          <a:xfrm>
            <a:off x="6252926" y="4891363"/>
            <a:ext cx="2259623" cy="646331"/>
          </a:xfrm>
          <a:prstGeom prst="rect">
            <a:avLst/>
          </a:prstGeom>
          <a:noFill/>
        </p:spPr>
        <p:txBody>
          <a:bodyPr wrap="square" rtlCol="0">
            <a:spAutoFit/>
          </a:bodyPr>
          <a:lstStyle/>
          <a:p>
            <a:r>
              <a:rPr kumimoji="1" lang="ja-JP" altLang="en-US" dirty="0">
                <a:solidFill>
                  <a:schemeClr val="bg1"/>
                </a:solidFill>
              </a:rPr>
              <a:t>（</a:t>
            </a:r>
            <a:r>
              <a:rPr kumimoji="1" lang="en-US" altLang="ja-JP" dirty="0">
                <a:solidFill>
                  <a:schemeClr val="bg1"/>
                </a:solidFill>
              </a:rPr>
              <a:t>QR</a:t>
            </a:r>
            <a:r>
              <a:rPr kumimoji="1" lang="ja-JP" altLang="en-US" dirty="0">
                <a:solidFill>
                  <a:schemeClr val="bg1"/>
                </a:solidFill>
              </a:rPr>
              <a:t>コードと同じ</a:t>
            </a:r>
            <a:endParaRPr kumimoji="1" lang="en-US" altLang="ja-JP" dirty="0">
              <a:solidFill>
                <a:schemeClr val="bg1"/>
              </a:solidFill>
            </a:endParaRPr>
          </a:p>
          <a:p>
            <a:r>
              <a:rPr kumimoji="1" lang="ja-JP" altLang="en-US" dirty="0">
                <a:solidFill>
                  <a:schemeClr val="bg1"/>
                </a:solidFill>
              </a:rPr>
              <a:t>ページが開きます）</a:t>
            </a:r>
          </a:p>
        </p:txBody>
      </p:sp>
      <p:pic>
        <p:nvPicPr>
          <p:cNvPr id="12" name="図 11">
            <a:extLst>
              <a:ext uri="{FF2B5EF4-FFF2-40B4-BE49-F238E27FC236}">
                <a16:creationId xmlns:a16="http://schemas.microsoft.com/office/drawing/2014/main" id="{2843ACF5-AA73-B5FF-3855-9D639F3E8FDC}"/>
              </a:ext>
            </a:extLst>
          </p:cNvPr>
          <p:cNvPicPr>
            <a:picLocks noChangeAspect="1"/>
          </p:cNvPicPr>
          <p:nvPr/>
        </p:nvPicPr>
        <p:blipFill>
          <a:blip r:embed="rId10"/>
          <a:stretch>
            <a:fillRect/>
          </a:stretch>
        </p:blipFill>
        <p:spPr>
          <a:xfrm>
            <a:off x="3349236" y="3905568"/>
            <a:ext cx="1412921" cy="1399959"/>
          </a:xfrm>
          <a:prstGeom prst="rect">
            <a:avLst/>
          </a:prstGeom>
        </p:spPr>
      </p:pic>
    </p:spTree>
    <p:extLst>
      <p:ext uri="{BB962C8B-B14F-4D97-AF65-F5344CB8AC3E}">
        <p14:creationId xmlns:p14="http://schemas.microsoft.com/office/powerpoint/2010/main" val="278033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虐待防止に関する法律・条例</a:t>
            </a:r>
          </a:p>
        </p:txBody>
      </p:sp>
      <p:sp>
        <p:nvSpPr>
          <p:cNvPr id="3" name="コンテンツ プレースホルダー 2"/>
          <p:cNvSpPr>
            <a:spLocks noGrp="1"/>
          </p:cNvSpPr>
          <p:nvPr>
            <p:ph idx="1"/>
          </p:nvPr>
        </p:nvSpPr>
        <p:spPr>
          <a:xfrm>
            <a:off x="1325569" y="1660005"/>
            <a:ext cx="10358582" cy="4930187"/>
          </a:xfrm>
        </p:spPr>
        <p:txBody>
          <a:bodyPr>
            <a:normAutofit lnSpcReduction="10000"/>
          </a:bodyPr>
          <a:lstStyle/>
          <a:p>
            <a:r>
              <a:rPr kumimoji="1" lang="ja-JP" altLang="en-US" dirty="0"/>
              <a:t>平成</a:t>
            </a:r>
            <a:r>
              <a:rPr kumimoji="1" lang="en-US" altLang="ja-JP" dirty="0"/>
              <a:t>12</a:t>
            </a:r>
            <a:r>
              <a:rPr kumimoji="1" lang="ja-JP" altLang="en-US" dirty="0"/>
              <a:t>年</a:t>
            </a:r>
            <a:r>
              <a:rPr lang="ja-JP" altLang="en-US" dirty="0"/>
              <a:t>　児童虐待の防止等に関する法律施行</a:t>
            </a:r>
            <a:endParaRPr lang="en-US" altLang="ja-JP" dirty="0"/>
          </a:p>
          <a:p>
            <a:pPr marL="0" indent="0">
              <a:buNone/>
            </a:pPr>
            <a:endParaRPr lang="en-US" altLang="ja-JP" dirty="0"/>
          </a:p>
          <a:p>
            <a:r>
              <a:rPr kumimoji="1" lang="ja-JP" altLang="en-US" dirty="0"/>
              <a:t>平成</a:t>
            </a:r>
            <a:r>
              <a:rPr kumimoji="1" lang="en-US" altLang="ja-JP" dirty="0"/>
              <a:t>17</a:t>
            </a:r>
            <a:r>
              <a:rPr kumimoji="1" lang="ja-JP" altLang="en-US" dirty="0"/>
              <a:t>年　高齢者虐待の防止、高齢者の養護者に対する支援等に関する法律施行</a:t>
            </a:r>
            <a:endParaRPr kumimoji="1" lang="en-US" altLang="ja-JP" dirty="0"/>
          </a:p>
          <a:p>
            <a:endParaRPr kumimoji="1" lang="en-US" altLang="ja-JP" dirty="0"/>
          </a:p>
          <a:p>
            <a:pPr marL="0" indent="0">
              <a:buNone/>
            </a:pPr>
            <a:r>
              <a:rPr kumimoji="1" lang="en-US" altLang="ja-JP" dirty="0"/>
              <a:t>--------------------------------------------------------------------------------</a:t>
            </a:r>
          </a:p>
          <a:p>
            <a:endParaRPr lang="en-US" altLang="ja-JP" dirty="0">
              <a:solidFill>
                <a:srgbClr val="C00000"/>
              </a:solidFill>
            </a:endParaRPr>
          </a:p>
          <a:p>
            <a:r>
              <a:rPr lang="ja-JP" altLang="en-US" b="1" dirty="0">
                <a:solidFill>
                  <a:srgbClr val="C00000"/>
                </a:solidFill>
              </a:rPr>
              <a:t>平成</a:t>
            </a:r>
            <a:r>
              <a:rPr lang="en-US" altLang="ja-JP" b="1" dirty="0">
                <a:solidFill>
                  <a:srgbClr val="C00000"/>
                </a:solidFill>
              </a:rPr>
              <a:t>23</a:t>
            </a:r>
            <a:r>
              <a:rPr lang="ja-JP" altLang="en-US" b="1" dirty="0">
                <a:solidFill>
                  <a:srgbClr val="C00000"/>
                </a:solidFill>
              </a:rPr>
              <a:t>年　さいたま市誰もが共に暮らすための障害者の権利の擁護等に関する条例施行</a:t>
            </a:r>
            <a:endParaRPr lang="en-US" altLang="ja-JP" b="1" dirty="0">
              <a:solidFill>
                <a:srgbClr val="C00000"/>
              </a:solidFill>
            </a:endParaRPr>
          </a:p>
          <a:p>
            <a:pPr marL="0" indent="0">
              <a:buNone/>
            </a:pPr>
            <a:r>
              <a:rPr lang="ja-JP" altLang="en-US" b="1" dirty="0">
                <a:solidFill>
                  <a:srgbClr val="C00000"/>
                </a:solidFill>
              </a:rPr>
              <a:t>　　　　　　（別名：ノーマライゼーション条例）</a:t>
            </a:r>
            <a:endParaRPr lang="en-US" altLang="ja-JP" b="1" dirty="0">
              <a:solidFill>
                <a:srgbClr val="C00000"/>
              </a:solidFill>
            </a:endParaRPr>
          </a:p>
          <a:p>
            <a:endParaRPr lang="en-US" altLang="ja-JP" b="1" dirty="0"/>
          </a:p>
          <a:p>
            <a:r>
              <a:rPr lang="ja-JP" altLang="en-US" b="1" dirty="0"/>
              <a:t>平成</a:t>
            </a:r>
            <a:r>
              <a:rPr lang="en-US" altLang="ja-JP" b="1" dirty="0"/>
              <a:t>24</a:t>
            </a:r>
            <a:r>
              <a:rPr lang="ja-JP" altLang="en-US" b="1" dirty="0"/>
              <a:t>年　障害者虐待の防止、障害者の養護者に対する支援等に関する法律施行</a:t>
            </a:r>
            <a:r>
              <a:rPr lang="en-US" altLang="ja-JP" b="1" dirty="0"/>
              <a:t>(</a:t>
            </a:r>
            <a:r>
              <a:rPr lang="ja-JP" altLang="en-US" b="1" dirty="0"/>
              <a:t>国</a:t>
            </a:r>
            <a:r>
              <a:rPr lang="en-US" altLang="ja-JP" b="1" dirty="0"/>
              <a:t>)</a:t>
            </a:r>
          </a:p>
          <a:p>
            <a:endParaRPr lang="en-US" altLang="ja-JP" b="1" dirty="0"/>
          </a:p>
          <a:p>
            <a:r>
              <a:rPr lang="ja-JP" altLang="en-US" b="1" dirty="0"/>
              <a:t>平成</a:t>
            </a:r>
            <a:r>
              <a:rPr lang="en-US" altLang="ja-JP" b="1" dirty="0"/>
              <a:t>30</a:t>
            </a:r>
            <a:r>
              <a:rPr lang="ja-JP" altLang="en-US" b="1" dirty="0"/>
              <a:t>年　埼玉県虐待禁止条例施行（県）</a:t>
            </a: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3</a:t>
            </a:fld>
            <a:endParaRPr kumimoji="1" lang="ja-JP" altLang="en-US"/>
          </a:p>
        </p:txBody>
      </p:sp>
    </p:spTree>
    <p:extLst>
      <p:ext uri="{BB962C8B-B14F-4D97-AF65-F5344CB8AC3E}">
        <p14:creationId xmlns:p14="http://schemas.microsoft.com/office/powerpoint/2010/main" val="187016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障害者虐待の種類</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784767916"/>
              </p:ext>
            </p:extLst>
          </p:nvPr>
        </p:nvGraphicFramePr>
        <p:xfrm>
          <a:off x="1251678" y="1333500"/>
          <a:ext cx="9679818" cy="4782836"/>
        </p:xfrm>
        <a:graphic>
          <a:graphicData uri="http://schemas.openxmlformats.org/drawingml/2006/table">
            <a:tbl>
              <a:tblPr firstRow="1" bandRow="1">
                <a:tableStyleId>{F5AB1C69-6EDB-4FF4-983F-18BD219EF322}</a:tableStyleId>
              </a:tblPr>
              <a:tblGrid>
                <a:gridCol w="548640">
                  <a:extLst>
                    <a:ext uri="{9D8B030D-6E8A-4147-A177-3AD203B41FA5}">
                      <a16:colId xmlns:a16="http://schemas.microsoft.com/office/drawing/2014/main" val="571229815"/>
                    </a:ext>
                  </a:extLst>
                </a:gridCol>
                <a:gridCol w="548640">
                  <a:extLst>
                    <a:ext uri="{9D8B030D-6E8A-4147-A177-3AD203B41FA5}">
                      <a16:colId xmlns:a16="http://schemas.microsoft.com/office/drawing/2014/main" val="315294828"/>
                    </a:ext>
                  </a:extLst>
                </a:gridCol>
                <a:gridCol w="4137567">
                  <a:extLst>
                    <a:ext uri="{9D8B030D-6E8A-4147-A177-3AD203B41FA5}">
                      <a16:colId xmlns:a16="http://schemas.microsoft.com/office/drawing/2014/main" val="2844842860"/>
                    </a:ext>
                  </a:extLst>
                </a:gridCol>
                <a:gridCol w="4444971">
                  <a:extLst>
                    <a:ext uri="{9D8B030D-6E8A-4147-A177-3AD203B41FA5}">
                      <a16:colId xmlns:a16="http://schemas.microsoft.com/office/drawing/2014/main" val="1619917187"/>
                    </a:ext>
                  </a:extLst>
                </a:gridCol>
              </a:tblGrid>
              <a:tr h="693158">
                <a:tc gridSpan="2">
                  <a:txBody>
                    <a:bodyPr/>
                    <a:lstStyle/>
                    <a:p>
                      <a:pPr algn="ctr"/>
                      <a:endParaRPr kumimoji="1" lang="ja-JP" altLang="en-US" sz="2400" dirty="0"/>
                    </a:p>
                  </a:txBody>
                  <a:tcPr vert="eaVert"/>
                </a:tc>
                <a:tc hMerge="1">
                  <a:txBody>
                    <a:bodyPr/>
                    <a:lstStyle/>
                    <a:p>
                      <a:pPr algn="ctr"/>
                      <a:endParaRPr kumimoji="1" lang="ja-JP" altLang="en-US" sz="2400" dirty="0"/>
                    </a:p>
                  </a:txBody>
                  <a:tcPr vert="eaVert"/>
                </a:tc>
                <a:tc>
                  <a:txBody>
                    <a:bodyPr/>
                    <a:lstStyle/>
                    <a:p>
                      <a:r>
                        <a:rPr kumimoji="1" lang="ja-JP" altLang="en-US" sz="3200" dirty="0"/>
                        <a:t>虐待類型</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t>具体例</a:t>
                      </a:r>
                    </a:p>
                  </a:txBody>
                  <a:tcPr/>
                </a:tc>
                <a:extLst>
                  <a:ext uri="{0D108BD9-81ED-4DB2-BD59-A6C34878D82A}">
                    <a16:rowId xmlns:a16="http://schemas.microsoft.com/office/drawing/2014/main" val="812946420"/>
                  </a:ext>
                </a:extLst>
              </a:tr>
              <a:tr h="681613">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市ノーマライゼーション条例</a:t>
                      </a:r>
                    </a:p>
                    <a:p>
                      <a:pPr algn="ctr"/>
                      <a:endParaRPr kumimoji="1" lang="ja-JP" altLang="en-US" sz="2400" dirty="0"/>
                    </a:p>
                  </a:txBody>
                  <a:tcPr vert="eaVert"/>
                </a:tc>
                <a:tc rowSpan="5">
                  <a:txBody>
                    <a:bodyPr/>
                    <a:lstStyle/>
                    <a:p>
                      <a:pPr algn="ctr"/>
                      <a:r>
                        <a:rPr kumimoji="1" lang="ja-JP" altLang="en-US" sz="2400" dirty="0"/>
                        <a:t>国障害者虐待防止法</a:t>
                      </a:r>
                    </a:p>
                  </a:txBody>
                  <a:tcPr vert="eaVert"/>
                </a:tc>
                <a:tc>
                  <a:txBody>
                    <a:bodyPr/>
                    <a:lstStyle/>
                    <a:p>
                      <a:pPr algn="l">
                        <a:lnSpc>
                          <a:spcPct val="150000"/>
                        </a:lnSpc>
                      </a:pPr>
                      <a:r>
                        <a:rPr kumimoji="1" lang="ja-JP" altLang="en-US" sz="2000" b="1" dirty="0"/>
                        <a:t>身体的虐待</a:t>
                      </a:r>
                    </a:p>
                  </a:txBody>
                  <a:tcPr/>
                </a:tc>
                <a:tc>
                  <a:txBody>
                    <a:bodyPr/>
                    <a:lstStyle/>
                    <a:p>
                      <a:r>
                        <a:rPr kumimoji="1" lang="ja-JP" altLang="en-US" dirty="0"/>
                        <a:t>殴る、蹴る　など</a:t>
                      </a:r>
                    </a:p>
                  </a:txBody>
                  <a:tcPr/>
                </a:tc>
                <a:extLst>
                  <a:ext uri="{0D108BD9-81ED-4DB2-BD59-A6C34878D82A}">
                    <a16:rowId xmlns:a16="http://schemas.microsoft.com/office/drawing/2014/main" val="954953279"/>
                  </a:ext>
                </a:extLst>
              </a:tr>
              <a:tr h="681613">
                <a:tc vMerge="1">
                  <a:txBody>
                    <a:bodyPr/>
                    <a:lstStyle/>
                    <a:p>
                      <a:pPr algn="ctr"/>
                      <a:endParaRPr kumimoji="1" lang="ja-JP" altLang="en-US" sz="2400" dirty="0"/>
                    </a:p>
                  </a:txBody>
                  <a:tcPr vert="eaVert"/>
                </a:tc>
                <a:tc vMerge="1">
                  <a:txBody>
                    <a:bodyPr/>
                    <a:lstStyle/>
                    <a:p>
                      <a:pPr algn="ctr"/>
                      <a:endParaRPr kumimoji="1" lang="ja-JP" altLang="en-US" sz="2400" dirty="0"/>
                    </a:p>
                  </a:txBody>
                  <a:tcPr vert="eaVert"/>
                </a:tc>
                <a:tc>
                  <a:txBody>
                    <a:bodyPr/>
                    <a:lstStyle/>
                    <a:p>
                      <a:pPr algn="l">
                        <a:lnSpc>
                          <a:spcPct val="150000"/>
                        </a:lnSpc>
                      </a:pPr>
                      <a:r>
                        <a:rPr kumimoji="1" lang="ja-JP" altLang="en-US" sz="2000" b="1" dirty="0"/>
                        <a:t>性的虐待</a:t>
                      </a:r>
                    </a:p>
                  </a:txBody>
                  <a:tcPr/>
                </a:tc>
                <a:tc>
                  <a:txBody>
                    <a:bodyPr/>
                    <a:lstStyle/>
                    <a:p>
                      <a:r>
                        <a:rPr kumimoji="1" lang="ja-JP" altLang="en-US" dirty="0" err="1"/>
                        <a:t>性的な嫌がらせ</a:t>
                      </a:r>
                      <a:r>
                        <a:rPr kumimoji="1" lang="ja-JP" altLang="en-US" dirty="0"/>
                        <a:t>　など</a:t>
                      </a:r>
                    </a:p>
                  </a:txBody>
                  <a:tcPr/>
                </a:tc>
                <a:extLst>
                  <a:ext uri="{0D108BD9-81ED-4DB2-BD59-A6C34878D82A}">
                    <a16:rowId xmlns:a16="http://schemas.microsoft.com/office/drawing/2014/main" val="3770932418"/>
                  </a:ext>
                </a:extLst>
              </a:tr>
              <a:tr h="681613">
                <a:tc vMerge="1">
                  <a:txBody>
                    <a:bodyPr/>
                    <a:lstStyle/>
                    <a:p>
                      <a:pPr algn="ctr"/>
                      <a:endParaRPr kumimoji="1" lang="ja-JP" altLang="en-US" sz="2400" dirty="0"/>
                    </a:p>
                  </a:txBody>
                  <a:tcPr vert="eaVert"/>
                </a:tc>
                <a:tc vMerge="1">
                  <a:txBody>
                    <a:bodyPr/>
                    <a:lstStyle/>
                    <a:p>
                      <a:pPr algn="ctr"/>
                      <a:endParaRPr kumimoji="1" lang="ja-JP" altLang="en-US" sz="2400" dirty="0"/>
                    </a:p>
                  </a:txBody>
                  <a:tcPr vert="eaVert"/>
                </a:tc>
                <a:tc>
                  <a:txBody>
                    <a:bodyPr/>
                    <a:lstStyle/>
                    <a:p>
                      <a:pPr algn="l">
                        <a:lnSpc>
                          <a:spcPct val="150000"/>
                        </a:lnSpc>
                      </a:pPr>
                      <a:r>
                        <a:rPr kumimoji="1" lang="ja-JP" altLang="en-US" sz="2000" b="1" dirty="0"/>
                        <a:t>ネグレクト（放置・放棄）</a:t>
                      </a:r>
                    </a:p>
                  </a:txBody>
                  <a:tcPr/>
                </a:tc>
                <a:tc>
                  <a:txBody>
                    <a:bodyPr/>
                    <a:lstStyle/>
                    <a:p>
                      <a:r>
                        <a:rPr kumimoji="1" lang="ja-JP" altLang="en-US" dirty="0"/>
                        <a:t>食事を与えない　など</a:t>
                      </a:r>
                    </a:p>
                  </a:txBody>
                  <a:tcPr/>
                </a:tc>
                <a:extLst>
                  <a:ext uri="{0D108BD9-81ED-4DB2-BD59-A6C34878D82A}">
                    <a16:rowId xmlns:a16="http://schemas.microsoft.com/office/drawing/2014/main" val="1595795404"/>
                  </a:ext>
                </a:extLst>
              </a:tr>
              <a:tr h="681613">
                <a:tc vMerge="1">
                  <a:txBody>
                    <a:bodyPr/>
                    <a:lstStyle/>
                    <a:p>
                      <a:pPr algn="ctr"/>
                      <a:endParaRPr kumimoji="1" lang="ja-JP" altLang="en-US" sz="2400" dirty="0"/>
                    </a:p>
                  </a:txBody>
                  <a:tcPr vert="eaVert"/>
                </a:tc>
                <a:tc vMerge="1">
                  <a:txBody>
                    <a:bodyPr/>
                    <a:lstStyle/>
                    <a:p>
                      <a:pPr algn="ctr"/>
                      <a:endParaRPr kumimoji="1" lang="ja-JP" altLang="en-US" sz="2400" dirty="0"/>
                    </a:p>
                  </a:txBody>
                  <a:tcPr vert="eaVert"/>
                </a:tc>
                <a:tc>
                  <a:txBody>
                    <a:bodyPr/>
                    <a:lstStyle/>
                    <a:p>
                      <a:pPr algn="l">
                        <a:lnSpc>
                          <a:spcPct val="150000"/>
                        </a:lnSpc>
                      </a:pPr>
                      <a:r>
                        <a:rPr kumimoji="1" lang="ja-JP" altLang="en-US" sz="2000" b="1" dirty="0"/>
                        <a:t>心理的虐待</a:t>
                      </a:r>
                    </a:p>
                  </a:txBody>
                  <a:tcPr/>
                </a:tc>
                <a:tc>
                  <a:txBody>
                    <a:bodyPr/>
                    <a:lstStyle/>
                    <a:p>
                      <a:r>
                        <a:rPr kumimoji="1" lang="ja-JP" altLang="en-US" dirty="0"/>
                        <a:t>暴言を吐く、悪口を言う　など</a:t>
                      </a:r>
                    </a:p>
                  </a:txBody>
                  <a:tcPr/>
                </a:tc>
                <a:extLst>
                  <a:ext uri="{0D108BD9-81ED-4DB2-BD59-A6C34878D82A}">
                    <a16:rowId xmlns:a16="http://schemas.microsoft.com/office/drawing/2014/main" val="3039660927"/>
                  </a:ext>
                </a:extLst>
              </a:tr>
              <a:tr h="681613">
                <a:tc vMerge="1">
                  <a:txBody>
                    <a:bodyPr/>
                    <a:lstStyle/>
                    <a:p>
                      <a:pPr algn="ctr"/>
                      <a:endParaRPr kumimoji="1" lang="ja-JP" altLang="en-US" sz="2400" dirty="0"/>
                    </a:p>
                  </a:txBody>
                  <a:tcPr vert="eaVert"/>
                </a:tc>
                <a:tc vMerge="1">
                  <a:txBody>
                    <a:bodyPr/>
                    <a:lstStyle/>
                    <a:p>
                      <a:endParaRPr kumimoji="1" lang="ja-JP" altLang="en-US" dirty="0"/>
                    </a:p>
                  </a:txBody>
                  <a:tcPr vert="eaVert"/>
                </a:tc>
                <a:tc>
                  <a:txBody>
                    <a:bodyPr/>
                    <a:lstStyle/>
                    <a:p>
                      <a:pPr algn="l">
                        <a:lnSpc>
                          <a:spcPct val="150000"/>
                        </a:lnSpc>
                      </a:pPr>
                      <a:r>
                        <a:rPr kumimoji="1" lang="ja-JP" altLang="en-US" sz="2000" b="1" dirty="0"/>
                        <a:t>経済的虐待</a:t>
                      </a:r>
                    </a:p>
                  </a:txBody>
                  <a:tcPr/>
                </a:tc>
                <a:tc>
                  <a:txBody>
                    <a:bodyPr/>
                    <a:lstStyle/>
                    <a:p>
                      <a:r>
                        <a:rPr kumimoji="1" lang="ja-JP" altLang="en-US" dirty="0"/>
                        <a:t>貯金を勝手に使用する　など</a:t>
                      </a:r>
                    </a:p>
                  </a:txBody>
                  <a:tcPr/>
                </a:tc>
                <a:extLst>
                  <a:ext uri="{0D108BD9-81ED-4DB2-BD59-A6C34878D82A}">
                    <a16:rowId xmlns:a16="http://schemas.microsoft.com/office/drawing/2014/main" val="798702684"/>
                  </a:ext>
                </a:extLst>
              </a:tr>
              <a:tr h="681613">
                <a:tc vMerge="1">
                  <a:txBody>
                    <a:bodyPr/>
                    <a:lstStyle/>
                    <a:p>
                      <a:pPr algn="ctr"/>
                      <a:endParaRPr kumimoji="1" lang="ja-JP" altLang="en-US" sz="2400" dirty="0"/>
                    </a:p>
                  </a:txBody>
                  <a:tcPr vert="eaVert"/>
                </a:tc>
                <a:tc>
                  <a:txBody>
                    <a:bodyPr/>
                    <a:lstStyle/>
                    <a:p>
                      <a:endParaRPr kumimoji="1" lang="ja-JP" altLang="en-US" dirty="0"/>
                    </a:p>
                  </a:txBody>
                  <a:tcPr vert="eaVert"/>
                </a:tc>
                <a:tc>
                  <a:txBody>
                    <a:bodyPr/>
                    <a:lstStyle/>
                    <a:p>
                      <a:pPr algn="l">
                        <a:lnSpc>
                          <a:spcPct val="150000"/>
                        </a:lnSpc>
                      </a:pPr>
                      <a:r>
                        <a:rPr kumimoji="1" lang="ja-JP" altLang="en-US" sz="2000" b="1" dirty="0"/>
                        <a:t>虐待及びセルフネグレクトの放置</a:t>
                      </a:r>
                    </a:p>
                  </a:txBody>
                  <a:tcPr/>
                </a:tc>
                <a:tc>
                  <a:txBody>
                    <a:bodyPr/>
                    <a:lstStyle/>
                    <a:p>
                      <a:r>
                        <a:rPr kumimoji="1" lang="ja-JP" altLang="en-US" dirty="0"/>
                        <a:t>極端に不衛生な環境で生活していることを知りながら役所等に連絡しない　など</a:t>
                      </a:r>
                    </a:p>
                  </a:txBody>
                  <a:tcPr/>
                </a:tc>
                <a:extLst>
                  <a:ext uri="{0D108BD9-81ED-4DB2-BD59-A6C34878D82A}">
                    <a16:rowId xmlns:a16="http://schemas.microsoft.com/office/drawing/2014/main" val="4237656487"/>
                  </a:ext>
                </a:extLst>
              </a:tr>
            </a:tbl>
          </a:graphicData>
        </a:graphic>
      </p:graphicFrame>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4</a:t>
            </a:fld>
            <a:endParaRPr kumimoji="1" lang="ja-JP" altLang="en-US"/>
          </a:p>
        </p:txBody>
      </p:sp>
      <p:sp>
        <p:nvSpPr>
          <p:cNvPr id="6" name="正方形/長方形 5"/>
          <p:cNvSpPr/>
          <p:nvPr/>
        </p:nvSpPr>
        <p:spPr>
          <a:xfrm>
            <a:off x="1800225" y="2019300"/>
            <a:ext cx="9105900" cy="34004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181101" y="1943099"/>
            <a:ext cx="9820274" cy="427672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endParaRPr>
          </a:p>
        </p:txBody>
      </p:sp>
      <p:sp>
        <p:nvSpPr>
          <p:cNvPr id="8" name="テキスト ボックス 7"/>
          <p:cNvSpPr txBox="1"/>
          <p:nvPr/>
        </p:nvSpPr>
        <p:spPr>
          <a:xfrm>
            <a:off x="3000375" y="6321365"/>
            <a:ext cx="8143875" cy="400110"/>
          </a:xfrm>
          <a:prstGeom prst="rect">
            <a:avLst/>
          </a:prstGeom>
          <a:noFill/>
        </p:spPr>
        <p:txBody>
          <a:bodyPr wrap="square" rtlCol="0">
            <a:spAutoFit/>
          </a:bodyPr>
          <a:lstStyle/>
          <a:p>
            <a:r>
              <a:rPr kumimoji="1" lang="ja-JP" altLang="en-US" sz="2000" dirty="0">
                <a:solidFill>
                  <a:srgbClr val="0070C0"/>
                </a:solidFill>
              </a:rPr>
              <a:t>さいたま市のノーマライゼーション条例では虐待の定義が１つ多い！</a:t>
            </a:r>
          </a:p>
        </p:txBody>
      </p:sp>
    </p:spTree>
    <p:extLst>
      <p:ext uri="{BB962C8B-B14F-4D97-AF65-F5344CB8AC3E}">
        <p14:creationId xmlns:p14="http://schemas.microsoft.com/office/powerpoint/2010/main" val="180137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障害者虐待のイメージ</a:t>
            </a:r>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5</a:t>
            </a:fld>
            <a:endParaRPr kumimoji="1" lang="ja-JP" altLang="en-US"/>
          </a:p>
        </p:txBody>
      </p:sp>
      <p:pic>
        <p:nvPicPr>
          <p:cNvPr id="5" name="コンテンツ プレースホルダー 7"/>
          <p:cNvPicPr>
            <a:picLocks noGrp="1" noChangeAspect="1"/>
          </p:cNvPicPr>
          <p:nvPr>
            <p:ph idx="1"/>
          </p:nvPr>
        </p:nvPicPr>
        <p:blipFill>
          <a:blip r:embed="rId3"/>
          <a:stretch>
            <a:fillRect/>
          </a:stretch>
        </p:blipFill>
        <p:spPr>
          <a:xfrm>
            <a:off x="1299804" y="1202398"/>
            <a:ext cx="10082069" cy="5196286"/>
          </a:xfrm>
          <a:prstGeom prst="rect">
            <a:avLst/>
          </a:prstGeom>
        </p:spPr>
      </p:pic>
      <p:sp>
        <p:nvSpPr>
          <p:cNvPr id="6" name="テキスト ボックス 5"/>
          <p:cNvSpPr txBox="1"/>
          <p:nvPr/>
        </p:nvSpPr>
        <p:spPr>
          <a:xfrm>
            <a:off x="1251678" y="6442633"/>
            <a:ext cx="3935960" cy="338554"/>
          </a:xfrm>
          <a:prstGeom prst="rect">
            <a:avLst/>
          </a:prstGeom>
          <a:noFill/>
        </p:spPr>
        <p:txBody>
          <a:bodyPr wrap="square" rtlCol="0">
            <a:spAutoFit/>
          </a:bodyPr>
          <a:lstStyle/>
          <a:p>
            <a:r>
              <a:rPr kumimoji="1" lang="ja-JP" altLang="en-US" sz="1600" dirty="0">
                <a:solidFill>
                  <a:schemeClr val="tx1">
                    <a:lumMod val="65000"/>
                    <a:lumOff val="35000"/>
                  </a:schemeClr>
                </a:solidFill>
              </a:rPr>
              <a:t>出典：埼玉県虐待禁止条例リーフレット</a:t>
            </a:r>
          </a:p>
        </p:txBody>
      </p:sp>
    </p:spTree>
    <p:extLst>
      <p:ext uri="{BB962C8B-B14F-4D97-AF65-F5344CB8AC3E}">
        <p14:creationId xmlns:p14="http://schemas.microsoft.com/office/powerpoint/2010/main" val="40783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effectLst>
                  <a:outerShdw blurRad="38100" dist="38100" dir="2700000" algn="tl">
                    <a:srgbClr val="000000">
                      <a:alpha val="43137"/>
                    </a:srgbClr>
                  </a:outerShdw>
                </a:effectLst>
              </a:rPr>
              <a:t>通報義務・通報者の保護</a:t>
            </a:r>
            <a:endParaRPr kumimoji="1" lang="ja-JP" altLang="en-US" dirty="0">
              <a:solidFill>
                <a:srgbClr val="C0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251678" y="1369672"/>
            <a:ext cx="10178322" cy="3809999"/>
          </a:xfrm>
        </p:spPr>
        <p:txBody>
          <a:bodyPr>
            <a:normAutofit lnSpcReduction="10000"/>
          </a:bodyPr>
          <a:lstStyle/>
          <a:p>
            <a:pPr>
              <a:buFont typeface="Wingdings" panose="05000000000000000000" pitchFamily="2" charset="2"/>
              <a:buChar char="u"/>
            </a:pPr>
            <a:r>
              <a:rPr kumimoji="1" lang="ja-JP" altLang="en-US" sz="2400" b="1" dirty="0"/>
              <a:t>通報義務</a:t>
            </a:r>
            <a:endParaRPr kumimoji="1" lang="en-US" altLang="ja-JP" sz="2400" b="1" dirty="0"/>
          </a:p>
          <a:p>
            <a:pPr marL="0" indent="0">
              <a:buNone/>
            </a:pPr>
            <a:r>
              <a:rPr lang="ja-JP" altLang="en-US" dirty="0"/>
              <a:t>　・虐待を受けたと</a:t>
            </a:r>
            <a:r>
              <a:rPr lang="ja-JP" altLang="en-US" u="sng" dirty="0">
                <a:solidFill>
                  <a:srgbClr val="C00000"/>
                </a:solidFill>
              </a:rPr>
              <a:t>思われる</a:t>
            </a:r>
            <a:r>
              <a:rPr lang="ja-JP" altLang="en-US" dirty="0"/>
              <a:t>障害者を発見した者は、速やかにこれを市町村に</a:t>
            </a:r>
            <a:r>
              <a:rPr lang="ja-JP" altLang="en-US" u="sng" dirty="0">
                <a:solidFill>
                  <a:srgbClr val="C00000"/>
                </a:solidFill>
              </a:rPr>
              <a:t>通報しな</a:t>
            </a:r>
            <a:endParaRPr lang="en-US" altLang="ja-JP" u="sng" dirty="0">
              <a:solidFill>
                <a:srgbClr val="C00000"/>
              </a:solidFill>
            </a:endParaRPr>
          </a:p>
          <a:p>
            <a:pPr marL="0" indent="0">
              <a:buNone/>
            </a:pPr>
            <a:r>
              <a:rPr lang="ja-JP" altLang="en-US" dirty="0">
                <a:solidFill>
                  <a:srgbClr val="C00000"/>
                </a:solidFill>
              </a:rPr>
              <a:t>　　</a:t>
            </a:r>
            <a:r>
              <a:rPr lang="ja-JP" altLang="en-US" u="sng" dirty="0">
                <a:solidFill>
                  <a:srgbClr val="C00000"/>
                </a:solidFill>
              </a:rPr>
              <a:t>ければならない</a:t>
            </a:r>
            <a:r>
              <a:rPr lang="ja-JP" altLang="en-US" dirty="0"/>
              <a:t>。（障害者虐待防止法第</a:t>
            </a:r>
            <a:r>
              <a:rPr lang="en-US" altLang="ja-JP" dirty="0"/>
              <a:t>16</a:t>
            </a:r>
            <a:r>
              <a:rPr lang="ja-JP" altLang="en-US" dirty="0"/>
              <a:t>条第１項）</a:t>
            </a:r>
            <a:endParaRPr lang="en-US" altLang="ja-JP" dirty="0"/>
          </a:p>
          <a:p>
            <a:pPr marL="0" indent="0">
              <a:buNone/>
            </a:pPr>
            <a:endParaRPr lang="en-US" altLang="ja-JP" dirty="0"/>
          </a:p>
          <a:p>
            <a:pPr>
              <a:buFont typeface="Wingdings" panose="05000000000000000000" pitchFamily="2" charset="2"/>
              <a:buChar char="u"/>
            </a:pPr>
            <a:r>
              <a:rPr lang="ja-JP" altLang="en-US" sz="2400" b="1" dirty="0"/>
              <a:t>通報者の保護・通報者への不利益取扱いの禁止</a:t>
            </a:r>
            <a:endParaRPr lang="en-US" altLang="ja-JP" sz="2400" b="1" dirty="0"/>
          </a:p>
          <a:p>
            <a:pPr marL="0" indent="0">
              <a:buNone/>
            </a:pPr>
            <a:r>
              <a:rPr lang="ja-JP" altLang="en-US" dirty="0"/>
              <a:t>　・障害者福祉施設従事者等は、第一項の規定による</a:t>
            </a:r>
            <a:r>
              <a:rPr lang="ja-JP" altLang="en-US" u="sng" dirty="0">
                <a:solidFill>
                  <a:srgbClr val="C00000"/>
                </a:solidFill>
              </a:rPr>
              <a:t>通報をしたことを理由として、解</a:t>
            </a:r>
            <a:endParaRPr lang="en-US" altLang="ja-JP" u="sng" dirty="0">
              <a:solidFill>
                <a:srgbClr val="C00000"/>
              </a:solidFill>
            </a:endParaRPr>
          </a:p>
          <a:p>
            <a:pPr marL="0" indent="0">
              <a:buNone/>
            </a:pPr>
            <a:r>
              <a:rPr lang="ja-JP" altLang="en-US" dirty="0">
                <a:solidFill>
                  <a:srgbClr val="C00000"/>
                </a:solidFill>
              </a:rPr>
              <a:t>　　</a:t>
            </a:r>
            <a:r>
              <a:rPr lang="ja-JP" altLang="en-US" u="sng" dirty="0">
                <a:solidFill>
                  <a:srgbClr val="C00000"/>
                </a:solidFill>
              </a:rPr>
              <a:t>雇その他不利益な取扱いを受けない</a:t>
            </a:r>
            <a:r>
              <a:rPr lang="ja-JP" altLang="en-US" dirty="0"/>
              <a:t>。（障害者虐待防止法第</a:t>
            </a:r>
            <a:r>
              <a:rPr lang="en-US" altLang="ja-JP" dirty="0"/>
              <a:t>16</a:t>
            </a:r>
            <a:r>
              <a:rPr lang="ja-JP" altLang="en-US" dirty="0"/>
              <a:t>条第４項）</a:t>
            </a:r>
            <a:endParaRPr lang="en-US" altLang="ja-JP" dirty="0"/>
          </a:p>
          <a:p>
            <a:pPr marL="0" indent="0">
              <a:buNone/>
            </a:pPr>
            <a:r>
              <a:rPr lang="ja-JP" altLang="en-US" dirty="0"/>
              <a:t>　・公益通報をしたことを理由とする公益通報者の解雇の無効及び不利益な取扱いの禁</a:t>
            </a:r>
            <a:endParaRPr lang="en-US" altLang="ja-JP" dirty="0"/>
          </a:p>
          <a:p>
            <a:pPr marL="0" indent="0">
              <a:buNone/>
            </a:pPr>
            <a:r>
              <a:rPr lang="ja-JP" altLang="en-US" dirty="0"/>
              <a:t>　　止等（公益通報者保護法第２章）</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6</a:t>
            </a:fld>
            <a:endParaRPr kumimoji="1" lang="ja-JP" altLang="en-US"/>
          </a:p>
        </p:txBody>
      </p:sp>
      <p:sp>
        <p:nvSpPr>
          <p:cNvPr id="5" name="角丸四角形 4"/>
          <p:cNvSpPr/>
          <p:nvPr/>
        </p:nvSpPr>
        <p:spPr>
          <a:xfrm>
            <a:off x="1711570" y="5108331"/>
            <a:ext cx="8308730" cy="1613144"/>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lumMod val="65000"/>
                    <a:lumOff val="35000"/>
                  </a:schemeClr>
                </a:solidFill>
              </a:rPr>
              <a:t>★通報義務があります</a:t>
            </a:r>
            <a:endParaRPr kumimoji="1" lang="en-US" altLang="ja-JP" sz="2400" dirty="0">
              <a:solidFill>
                <a:schemeClr val="tx1">
                  <a:lumMod val="65000"/>
                  <a:lumOff val="35000"/>
                </a:schemeClr>
              </a:solidFill>
            </a:endParaRPr>
          </a:p>
          <a:p>
            <a:r>
              <a:rPr kumimoji="1" lang="ja-JP" altLang="en-US" sz="2400" dirty="0">
                <a:solidFill>
                  <a:schemeClr val="tx1">
                    <a:lumMod val="65000"/>
                    <a:lumOff val="35000"/>
                  </a:schemeClr>
                </a:solidFill>
              </a:rPr>
              <a:t>★業務上の守秘義務は、通報を妨げるものではありません</a:t>
            </a:r>
            <a:endParaRPr kumimoji="1" lang="en-US" altLang="ja-JP" sz="2400" dirty="0">
              <a:solidFill>
                <a:schemeClr val="tx1">
                  <a:lumMod val="65000"/>
                  <a:lumOff val="35000"/>
                </a:schemeClr>
              </a:solidFill>
            </a:endParaRPr>
          </a:p>
          <a:p>
            <a:r>
              <a:rPr kumimoji="1" lang="ja-JP" altLang="en-US" sz="2400" dirty="0">
                <a:solidFill>
                  <a:schemeClr val="tx1">
                    <a:lumMod val="65000"/>
                    <a:lumOff val="35000"/>
                  </a:schemeClr>
                </a:solidFill>
              </a:rPr>
              <a:t>★具体的な通報先や通報者は保護されます</a:t>
            </a:r>
            <a:endParaRPr kumimoji="1" lang="en-US" altLang="ja-JP" sz="2400" dirty="0">
              <a:solidFill>
                <a:schemeClr val="tx1">
                  <a:lumMod val="65000"/>
                  <a:lumOff val="35000"/>
                </a:schemeClr>
              </a:solidFill>
            </a:endParaRPr>
          </a:p>
          <a:p>
            <a:r>
              <a:rPr kumimoji="1" lang="ja-JP" altLang="en-US" sz="2400" dirty="0">
                <a:solidFill>
                  <a:srgbClr val="C00000"/>
                </a:solidFill>
              </a:rPr>
              <a:t>→事業所内で周知し、理解を進めることが大切</a:t>
            </a:r>
          </a:p>
        </p:txBody>
      </p:sp>
      <p:pic>
        <p:nvPicPr>
          <p:cNvPr id="6" name="図 5"/>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158100" y="5179671"/>
            <a:ext cx="1134100" cy="1541804"/>
          </a:xfrm>
          <a:prstGeom prst="rect">
            <a:avLst/>
          </a:prstGeom>
          <a:effectLst>
            <a:softEdge rad="0"/>
          </a:effectLst>
        </p:spPr>
      </p:pic>
    </p:spTree>
    <p:extLst>
      <p:ext uri="{BB962C8B-B14F-4D97-AF65-F5344CB8AC3E}">
        <p14:creationId xmlns:p14="http://schemas.microsoft.com/office/powerpoint/2010/main" val="30188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通報は相談レベルから</a:t>
            </a:r>
          </a:p>
        </p:txBody>
      </p:sp>
      <p:sp>
        <p:nvSpPr>
          <p:cNvPr id="3" name="コンテンツ プレースホルダー 2"/>
          <p:cNvSpPr>
            <a:spLocks noGrp="1"/>
          </p:cNvSpPr>
          <p:nvPr>
            <p:ph idx="1"/>
          </p:nvPr>
        </p:nvSpPr>
        <p:spPr>
          <a:xfrm>
            <a:off x="1251678" y="1293779"/>
            <a:ext cx="10178322" cy="5081900"/>
          </a:xfrm>
        </p:spPr>
        <p:txBody>
          <a:bodyPr/>
          <a:lstStyle/>
          <a:p>
            <a:pPr>
              <a:buFont typeface="Wingdings" panose="05000000000000000000" pitchFamily="2" charset="2"/>
              <a:buChar char="u"/>
            </a:pPr>
            <a:r>
              <a:rPr kumimoji="1" lang="ja-JP" altLang="en-US" sz="2400" b="1" dirty="0"/>
              <a:t>早期発見・対応のために</a:t>
            </a:r>
            <a:endParaRPr kumimoji="1" lang="en-US" altLang="ja-JP" sz="2400" b="1" dirty="0"/>
          </a:p>
          <a:p>
            <a:pPr marL="0" indent="0">
              <a:buNone/>
            </a:pPr>
            <a:r>
              <a:rPr lang="ja-JP" altLang="en-US" dirty="0"/>
              <a:t>　虐待防止の観点から、早期発見・早期対応が重要。</a:t>
            </a:r>
            <a:endParaRPr lang="en-US" altLang="ja-JP" dirty="0"/>
          </a:p>
          <a:p>
            <a:pPr marL="0" indent="0">
              <a:buNone/>
            </a:pPr>
            <a:r>
              <a:rPr lang="ja-JP" altLang="en-US" dirty="0"/>
              <a:t>　そのためには明白な虐待（真っ黒な事案）となる前に発見し、対応する必要がある。</a:t>
            </a:r>
          </a:p>
          <a:p>
            <a:pPr>
              <a:buFont typeface="Wingdings" panose="05000000000000000000" pitchFamily="2" charset="2"/>
              <a:buChar char="u"/>
            </a:pPr>
            <a:endParaRPr lang="en-US" altLang="ja-JP" sz="2400" dirty="0"/>
          </a:p>
          <a:p>
            <a:pPr>
              <a:buFont typeface="Wingdings" panose="05000000000000000000" pitchFamily="2" charset="2"/>
              <a:buChar char="u"/>
            </a:pPr>
            <a:endParaRPr lang="en-US" altLang="ja-JP" sz="2400" dirty="0"/>
          </a:p>
          <a:p>
            <a:pPr>
              <a:buFont typeface="Wingdings" panose="05000000000000000000" pitchFamily="2" charset="2"/>
              <a:buChar char="u"/>
            </a:pPr>
            <a:endParaRPr lang="en-US" altLang="ja-JP" sz="2400" dirty="0"/>
          </a:p>
          <a:p>
            <a:pPr>
              <a:buFont typeface="Wingdings" panose="05000000000000000000" pitchFamily="2" charset="2"/>
              <a:buChar char="u"/>
            </a:pPr>
            <a:r>
              <a:rPr lang="ja-JP" altLang="en-US" sz="2400" b="1" dirty="0"/>
              <a:t>事業所</a:t>
            </a:r>
            <a:r>
              <a:rPr kumimoji="1" lang="ja-JP" altLang="en-US" sz="2400" b="1" dirty="0"/>
              <a:t>の支援の充実のために</a:t>
            </a:r>
            <a:endParaRPr kumimoji="1" lang="en-US" altLang="ja-JP" sz="2400" b="1" dirty="0"/>
          </a:p>
          <a:p>
            <a:pPr marL="0" indent="0">
              <a:buNone/>
            </a:pPr>
            <a:r>
              <a:rPr lang="ja-JP" altLang="en-US" dirty="0"/>
              <a:t>　大前提として、虐待は禁止であり容認されるものではないが、早めに相談（通報）してもらうことで、自分自身のスキルアップや今後の支援の充実にも繋げられる機会となる。行政としては、皆様とともに障害者への支援を充実させていきたい。</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7</a:t>
            </a:fld>
            <a:endParaRPr kumimoji="1" lang="ja-JP" altLang="en-US"/>
          </a:p>
        </p:txBody>
      </p:sp>
      <p:grpSp>
        <p:nvGrpSpPr>
          <p:cNvPr id="5" name="グループ化 4"/>
          <p:cNvGrpSpPr/>
          <p:nvPr/>
        </p:nvGrpSpPr>
        <p:grpSpPr>
          <a:xfrm>
            <a:off x="1149620" y="2575512"/>
            <a:ext cx="9957737" cy="1527763"/>
            <a:chOff x="-639643" y="2456369"/>
            <a:chExt cx="9957737" cy="1527763"/>
          </a:xfrm>
        </p:grpSpPr>
        <p:sp>
          <p:nvSpPr>
            <p:cNvPr id="6" name="ストライプ矢印 5"/>
            <p:cNvSpPr/>
            <p:nvPr/>
          </p:nvSpPr>
          <p:spPr>
            <a:xfrm>
              <a:off x="2195736" y="2507564"/>
              <a:ext cx="4752528" cy="1440160"/>
            </a:xfrm>
            <a:prstGeom prst="stripedRightArrow">
              <a:avLst>
                <a:gd name="adj1" fmla="val 53846"/>
                <a:gd name="adj2" fmla="val 50000"/>
              </a:avLst>
            </a:prstGeom>
            <a:gradFill flip="none" rotWithShape="1">
              <a:gsLst>
                <a:gs pos="18000">
                  <a:schemeClr val="accent1">
                    <a:lumMod val="5000"/>
                    <a:lumOff val="95000"/>
                  </a:schemeClr>
                </a:gs>
                <a:gs pos="43000">
                  <a:schemeClr val="accent1">
                    <a:lumMod val="45000"/>
                    <a:lumOff val="55000"/>
                  </a:schemeClr>
                </a:gs>
                <a:gs pos="86000">
                  <a:schemeClr val="tx1"/>
                </a:gs>
              </a:gsLst>
              <a:lin ang="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5505647" y="2456369"/>
              <a:ext cx="1629544" cy="15277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角丸四角形吹き出し 7"/>
            <p:cNvSpPr/>
            <p:nvPr/>
          </p:nvSpPr>
          <p:spPr>
            <a:xfrm>
              <a:off x="7390145" y="3514705"/>
              <a:ext cx="1927949" cy="428119"/>
            </a:xfrm>
            <a:prstGeom prst="wedgeRoundRectCallout">
              <a:avLst>
                <a:gd name="adj1" fmla="val -83614"/>
                <a:gd name="adj2" fmla="val -48648"/>
                <a:gd name="adj3" fmla="val 16667"/>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ここでは遅い</a:t>
              </a:r>
              <a:r>
                <a:rPr kumimoji="1"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639643" y="3488348"/>
              <a:ext cx="2829430" cy="454476"/>
            </a:xfrm>
            <a:prstGeom prst="wedgeRoundRectCallout">
              <a:avLst>
                <a:gd name="adj1" fmla="val 104263"/>
                <a:gd name="adj2" fmla="val -88522"/>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このあたりからご相談を</a:t>
              </a:r>
              <a:endParaRPr kumimoji="1"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sp>
        <p:nvSpPr>
          <p:cNvPr id="11" name="正方形/長方形 10"/>
          <p:cNvSpPr/>
          <p:nvPr/>
        </p:nvSpPr>
        <p:spPr>
          <a:xfrm>
            <a:off x="5377118" y="3062213"/>
            <a:ext cx="1696132" cy="554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グレーゾーン</a:t>
            </a:r>
          </a:p>
        </p:txBody>
      </p:sp>
      <p:sp>
        <p:nvSpPr>
          <p:cNvPr id="12" name="正方形/長方形 11"/>
          <p:cNvSpPr/>
          <p:nvPr/>
        </p:nvSpPr>
        <p:spPr>
          <a:xfrm>
            <a:off x="4292525" y="3102140"/>
            <a:ext cx="535119" cy="48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丸ｺﾞｼｯｸM-PRO" panose="020F0600000000000000" pitchFamily="50" charset="-128"/>
                <a:ea typeface="HG丸ｺﾞｼｯｸM-PRO" panose="020F0600000000000000" pitchFamily="50" charset="-128"/>
              </a:rPr>
              <a:t>白</a:t>
            </a:r>
          </a:p>
        </p:txBody>
      </p:sp>
      <p:sp>
        <p:nvSpPr>
          <p:cNvPr id="13" name="楕円 12"/>
          <p:cNvSpPr/>
          <p:nvPr/>
        </p:nvSpPr>
        <p:spPr>
          <a:xfrm>
            <a:off x="5410412" y="2626707"/>
            <a:ext cx="1629544" cy="15277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p:cNvSpPr/>
          <p:nvPr/>
        </p:nvSpPr>
        <p:spPr>
          <a:xfrm>
            <a:off x="7858740" y="3091923"/>
            <a:ext cx="535119" cy="48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HG丸ｺﾞｼｯｸM-PRO" panose="020F0600000000000000" pitchFamily="50" charset="-128"/>
                <a:ea typeface="HG丸ｺﾞｼｯｸM-PRO" panose="020F0600000000000000" pitchFamily="50" charset="-128"/>
              </a:rPr>
              <a:t>黒</a:t>
            </a:r>
          </a:p>
        </p:txBody>
      </p:sp>
      <p:sp>
        <p:nvSpPr>
          <p:cNvPr id="15" name="角丸四角形 14"/>
          <p:cNvSpPr/>
          <p:nvPr/>
        </p:nvSpPr>
        <p:spPr>
          <a:xfrm>
            <a:off x="2428562" y="5883944"/>
            <a:ext cx="7402524" cy="654783"/>
          </a:xfrm>
          <a:prstGeom prst="roundRect">
            <a:avLst/>
          </a:prstGeom>
          <a:blipFill>
            <a:blip r:embed="rId3"/>
            <a:tile tx="0" ty="0" sx="100000" sy="100000" flip="none" algn="tl"/>
          </a:blip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C00000"/>
                </a:solidFill>
              </a:rPr>
              <a:t>早めのご相談をお待ちしております</a:t>
            </a:r>
          </a:p>
        </p:txBody>
      </p:sp>
    </p:spTree>
    <p:extLst>
      <p:ext uri="{BB962C8B-B14F-4D97-AF65-F5344CB8AC3E}">
        <p14:creationId xmlns:p14="http://schemas.microsoft.com/office/powerpoint/2010/main" val="41548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「通報は全て</a:t>
            </a:r>
            <a:r>
              <a:rPr lang="ja-JP" altLang="en-US" dirty="0">
                <a:solidFill>
                  <a:srgbClr val="C00000"/>
                </a:solidFill>
                <a:effectLst>
                  <a:outerShdw blurRad="38100" dist="38100" dir="2700000" algn="tl">
                    <a:srgbClr val="000000">
                      <a:alpha val="43137"/>
                    </a:srgbClr>
                  </a:outerShdw>
                </a:effectLst>
              </a:rPr>
              <a:t>の人を救う」</a:t>
            </a:r>
            <a:endParaRPr kumimoji="1" lang="ja-JP" altLang="en-US" dirty="0">
              <a:solidFill>
                <a:srgbClr val="C0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251678" y="1528012"/>
            <a:ext cx="10178322" cy="4931890"/>
          </a:xfrm>
        </p:spPr>
        <p:txBody>
          <a:bodyPr>
            <a:noAutofit/>
          </a:bodyPr>
          <a:lstStyle/>
          <a:p>
            <a:r>
              <a:rPr kumimoji="1" lang="ja-JP" altLang="en-US" sz="2800" b="1" dirty="0"/>
              <a:t>利用者</a:t>
            </a:r>
            <a:r>
              <a:rPr kumimoji="1" lang="ja-JP" altLang="en-US" sz="2800" dirty="0"/>
              <a:t>の被害を最小限で食い止めることができる。</a:t>
            </a:r>
            <a:endParaRPr kumimoji="1" lang="en-US" altLang="ja-JP" sz="2800" dirty="0"/>
          </a:p>
          <a:p>
            <a:endParaRPr kumimoji="1" lang="en-US" altLang="ja-JP" sz="1800" dirty="0"/>
          </a:p>
          <a:p>
            <a:r>
              <a:rPr lang="ja-JP" altLang="en-US" sz="2800" b="1" dirty="0"/>
              <a:t>虐待した職員</a:t>
            </a:r>
            <a:r>
              <a:rPr lang="ja-JP" altLang="en-US" sz="2800" dirty="0"/>
              <a:t>の処分や刑事責任、民事責任を最小限で留めることができる。</a:t>
            </a:r>
            <a:endParaRPr lang="en-US" altLang="ja-JP" sz="2800" dirty="0"/>
          </a:p>
          <a:p>
            <a:endParaRPr lang="en-US" altLang="ja-JP" sz="1800" b="1" dirty="0"/>
          </a:p>
          <a:p>
            <a:r>
              <a:rPr lang="ja-JP" altLang="en-US" sz="2800" b="1" dirty="0"/>
              <a:t>理事長、施設長など責任者</a:t>
            </a:r>
            <a:r>
              <a:rPr lang="ja-JP" altLang="en-US" sz="2800" dirty="0"/>
              <a:t>への処分、民事責任、道義的責任を最小限で留めることができる。</a:t>
            </a:r>
            <a:endParaRPr lang="en-US" altLang="ja-JP" sz="2800" dirty="0"/>
          </a:p>
          <a:p>
            <a:endParaRPr lang="en-US" altLang="ja-JP" sz="1800" b="1" dirty="0"/>
          </a:p>
          <a:p>
            <a:r>
              <a:rPr lang="ja-JP" altLang="en-US" sz="2800" b="1" dirty="0"/>
              <a:t>虐待が起きた施設、法人</a:t>
            </a:r>
            <a:r>
              <a:rPr lang="ja-JP" altLang="en-US" sz="2800" dirty="0"/>
              <a:t>に対する行政責任、民事責任、道義的責任を最小限で留めることができる。</a:t>
            </a:r>
            <a:endParaRPr lang="en-US" altLang="ja-JP" sz="2800" dirty="0"/>
          </a:p>
        </p:txBody>
      </p:sp>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8</a:t>
            </a:fld>
            <a:endParaRPr kumimoji="1" lang="ja-JP" altLang="en-US"/>
          </a:p>
        </p:txBody>
      </p:sp>
      <p:sp>
        <p:nvSpPr>
          <p:cNvPr id="7" name="テキスト ボックス 6"/>
          <p:cNvSpPr txBox="1"/>
          <p:nvPr/>
        </p:nvSpPr>
        <p:spPr>
          <a:xfrm>
            <a:off x="5787189" y="6382921"/>
            <a:ext cx="5642811" cy="338554"/>
          </a:xfrm>
          <a:prstGeom prst="rect">
            <a:avLst/>
          </a:prstGeom>
          <a:noFill/>
        </p:spPr>
        <p:txBody>
          <a:bodyPr wrap="square" rtlCol="0">
            <a:spAutoFit/>
          </a:bodyPr>
          <a:lstStyle/>
          <a:p>
            <a:r>
              <a:rPr kumimoji="1" lang="ja-JP" altLang="en-US" sz="1600" dirty="0">
                <a:solidFill>
                  <a:schemeClr val="tx1">
                    <a:lumMod val="65000"/>
                    <a:lumOff val="35000"/>
                  </a:schemeClr>
                </a:solidFill>
              </a:rPr>
              <a:t>（日本社会事業大学専門職大学院　准教授　曽根直樹氏）</a:t>
            </a:r>
          </a:p>
        </p:txBody>
      </p:sp>
    </p:spTree>
    <p:extLst>
      <p:ext uri="{BB962C8B-B14F-4D97-AF65-F5344CB8AC3E}">
        <p14:creationId xmlns:p14="http://schemas.microsoft.com/office/powerpoint/2010/main" val="351903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C00000"/>
                </a:solidFill>
                <a:effectLst>
                  <a:outerShdw blurRad="38100" dist="38100" dir="2700000" algn="tl">
                    <a:srgbClr val="000000">
                      <a:alpha val="43137"/>
                    </a:srgbClr>
                  </a:outerShdw>
                </a:effectLst>
              </a:rPr>
              <a:t>具体的な通報先</a:t>
            </a:r>
          </a:p>
        </p:txBody>
      </p:sp>
      <p:pic>
        <p:nvPicPr>
          <p:cNvPr id="5" name="コンテンツ プレースホルダー 4"/>
          <p:cNvPicPr>
            <a:picLocks noGrp="1" noChangeAspect="1"/>
          </p:cNvPicPr>
          <p:nvPr>
            <p:ph idx="1"/>
          </p:nvPr>
        </p:nvPicPr>
        <p:blipFill rotWithShape="1">
          <a:blip r:embed="rId3"/>
          <a:srcRect l="27651" t="24089" r="28655" b="6894"/>
          <a:stretch/>
        </p:blipFill>
        <p:spPr>
          <a:xfrm>
            <a:off x="1251678" y="1689572"/>
            <a:ext cx="5050628" cy="4487492"/>
          </a:xfrm>
          <a:prstGeom prst="rect">
            <a:avLst/>
          </a:prstGeom>
        </p:spPr>
      </p:pic>
      <p:sp>
        <p:nvSpPr>
          <p:cNvPr id="4" name="スライド番号プレースホルダー 3"/>
          <p:cNvSpPr>
            <a:spLocks noGrp="1"/>
          </p:cNvSpPr>
          <p:nvPr>
            <p:ph type="sldNum" sz="quarter" idx="12"/>
          </p:nvPr>
        </p:nvSpPr>
        <p:spPr/>
        <p:txBody>
          <a:bodyPr/>
          <a:lstStyle/>
          <a:p>
            <a:fld id="{2885AECF-6887-4766-8276-E1A7DEE0DD51}" type="slidenum">
              <a:rPr kumimoji="1" lang="ja-JP" altLang="en-US" smtClean="0"/>
              <a:t>9</a:t>
            </a:fld>
            <a:endParaRPr kumimoji="1" lang="ja-JP" altLang="en-US"/>
          </a:p>
        </p:txBody>
      </p:sp>
      <p:sp>
        <p:nvSpPr>
          <p:cNvPr id="6" name="テキスト ボックス 5"/>
          <p:cNvSpPr txBox="1"/>
          <p:nvPr/>
        </p:nvSpPr>
        <p:spPr>
          <a:xfrm>
            <a:off x="6420256" y="1368559"/>
            <a:ext cx="5311302" cy="2985433"/>
          </a:xfrm>
          <a:prstGeom prst="rect">
            <a:avLst/>
          </a:prstGeom>
          <a:noFill/>
        </p:spPr>
        <p:txBody>
          <a:bodyPr wrap="square" rtlCol="0">
            <a:spAutoFit/>
          </a:bodyPr>
          <a:lstStyle/>
          <a:p>
            <a:r>
              <a:rPr kumimoji="1" lang="ja-JP" altLang="en-US" sz="2400" b="1" u="sng" dirty="0">
                <a:solidFill>
                  <a:srgbClr val="002060"/>
                </a:solidFill>
              </a:rPr>
              <a:t>さいたま市障害者虐待防止センター</a:t>
            </a:r>
            <a:endParaRPr kumimoji="1" lang="en-US" altLang="ja-JP" sz="2400" b="1" u="sng" dirty="0">
              <a:solidFill>
                <a:srgbClr val="002060"/>
              </a:solidFill>
            </a:endParaRPr>
          </a:p>
          <a:p>
            <a:pPr marL="342900" indent="-342900">
              <a:buFont typeface="Wingdings" panose="05000000000000000000" pitchFamily="2" charset="2"/>
              <a:buChar char="u"/>
            </a:pPr>
            <a:r>
              <a:rPr kumimoji="1" lang="en-US" altLang="ja-JP" sz="2000" dirty="0">
                <a:solidFill>
                  <a:schemeClr val="tx1">
                    <a:lumMod val="65000"/>
                    <a:lumOff val="35000"/>
                  </a:schemeClr>
                </a:solidFill>
              </a:rPr>
              <a:t>10</a:t>
            </a:r>
            <a:r>
              <a:rPr kumimoji="1" lang="ja-JP" altLang="en-US" sz="2000" dirty="0">
                <a:solidFill>
                  <a:schemeClr val="tx1">
                    <a:lumMod val="65000"/>
                    <a:lumOff val="35000"/>
                  </a:schemeClr>
                </a:solidFill>
              </a:rPr>
              <a:t>区支援課</a:t>
            </a:r>
            <a:endParaRPr kumimoji="1" lang="en-US" altLang="ja-JP" sz="2000" dirty="0">
              <a:solidFill>
                <a:schemeClr val="tx1">
                  <a:lumMod val="65000"/>
                  <a:lumOff val="35000"/>
                </a:schemeClr>
              </a:solidFill>
            </a:endParaRPr>
          </a:p>
          <a:p>
            <a:pPr marL="342900" indent="-342900">
              <a:buFont typeface="Wingdings" panose="05000000000000000000" pitchFamily="2" charset="2"/>
              <a:buChar char="u"/>
            </a:pPr>
            <a:r>
              <a:rPr kumimoji="1" lang="en-US" altLang="ja-JP" sz="2000" dirty="0">
                <a:solidFill>
                  <a:schemeClr val="tx1">
                    <a:lumMod val="65000"/>
                    <a:lumOff val="35000"/>
                  </a:schemeClr>
                </a:solidFill>
              </a:rPr>
              <a:t>10</a:t>
            </a:r>
            <a:r>
              <a:rPr kumimoji="1" lang="ja-JP" altLang="en-US" sz="2000" dirty="0">
                <a:solidFill>
                  <a:schemeClr val="tx1">
                    <a:lumMod val="65000"/>
                    <a:lumOff val="35000"/>
                  </a:schemeClr>
                </a:solidFill>
              </a:rPr>
              <a:t>区障害者生活支援センター</a:t>
            </a:r>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hlinkClick r:id="rId4"/>
              </a:rPr>
              <a:t>→連絡窓口はこちら（埼玉県</a:t>
            </a:r>
            <a:r>
              <a:rPr kumimoji="1" lang="en-US" altLang="ja-JP" sz="2000" dirty="0">
                <a:solidFill>
                  <a:schemeClr val="tx1">
                    <a:lumMod val="65000"/>
                    <a:lumOff val="35000"/>
                  </a:schemeClr>
                </a:solidFill>
                <a:hlinkClick r:id="rId4"/>
              </a:rPr>
              <a:t>HP</a:t>
            </a:r>
            <a:r>
              <a:rPr kumimoji="1" lang="ja-JP" altLang="en-US" sz="2000" dirty="0">
                <a:solidFill>
                  <a:schemeClr val="tx1">
                    <a:lumMod val="65000"/>
                    <a:lumOff val="35000"/>
                  </a:schemeClr>
                </a:solidFill>
                <a:hlinkClick r:id="rId4"/>
              </a:rPr>
              <a:t>が開きます）</a:t>
            </a:r>
            <a:endParaRPr kumimoji="1" lang="en-US" altLang="ja-JP" sz="2000" dirty="0">
              <a:solidFill>
                <a:schemeClr val="tx1">
                  <a:lumMod val="65000"/>
                  <a:lumOff val="35000"/>
                </a:schemeClr>
              </a:solidFill>
            </a:endParaRPr>
          </a:p>
          <a:p>
            <a:pPr marL="342900" indent="-342900">
              <a:buFont typeface="Wingdings" panose="05000000000000000000" pitchFamily="2" charset="2"/>
              <a:buChar char="u"/>
            </a:pPr>
            <a:endParaRPr kumimoji="1" lang="en-US" altLang="ja-JP" sz="2000" dirty="0">
              <a:solidFill>
                <a:schemeClr val="tx1">
                  <a:lumMod val="65000"/>
                  <a:lumOff val="35000"/>
                </a:schemeClr>
              </a:solidFill>
            </a:endParaRPr>
          </a:p>
          <a:p>
            <a:r>
              <a:rPr kumimoji="1" lang="ja-JP" altLang="en-US" sz="2400" b="1" u="sng" dirty="0">
                <a:solidFill>
                  <a:srgbClr val="002060"/>
                </a:solidFill>
              </a:rPr>
              <a:t>埼玉県虐待通報ダイヤル＃７１７１</a:t>
            </a:r>
            <a:endParaRPr kumimoji="1" lang="en-US" altLang="ja-JP" sz="2400" b="1" u="sng" dirty="0">
              <a:solidFill>
                <a:srgbClr val="002060"/>
              </a:solidFill>
            </a:endParaRPr>
          </a:p>
          <a:p>
            <a:pPr marL="342900" indent="-342900">
              <a:buFont typeface="Wingdings" panose="05000000000000000000" pitchFamily="2" charset="2"/>
              <a:buChar char="u"/>
            </a:pPr>
            <a:endParaRPr kumimoji="1" lang="en-US" altLang="ja-JP" sz="2000" dirty="0">
              <a:solidFill>
                <a:schemeClr val="tx1">
                  <a:lumMod val="65000"/>
                  <a:lumOff val="35000"/>
                </a:schemeClr>
              </a:solidFill>
            </a:endParaRPr>
          </a:p>
          <a:p>
            <a:endParaRPr kumimoji="1" lang="ja-JP" altLang="en-US" sz="2000" dirty="0">
              <a:solidFill>
                <a:schemeClr val="tx1">
                  <a:lumMod val="65000"/>
                  <a:lumOff val="35000"/>
                </a:schemeClr>
              </a:solidFill>
            </a:endParaRPr>
          </a:p>
        </p:txBody>
      </p:sp>
      <p:pic>
        <p:nvPicPr>
          <p:cNvPr id="7" name="図 6"/>
          <p:cNvPicPr>
            <a:picLocks noChangeAspect="1"/>
          </p:cNvPicPr>
          <p:nvPr/>
        </p:nvPicPr>
        <p:blipFill>
          <a:blip r:embed="rId5"/>
          <a:stretch>
            <a:fillRect/>
          </a:stretch>
        </p:blipFill>
        <p:spPr>
          <a:xfrm>
            <a:off x="6970220" y="3847247"/>
            <a:ext cx="3976236" cy="2823211"/>
          </a:xfrm>
          <a:prstGeom prst="rect">
            <a:avLst/>
          </a:prstGeom>
        </p:spPr>
      </p:pic>
    </p:spTree>
    <p:extLst>
      <p:ext uri="{BB962C8B-B14F-4D97-AF65-F5344CB8AC3E}">
        <p14:creationId xmlns:p14="http://schemas.microsoft.com/office/powerpoint/2010/main" val="716595858"/>
      </p:ext>
    </p:extLst>
  </p:cSld>
  <p:clrMapOvr>
    <a:masterClrMapping/>
  </p:clrMapOvr>
</p:sld>
</file>

<file path=ppt/theme/theme1.xml><?xml version="1.0" encoding="utf-8"?>
<a:theme xmlns:a="http://schemas.openxmlformats.org/drawingml/2006/main" name="Badge">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ユーザー定義 8">
      <a:majorFont>
        <a:latin typeface="HG丸ｺﾞｼｯｸM-PRO"/>
        <a:ea typeface="HG丸ｺﾞｼｯｸM-PRO"/>
        <a:cs typeface=""/>
      </a:majorFont>
      <a:minorFont>
        <a:latin typeface="BIZ UDゴシック"/>
        <a:ea typeface="BIZ UDゴシック"/>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バッジ</Template>
  <TotalTime>3258</TotalTime>
  <Words>3839</Words>
  <Application>Microsoft Office PowerPoint</Application>
  <PresentationFormat>ワイド画面</PresentationFormat>
  <Paragraphs>381</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UDゴシック</vt:lpstr>
      <vt:lpstr>HG丸ｺﾞｼｯｸM-PRO</vt:lpstr>
      <vt:lpstr>游ゴシック</vt:lpstr>
      <vt:lpstr>Arial</vt:lpstr>
      <vt:lpstr>Gill Sans MT</vt:lpstr>
      <vt:lpstr>Wingdings</vt:lpstr>
      <vt:lpstr>Badge</vt:lpstr>
      <vt:lpstr>障害者の虐待防止・権利擁護について</vt:lpstr>
      <vt:lpstr>目次</vt:lpstr>
      <vt:lpstr>虐待防止に関する法律・条例</vt:lpstr>
      <vt:lpstr>障害者虐待の種類</vt:lpstr>
      <vt:lpstr>障害者虐待のイメージ</vt:lpstr>
      <vt:lpstr>通報義務・通報者の保護</vt:lpstr>
      <vt:lpstr>通報は相談レベルから</vt:lpstr>
      <vt:lpstr>「通報は全ての人を救う」</vt:lpstr>
      <vt:lpstr>具体的な通報先</vt:lpstr>
      <vt:lpstr>身体拘束について</vt:lpstr>
      <vt:lpstr>障害者虐待防止の更なる推進（令和６年度報酬改定）</vt:lpstr>
      <vt:lpstr>立入調査等の虚偽答弁に対する罰則</vt:lpstr>
      <vt:lpstr>さいたま市の相談・通報件数</vt:lpstr>
      <vt:lpstr>全国の相談・通報件数</vt:lpstr>
      <vt:lpstr>虐待類型の傾向</vt:lpstr>
      <vt:lpstr>さいたま市における虐待相談者(通報者)内訳</vt:lpstr>
      <vt:lpstr>さいたま市における虐待事案 （施設従事者による虐待）</vt:lpstr>
      <vt:lpstr>さいたま市における虐待事案 （施設従事者による虐待）</vt:lpstr>
      <vt:lpstr>さいたま市における虐待事案 （施設従事者による虐待）</vt:lpstr>
      <vt:lpstr>障害者虐待防止研修</vt:lpstr>
      <vt:lpstr>終わりに</vt:lpstr>
      <vt:lpstr>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障害者の虐待防止・権利擁護について</dc:title>
  <dc:creator>上原　萌子</dc:creator>
  <cp:lastModifiedBy>さいたま市</cp:lastModifiedBy>
  <cp:revision>251</cp:revision>
  <cp:lastPrinted>2025-07-14T00:18:29Z</cp:lastPrinted>
  <dcterms:created xsi:type="dcterms:W3CDTF">2023-05-26T01:30:15Z</dcterms:created>
  <dcterms:modified xsi:type="dcterms:W3CDTF">2025-07-14T05:01:19Z</dcterms:modified>
</cp:coreProperties>
</file>