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73" r:id="rId2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FCF8"/>
    <a:srgbClr val="FFCCFF"/>
    <a:srgbClr val="F3FEFF"/>
    <a:srgbClr val="E5FFFE"/>
    <a:srgbClr val="FEF7DE"/>
    <a:srgbClr val="CCFFFF"/>
    <a:srgbClr val="DCF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289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5B14E-D04E-4824-991E-3E70C68D0300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EB18E-1629-4AFF-8609-E4C06380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394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7"/>
          </a:xfrm>
        </p:spPr>
        <p:txBody>
          <a:bodyPr anchor="b"/>
          <a:lstStyle>
            <a:lvl1pPr algn="ctr">
              <a:defRPr sz="738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2954"/>
            </a:lvl1pPr>
            <a:lvl2pPr marL="562699" indent="0" algn="ctr">
              <a:buNone/>
              <a:defRPr sz="2462"/>
            </a:lvl2pPr>
            <a:lvl3pPr marL="1125398" indent="0" algn="ctr">
              <a:buNone/>
              <a:defRPr sz="2215"/>
            </a:lvl3pPr>
            <a:lvl4pPr marL="1688097" indent="0" algn="ctr">
              <a:buNone/>
              <a:defRPr sz="1969"/>
            </a:lvl4pPr>
            <a:lvl5pPr marL="2250796" indent="0" algn="ctr">
              <a:buNone/>
              <a:defRPr sz="1969"/>
            </a:lvl5pPr>
            <a:lvl6pPr marL="2813495" indent="0" algn="ctr">
              <a:buNone/>
              <a:defRPr sz="1969"/>
            </a:lvl6pPr>
            <a:lvl7pPr marL="3376193" indent="0" algn="ctr">
              <a:buNone/>
              <a:defRPr sz="1969"/>
            </a:lvl7pPr>
            <a:lvl8pPr marL="3938892" indent="0" algn="ctr">
              <a:buNone/>
              <a:defRPr sz="1969"/>
            </a:lvl8pPr>
            <a:lvl9pPr marL="4501591" indent="0" algn="ctr">
              <a:buNone/>
              <a:defRPr sz="19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98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61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3"/>
            <a:ext cx="2628900" cy="1377620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3"/>
            <a:ext cx="7734300" cy="1377620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3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2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4052716"/>
            <a:ext cx="10515600" cy="6762043"/>
          </a:xfrm>
        </p:spPr>
        <p:txBody>
          <a:bodyPr anchor="b"/>
          <a:lstStyle>
            <a:lvl1pPr>
              <a:defRPr sz="738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10878731"/>
            <a:ext cx="10515600" cy="3555999"/>
          </a:xfrm>
        </p:spPr>
        <p:txBody>
          <a:bodyPr/>
          <a:lstStyle>
            <a:lvl1pPr marL="0" indent="0">
              <a:buNone/>
              <a:defRPr sz="2954">
                <a:solidFill>
                  <a:schemeClr val="tx1"/>
                </a:solidFill>
              </a:defRPr>
            </a:lvl1pPr>
            <a:lvl2pPr marL="562699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12539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68809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4pPr>
            <a:lvl5pPr marL="2250796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5pPr>
            <a:lvl6pPr marL="2813495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6pPr>
            <a:lvl7pPr marL="3376193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7pPr>
            <a:lvl8pPr marL="3938892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8pPr>
            <a:lvl9pPr marL="4501591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20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25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81"/>
            <a:ext cx="5157787" cy="1952976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699" indent="0">
              <a:buNone/>
              <a:defRPr sz="2462" b="1"/>
            </a:lvl2pPr>
            <a:lvl3pPr marL="1125398" indent="0">
              <a:buNone/>
              <a:defRPr sz="2215" b="1"/>
            </a:lvl3pPr>
            <a:lvl4pPr marL="1688097" indent="0">
              <a:buNone/>
              <a:defRPr sz="1969" b="1"/>
            </a:lvl4pPr>
            <a:lvl5pPr marL="2250796" indent="0">
              <a:buNone/>
              <a:defRPr sz="1969" b="1"/>
            </a:lvl5pPr>
            <a:lvl6pPr marL="2813495" indent="0">
              <a:buNone/>
              <a:defRPr sz="1969" b="1"/>
            </a:lvl6pPr>
            <a:lvl7pPr marL="3376193" indent="0">
              <a:buNone/>
              <a:defRPr sz="1969" b="1"/>
            </a:lvl7pPr>
            <a:lvl8pPr marL="3938892" indent="0">
              <a:buNone/>
              <a:defRPr sz="1969" b="1"/>
            </a:lvl8pPr>
            <a:lvl9pPr marL="4501591" indent="0">
              <a:buNone/>
              <a:defRPr sz="1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7"/>
            <a:ext cx="5157787" cy="873383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3984981"/>
            <a:ext cx="5183188" cy="1952976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699" indent="0">
              <a:buNone/>
              <a:defRPr sz="2462" b="1"/>
            </a:lvl2pPr>
            <a:lvl3pPr marL="1125398" indent="0">
              <a:buNone/>
              <a:defRPr sz="2215" b="1"/>
            </a:lvl3pPr>
            <a:lvl4pPr marL="1688097" indent="0">
              <a:buNone/>
              <a:defRPr sz="1969" b="1"/>
            </a:lvl4pPr>
            <a:lvl5pPr marL="2250796" indent="0">
              <a:buNone/>
              <a:defRPr sz="1969" b="1"/>
            </a:lvl5pPr>
            <a:lvl6pPr marL="2813495" indent="0">
              <a:buNone/>
              <a:defRPr sz="1969" b="1"/>
            </a:lvl6pPr>
            <a:lvl7pPr marL="3376193" indent="0">
              <a:buNone/>
              <a:defRPr sz="1969" b="1"/>
            </a:lvl7pPr>
            <a:lvl8pPr marL="3938892" indent="0">
              <a:buNone/>
              <a:defRPr sz="1969" b="1"/>
            </a:lvl8pPr>
            <a:lvl9pPr marL="4501591" indent="0">
              <a:buNone/>
              <a:defRPr sz="1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5937957"/>
            <a:ext cx="5183188" cy="873383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16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00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59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8" cy="3793067"/>
          </a:xfrm>
        </p:spPr>
        <p:txBody>
          <a:bodyPr anchor="b"/>
          <a:lstStyle>
            <a:lvl1pPr>
              <a:defRPr sz="393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8"/>
            <a:ext cx="6172201" cy="11552297"/>
          </a:xfrm>
        </p:spPr>
        <p:txBody>
          <a:bodyPr/>
          <a:lstStyle>
            <a:lvl1pPr>
              <a:defRPr sz="3938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1"/>
            <a:ext cx="3932238" cy="9034875"/>
          </a:xfrm>
        </p:spPr>
        <p:txBody>
          <a:bodyPr/>
          <a:lstStyle>
            <a:lvl1pPr marL="0" indent="0">
              <a:buNone/>
              <a:defRPr sz="1969"/>
            </a:lvl1pPr>
            <a:lvl2pPr marL="562699" indent="0">
              <a:buNone/>
              <a:defRPr sz="1723"/>
            </a:lvl2pPr>
            <a:lvl3pPr marL="1125398" indent="0">
              <a:buNone/>
              <a:defRPr sz="1477"/>
            </a:lvl3pPr>
            <a:lvl4pPr marL="1688097" indent="0">
              <a:buNone/>
              <a:defRPr sz="1231"/>
            </a:lvl4pPr>
            <a:lvl5pPr marL="2250796" indent="0">
              <a:buNone/>
              <a:defRPr sz="1231"/>
            </a:lvl5pPr>
            <a:lvl6pPr marL="2813495" indent="0">
              <a:buNone/>
              <a:defRPr sz="1231"/>
            </a:lvl6pPr>
            <a:lvl7pPr marL="3376193" indent="0">
              <a:buNone/>
              <a:defRPr sz="1231"/>
            </a:lvl7pPr>
            <a:lvl8pPr marL="3938892" indent="0">
              <a:buNone/>
              <a:defRPr sz="1231"/>
            </a:lvl8pPr>
            <a:lvl9pPr marL="4501591" indent="0">
              <a:buNone/>
              <a:defRPr sz="12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566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8" cy="3793067"/>
          </a:xfrm>
        </p:spPr>
        <p:txBody>
          <a:bodyPr anchor="b"/>
          <a:lstStyle>
            <a:lvl1pPr>
              <a:defRPr sz="393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8"/>
            <a:ext cx="6172201" cy="11552297"/>
          </a:xfrm>
        </p:spPr>
        <p:txBody>
          <a:bodyPr anchor="t"/>
          <a:lstStyle>
            <a:lvl1pPr marL="0" indent="0">
              <a:buNone/>
              <a:defRPr sz="3938"/>
            </a:lvl1pPr>
            <a:lvl2pPr marL="562699" indent="0">
              <a:buNone/>
              <a:defRPr sz="3446"/>
            </a:lvl2pPr>
            <a:lvl3pPr marL="1125398" indent="0">
              <a:buNone/>
              <a:defRPr sz="2954"/>
            </a:lvl3pPr>
            <a:lvl4pPr marL="1688097" indent="0">
              <a:buNone/>
              <a:defRPr sz="2462"/>
            </a:lvl4pPr>
            <a:lvl5pPr marL="2250796" indent="0">
              <a:buNone/>
              <a:defRPr sz="2462"/>
            </a:lvl5pPr>
            <a:lvl6pPr marL="2813495" indent="0">
              <a:buNone/>
              <a:defRPr sz="2462"/>
            </a:lvl6pPr>
            <a:lvl7pPr marL="3376193" indent="0">
              <a:buNone/>
              <a:defRPr sz="2462"/>
            </a:lvl7pPr>
            <a:lvl8pPr marL="3938892" indent="0">
              <a:buNone/>
              <a:defRPr sz="2462"/>
            </a:lvl8pPr>
            <a:lvl9pPr marL="4501591" indent="0">
              <a:buNone/>
              <a:defRPr sz="246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1"/>
            <a:ext cx="3932238" cy="9034875"/>
          </a:xfrm>
        </p:spPr>
        <p:txBody>
          <a:bodyPr/>
          <a:lstStyle>
            <a:lvl1pPr marL="0" indent="0">
              <a:buNone/>
              <a:defRPr sz="1969"/>
            </a:lvl1pPr>
            <a:lvl2pPr marL="562699" indent="0">
              <a:buNone/>
              <a:defRPr sz="1723"/>
            </a:lvl2pPr>
            <a:lvl3pPr marL="1125398" indent="0">
              <a:buNone/>
              <a:defRPr sz="1477"/>
            </a:lvl3pPr>
            <a:lvl4pPr marL="1688097" indent="0">
              <a:buNone/>
              <a:defRPr sz="1231"/>
            </a:lvl4pPr>
            <a:lvl5pPr marL="2250796" indent="0">
              <a:buNone/>
              <a:defRPr sz="1231"/>
            </a:lvl5pPr>
            <a:lvl6pPr marL="2813495" indent="0">
              <a:buNone/>
              <a:defRPr sz="1231"/>
            </a:lvl6pPr>
            <a:lvl7pPr marL="3376193" indent="0">
              <a:buNone/>
              <a:defRPr sz="1231"/>
            </a:lvl7pPr>
            <a:lvl8pPr marL="3938892" indent="0">
              <a:buNone/>
              <a:defRPr sz="1231"/>
            </a:lvl8pPr>
            <a:lvl9pPr marL="4501591" indent="0">
              <a:buNone/>
              <a:defRPr sz="12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9258-89F4-4269-ACCA-E141D3D2511F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71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15066909"/>
            <a:ext cx="2743200" cy="865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A9258-89F4-4269-ACCA-E141D3D2511F}" type="datetimeFigureOut">
              <a:rPr kumimoji="1" lang="ja-JP" altLang="en-US" smtClean="0"/>
              <a:t>2023/8/29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15066909"/>
            <a:ext cx="4114800" cy="865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15066909"/>
            <a:ext cx="2743200" cy="865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16F4B-8837-4EA1-BB29-1C83376E7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01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125398" rtl="0" eaLnBrk="1" latinLnBrk="0" hangingPunct="1">
        <a:lnSpc>
          <a:spcPct val="90000"/>
        </a:lnSpc>
        <a:spcBef>
          <a:spcPct val="0"/>
        </a:spcBef>
        <a:buNone/>
        <a:defRPr kumimoji="1" sz="54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1349" indent="-281349" algn="l" defTabSz="1125398" rtl="0" eaLnBrk="1" latinLnBrk="0" hangingPunct="1">
        <a:lnSpc>
          <a:spcPct val="90000"/>
        </a:lnSpc>
        <a:spcBef>
          <a:spcPts val="1231"/>
        </a:spcBef>
        <a:buFont typeface="Arial" panose="020B0604020202020204" pitchFamily="34" charset="0"/>
        <a:buChar char="•"/>
        <a:defRPr kumimoji="1" sz="3446" kern="1200">
          <a:solidFill>
            <a:schemeClr val="tx1"/>
          </a:solidFill>
          <a:latin typeface="+mn-lt"/>
          <a:ea typeface="+mn-ea"/>
          <a:cs typeface="+mn-cs"/>
        </a:defRPr>
      </a:lvl1pPr>
      <a:lvl2pPr marL="844048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2pPr>
      <a:lvl3pPr marL="1406747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969446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532145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3094844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657543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4220242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782941" indent="-281349" algn="l" defTabSz="1125398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699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398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097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796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495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193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8892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591" algn="l" defTabSz="1125398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058EB29-089F-9EE9-2541-51A289A77F16}"/>
              </a:ext>
            </a:extLst>
          </p:cNvPr>
          <p:cNvCxnSpPr>
            <a:cxnSpLocks/>
          </p:cNvCxnSpPr>
          <p:nvPr/>
        </p:nvCxnSpPr>
        <p:spPr>
          <a:xfrm>
            <a:off x="6098552" y="4900163"/>
            <a:ext cx="0" cy="271753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6CD87BC1-9900-8235-8EC4-3803C257E991}"/>
              </a:ext>
            </a:extLst>
          </p:cNvPr>
          <p:cNvSpPr/>
          <p:nvPr/>
        </p:nvSpPr>
        <p:spPr>
          <a:xfrm>
            <a:off x="555785" y="9089192"/>
            <a:ext cx="10895285" cy="3604493"/>
          </a:xfrm>
          <a:prstGeom prst="rect">
            <a:avLst/>
          </a:prstGeom>
        </p:spPr>
        <p:txBody>
          <a:bodyPr wrap="square" lIns="177231" tIns="118154" rIns="177231">
            <a:spAutoFit/>
          </a:bodyPr>
          <a:lstStyle/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注１　</a:t>
            </a:r>
            <a:r>
              <a:rPr kumimoji="1" lang="ja-JP" altLang="en-US" sz="164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重症度分類を満たさない場合であっても、以下の要件を満たした方は医療費助成の対象となります（軽症高額対象者）。軽症高額対象者は、医療費助成の開始時期を、</a:t>
            </a:r>
            <a:r>
              <a:rPr kumimoji="1" lang="ja-JP" altLang="en-US" sz="164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「その基準を満たした日の翌日」</a:t>
            </a:r>
            <a:r>
              <a:rPr kumimoji="1" lang="ja-JP" altLang="en-US" sz="164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とします。</a:t>
            </a:r>
            <a:endParaRPr kumimoji="1" lang="en-US" altLang="ja-JP" sz="164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endParaRPr kumimoji="1" lang="en-US" altLang="ja-JP" sz="164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endParaRPr kumimoji="1" lang="en-US" altLang="ja-JP" sz="164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endParaRPr kumimoji="1" lang="en-US" altLang="ja-JP" sz="164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注２　</a:t>
            </a:r>
            <a:r>
              <a:rPr kumimoji="1" lang="ja-JP" altLang="en-US" sz="164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診断書（臨床調査個人票）の受領に時間を要した、診断後すぐに入院することになった、大規模災害に被災した　など</a:t>
            </a:r>
            <a:endParaRPr kumimoji="1" lang="en-US" altLang="ja-JP" sz="164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注３</a:t>
            </a:r>
            <a:r>
              <a:rPr kumimoji="1"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（令和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）年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日以降の申請</a:t>
            </a:r>
            <a:r>
              <a:rPr kumimoji="1" lang="ja-JP" altLang="en-US" sz="164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から適用します。ただし、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64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日より前の医療費について、助成の対象とすることはできません。</a:t>
            </a:r>
            <a:endParaRPr kumimoji="1" lang="en-US" altLang="ja-JP" sz="164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1684" indent="-531684" defTabSz="779142">
              <a:lnSpc>
                <a:spcPct val="110000"/>
              </a:lnSpc>
              <a:spcAft>
                <a:spcPts val="492"/>
              </a:spcAft>
              <a:defRPr/>
            </a:pPr>
            <a:r>
              <a:rPr kumimoji="1"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注４　</a:t>
            </a:r>
            <a:r>
              <a:rPr kumimoji="1" lang="ja-JP" altLang="en-US" sz="164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特定医療費の支給開始日を確認するため、</a:t>
            </a:r>
            <a:r>
              <a:rPr kumimoji="1" lang="ja-JP" altLang="en-US" sz="1641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臨個票に新たに「診断年月日」の欄を設け、指定医において、臨個票に記載された内容を診断した日を記載します</a:t>
            </a:r>
            <a:r>
              <a:rPr kumimoji="1" lang="ja-JP" altLang="en-US" sz="164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64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F3BD16-D6DE-7EB9-4A9F-A15EB1AB54EC}"/>
              </a:ext>
            </a:extLst>
          </p:cNvPr>
          <p:cNvSpPr txBox="1"/>
          <p:nvPr/>
        </p:nvSpPr>
        <p:spPr>
          <a:xfrm>
            <a:off x="4511628" y="7046610"/>
            <a:ext cx="7030154" cy="1739560"/>
          </a:xfrm>
          <a:prstGeom prst="rect">
            <a:avLst/>
          </a:prstGeom>
          <a:solidFill>
            <a:schemeClr val="accent4"/>
          </a:solidFill>
        </p:spPr>
        <p:txBody>
          <a:bodyPr wrap="square" lIns="177231" tIns="118154" rIns="177231" rtlCol="0">
            <a:spAutoFit/>
          </a:bodyPr>
          <a:lstStyle/>
          <a:p>
            <a:pPr marL="281349" indent="-281349" defTabSz="750265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医療費助成の開始時期を、</a:t>
            </a:r>
            <a:r>
              <a:rPr kumimoji="1" lang="ja-JP" altLang="en-US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「重症度分類を満たしていることを診断した日」等</a:t>
            </a:r>
            <a:r>
              <a:rPr kumimoji="1" lang="ja-JP" altLang="en-US" sz="1641" baseline="30000" dirty="0">
                <a:latin typeface="メイリオ"/>
                <a:ea typeface="メイリオ"/>
              </a:rPr>
              <a:t>注１</a:t>
            </a: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とします。</a:t>
            </a:r>
            <a:endParaRPr kumimoji="1" lang="en-US" altLang="ja-JP" sz="1641" spc="82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1349" indent="-281349" defTabSz="750265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ただし、遡り期間は</a:t>
            </a:r>
            <a:r>
              <a:rPr kumimoji="1" lang="ja-JP" altLang="en-US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原則として申請日から</a:t>
            </a:r>
            <a:r>
              <a:rPr kumimoji="1" lang="en-US" altLang="ja-JP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か月</a:t>
            </a: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とします。</a:t>
            </a:r>
            <a:endParaRPr kumimoji="1" lang="en-US" altLang="ja-JP" sz="1641" spc="82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1349" indent="-281349" defTabSz="750265">
              <a:lnSpc>
                <a:spcPct val="11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診断日から</a:t>
            </a:r>
            <a:r>
              <a:rPr kumimoji="1" lang="en-US" altLang="ja-JP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月以内に申請を行わなかったことについて、</a:t>
            </a:r>
            <a:r>
              <a:rPr kumimoji="1" lang="ja-JP" altLang="en-US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やむを得ない理由</a:t>
            </a:r>
            <a:r>
              <a:rPr kumimoji="1" lang="ja-JP" altLang="en-US" sz="1641" spc="82" baseline="30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</a:t>
            </a:r>
            <a:r>
              <a:rPr kumimoji="1" lang="en-US" altLang="ja-JP" sz="1641" spc="82" baseline="30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があるときは最長</a:t>
            </a:r>
            <a:r>
              <a:rPr kumimoji="1" lang="en-US" altLang="ja-JP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641" b="1" spc="82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か月まで</a:t>
            </a:r>
            <a:r>
              <a:rPr kumimoji="1" lang="ja-JP" altLang="en-US" sz="1641" spc="8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延長します。</a:t>
            </a:r>
            <a:endParaRPr kumimoji="1" lang="en-US" altLang="ja-JP" sz="1641" spc="82" baseline="30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1349" indent="-281349" defTabSz="750265">
              <a:lnSpc>
                <a:spcPct val="110000"/>
              </a:lnSpc>
              <a:buFont typeface="Wingdings" panose="05000000000000000000" pitchFamily="2" charset="2"/>
              <a:buChar char="l"/>
            </a:pPr>
            <a:endParaRPr kumimoji="1" lang="en-US" altLang="ja-JP" sz="1641" spc="82" baseline="30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BD6798D0-1B57-5A39-06B7-755BEEED473F}"/>
              </a:ext>
            </a:extLst>
          </p:cNvPr>
          <p:cNvGrpSpPr/>
          <p:nvPr/>
        </p:nvGrpSpPr>
        <p:grpSpPr>
          <a:xfrm>
            <a:off x="8026705" y="13644977"/>
            <a:ext cx="3255326" cy="482655"/>
            <a:chOff x="4395117" y="8559534"/>
            <a:chExt cx="2186677" cy="324211"/>
          </a:xfrm>
        </p:grpSpPr>
        <p:sp>
          <p:nvSpPr>
            <p:cNvPr id="51" name="角丸四角形 56">
              <a:extLst>
                <a:ext uri="{FF2B5EF4-FFF2-40B4-BE49-F238E27FC236}">
                  <a16:creationId xmlns:a16="http://schemas.microsoft.com/office/drawing/2014/main" id="{3C168D67-5D19-80B5-8B50-539A756C5AB9}"/>
                </a:ext>
              </a:extLst>
            </p:cNvPr>
            <p:cNvSpPr/>
            <p:nvPr/>
          </p:nvSpPr>
          <p:spPr>
            <a:xfrm>
              <a:off x="4395117" y="8559534"/>
              <a:ext cx="1503630" cy="252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231" tIns="118154" rIns="177231" rtlCol="0" anchor="ctr"/>
            <a:lstStyle/>
            <a:p>
              <a:pPr algn="ctr" defTabSz="750265"/>
              <a:r>
                <a:rPr kumimoji="1" lang="ja-JP" altLang="en-US" sz="1477" b="1" spc="82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難病情報センター</a:t>
              </a:r>
            </a:p>
          </p:txBody>
        </p:sp>
        <p:sp>
          <p:nvSpPr>
            <p:cNvPr id="53" name="角丸四角形 57">
              <a:extLst>
                <a:ext uri="{FF2B5EF4-FFF2-40B4-BE49-F238E27FC236}">
                  <a16:creationId xmlns:a16="http://schemas.microsoft.com/office/drawing/2014/main" id="{B033DC0B-D982-8E90-E1E7-ADDE0731C004}"/>
                </a:ext>
              </a:extLst>
            </p:cNvPr>
            <p:cNvSpPr/>
            <p:nvPr/>
          </p:nvSpPr>
          <p:spPr>
            <a:xfrm>
              <a:off x="5933700" y="8559534"/>
              <a:ext cx="576000" cy="252000"/>
            </a:xfrm>
            <a:prstGeom prst="round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231" tIns="118154" rIns="177231" rtlCol="0" anchor="ctr"/>
            <a:lstStyle/>
            <a:p>
              <a:pPr algn="ctr" defTabSz="750265"/>
              <a:r>
                <a:rPr kumimoji="1" lang="ja-JP" altLang="en-US" sz="1313" b="1" spc="164" dirty="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検索</a:t>
              </a:r>
            </a:p>
          </p:txBody>
        </p:sp>
        <p:sp>
          <p:nvSpPr>
            <p:cNvPr id="54" name="右矢印 58">
              <a:extLst>
                <a:ext uri="{FF2B5EF4-FFF2-40B4-BE49-F238E27FC236}">
                  <a16:creationId xmlns:a16="http://schemas.microsoft.com/office/drawing/2014/main" id="{28F49847-41E6-3D05-0F47-F6CA4239F34C}"/>
                </a:ext>
              </a:extLst>
            </p:cNvPr>
            <p:cNvSpPr/>
            <p:nvPr/>
          </p:nvSpPr>
          <p:spPr bwMode="auto">
            <a:xfrm rot="13762226" flipV="1">
              <a:off x="6407892" y="8709843"/>
              <a:ext cx="205801" cy="142003"/>
            </a:xfrm>
            <a:prstGeom prst="rightArrow">
              <a:avLst>
                <a:gd name="adj1" fmla="val 39824"/>
                <a:gd name="adj2" fmla="val 8519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50165" tIns="75080" rIns="150165" bIns="75080" anchor="ctr"/>
            <a:lstStyle/>
            <a:p>
              <a:pPr algn="ctr" defTabSz="1502224">
                <a:defRPr/>
              </a:pPr>
              <a:endParaRPr lang="ja-JP" altLang="en-US" sz="2462">
                <a:solidFill>
                  <a:srgbClr val="FEDFE1"/>
                </a:solidFill>
                <a:latin typeface="メイリオ"/>
                <a:ea typeface="メイリオ"/>
              </a:endParaRPr>
            </a:p>
          </p:txBody>
        </p:sp>
      </p:grpSp>
      <p:sp>
        <p:nvSpPr>
          <p:cNvPr id="55" name="Text Box 9">
            <a:extLst>
              <a:ext uri="{FF2B5EF4-FFF2-40B4-BE49-F238E27FC236}">
                <a16:creationId xmlns:a16="http://schemas.microsoft.com/office/drawing/2014/main" id="{3A7F6BCB-D5F6-ECC4-2A26-3345226F2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9907" y="14020131"/>
            <a:ext cx="3014797" cy="406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77231" tIns="118154" rIns="177231" bIns="59077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defTabSz="750265" eaLnBrk="1" hangingPunct="1">
              <a:spcBef>
                <a:spcPts val="0"/>
              </a:spcBef>
              <a:buNone/>
              <a:defRPr/>
            </a:pPr>
            <a:r>
              <a:rPr lang="en-US" altLang="ja-JP" sz="1477" dirty="0">
                <a:solidFill>
                  <a:sysClr val="windowText" lastClr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https://www.nanbyou.or.jp/</a:t>
            </a:r>
            <a:endParaRPr lang="ja-JP" altLang="ja-JP" sz="1477" dirty="0">
              <a:solidFill>
                <a:sysClr val="windowText" lastClr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8DA7E41-487F-3D3E-5B2E-D367878745EF}"/>
              </a:ext>
            </a:extLst>
          </p:cNvPr>
          <p:cNvSpPr txBox="1"/>
          <p:nvPr/>
        </p:nvSpPr>
        <p:spPr>
          <a:xfrm>
            <a:off x="491838" y="158647"/>
            <a:ext cx="5954071" cy="569559"/>
          </a:xfrm>
          <a:prstGeom prst="rect">
            <a:avLst/>
          </a:prstGeom>
          <a:noFill/>
        </p:spPr>
        <p:txBody>
          <a:bodyPr wrap="none" lIns="177231" tIns="118154" rIns="177231" rtlCol="0">
            <a:spAutoFit/>
          </a:bodyPr>
          <a:lstStyle/>
          <a:p>
            <a:pPr defTabSz="750265"/>
            <a:r>
              <a:rPr kumimoji="1" lang="ja-JP" altLang="en-US" sz="2626" b="1" spc="492" dirty="0">
                <a:solidFill>
                  <a:srgbClr val="000000"/>
                </a:solidFill>
                <a:latin typeface="メイリオ"/>
                <a:ea typeface="メイリオ"/>
              </a:rPr>
              <a:t>指定難病と診断された皆さまへ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EDA0F839-64E4-D42B-1955-0572CE9FF199}"/>
              </a:ext>
            </a:extLst>
          </p:cNvPr>
          <p:cNvSpPr/>
          <p:nvPr/>
        </p:nvSpPr>
        <p:spPr>
          <a:xfrm>
            <a:off x="454154" y="798707"/>
            <a:ext cx="11283692" cy="281120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7231" tIns="236308" rIns="177231" bIns="236308" rtlCol="0" anchor="t">
            <a:spAutoFit/>
          </a:bodyPr>
          <a:lstStyle/>
          <a:p>
            <a:pPr algn="ctr" defTabSz="750265">
              <a:lnSpc>
                <a:spcPct val="130000"/>
              </a:lnSpc>
            </a:pPr>
            <a:r>
              <a:rPr kumimoji="1" lang="en-US" altLang="ja-JP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2023</a:t>
            </a:r>
            <a:r>
              <a:rPr kumimoji="1" lang="ja-JP" altLang="en-US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（令和</a:t>
            </a:r>
            <a:r>
              <a:rPr kumimoji="1" lang="en-US" altLang="ja-JP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5</a:t>
            </a:r>
            <a:r>
              <a:rPr kumimoji="1" lang="ja-JP" altLang="en-US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）年</a:t>
            </a:r>
            <a:r>
              <a:rPr kumimoji="1" lang="en-US" altLang="ja-JP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10</a:t>
            </a:r>
            <a:r>
              <a:rPr kumimoji="1" lang="ja-JP" altLang="en-US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月</a:t>
            </a:r>
            <a:r>
              <a:rPr kumimoji="1" lang="en-US" altLang="ja-JP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1</a:t>
            </a:r>
            <a:r>
              <a:rPr kumimoji="1" lang="ja-JP" altLang="en-US" sz="2626" b="1" spc="82" dirty="0">
                <a:solidFill>
                  <a:srgbClr val="FFFFFF"/>
                </a:solidFill>
                <a:latin typeface="メイリオ"/>
                <a:ea typeface="メイリオ"/>
              </a:rPr>
              <a:t>日から難病医療費助成制度が変わり、</a:t>
            </a:r>
            <a:endParaRPr kumimoji="1" lang="en-US" altLang="ja-JP" sz="2626" b="1" spc="82" dirty="0">
              <a:solidFill>
                <a:srgbClr val="FFFFFF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30000"/>
              </a:lnSpc>
              <a:spcAft>
                <a:spcPts val="985"/>
              </a:spcAft>
            </a:pPr>
            <a:r>
              <a:rPr kumimoji="1" lang="ja-JP" altLang="en-US" sz="3938" b="1" spc="985" dirty="0">
                <a:solidFill>
                  <a:srgbClr val="FFFFFF"/>
                </a:solidFill>
                <a:latin typeface="メイリオ"/>
                <a:ea typeface="メイリオ"/>
              </a:rPr>
              <a:t>助成開始時期を前倒しできます</a:t>
            </a:r>
            <a:endParaRPr kumimoji="1" lang="en-US" altLang="ja-JP" sz="3938" b="1" spc="985" dirty="0">
              <a:solidFill>
                <a:srgbClr val="FFFFFF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30000"/>
              </a:lnSpc>
            </a:pPr>
            <a:r>
              <a:rPr kumimoji="1" lang="ja-JP" altLang="en-US" sz="2297" dirty="0">
                <a:solidFill>
                  <a:srgbClr val="FFFFFF"/>
                </a:solidFill>
                <a:latin typeface="メイリオ"/>
                <a:ea typeface="メイリオ"/>
              </a:rPr>
              <a:t>助成の開始時期が、申請日から、</a:t>
            </a:r>
            <a:endParaRPr kumimoji="1" lang="en-US" altLang="ja-JP" sz="2297" dirty="0">
              <a:solidFill>
                <a:srgbClr val="FFFFFF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30000"/>
              </a:lnSpc>
            </a:pPr>
            <a:r>
              <a:rPr kumimoji="1" lang="ja-JP" altLang="en-US" sz="2297" dirty="0">
                <a:solidFill>
                  <a:srgbClr val="FFFFFF"/>
                </a:solidFill>
                <a:latin typeface="メイリオ"/>
                <a:ea typeface="メイリオ"/>
              </a:rPr>
              <a:t>「重症度分類を満たしていることを診断した日等」へ前倒し可能になります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21DDA7E8-EC3F-FE52-C4BB-9134C20CFF06}"/>
              </a:ext>
            </a:extLst>
          </p:cNvPr>
          <p:cNvSpPr txBox="1"/>
          <p:nvPr/>
        </p:nvSpPr>
        <p:spPr>
          <a:xfrm>
            <a:off x="660878" y="3772078"/>
            <a:ext cx="5370578" cy="518969"/>
          </a:xfrm>
          <a:prstGeom prst="rect">
            <a:avLst/>
          </a:prstGeom>
          <a:noFill/>
        </p:spPr>
        <p:txBody>
          <a:bodyPr wrap="none" lIns="177231" tIns="118154" rIns="177231" rtlCol="0">
            <a:spAutoFit/>
          </a:bodyPr>
          <a:lstStyle/>
          <a:p>
            <a:pPr defTabSz="750265"/>
            <a:r>
              <a:rPr kumimoji="1" lang="ja-JP" altLang="en-US" sz="2297" b="1" spc="492" dirty="0">
                <a:solidFill>
                  <a:srgbClr val="66BAB7"/>
                </a:solidFill>
                <a:latin typeface="メイリオ"/>
                <a:ea typeface="メイリオ"/>
              </a:rPr>
              <a:t>医療費助成の見直しのイメージ</a:t>
            </a:r>
          </a:p>
        </p:txBody>
      </p: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CBCBA520-E912-F77E-C702-29E26386A4E4}"/>
              </a:ext>
            </a:extLst>
          </p:cNvPr>
          <p:cNvCxnSpPr/>
          <p:nvPr/>
        </p:nvCxnSpPr>
        <p:spPr>
          <a:xfrm>
            <a:off x="793915" y="5926745"/>
            <a:ext cx="1063384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二等辺三角形 80">
            <a:extLst>
              <a:ext uri="{FF2B5EF4-FFF2-40B4-BE49-F238E27FC236}">
                <a16:creationId xmlns:a16="http://schemas.microsoft.com/office/drawing/2014/main" id="{8DF3D289-96C3-4B13-5FFB-BA81CC1052D4}"/>
              </a:ext>
            </a:extLst>
          </p:cNvPr>
          <p:cNvSpPr/>
          <p:nvPr/>
        </p:nvSpPr>
        <p:spPr>
          <a:xfrm flipV="1">
            <a:off x="5875586" y="4930975"/>
            <a:ext cx="470503" cy="413538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7231" tIns="118154" rIns="177231" rtlCol="0" anchor="ctr"/>
          <a:lstStyle/>
          <a:p>
            <a:pPr algn="ctr" defTabSz="750265">
              <a:lnSpc>
                <a:spcPct val="110000"/>
              </a:lnSpc>
            </a:pPr>
            <a:endParaRPr kumimoji="1" lang="ja-JP" altLang="en-US" sz="1969" dirty="0">
              <a:solidFill>
                <a:srgbClr val="FFFFFF"/>
              </a:solidFill>
              <a:latin typeface="メイリオ"/>
              <a:ea typeface="メイリオ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E710935F-4D9B-DDE1-4F5B-C38FF4429757}"/>
              </a:ext>
            </a:extLst>
          </p:cNvPr>
          <p:cNvSpPr/>
          <p:nvPr/>
        </p:nvSpPr>
        <p:spPr>
          <a:xfrm>
            <a:off x="5316000" y="4345388"/>
            <a:ext cx="1536000" cy="7210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77231" tIns="118154" rIns="177231" rtlCol="0" anchor="ctr">
            <a:spAutoFit/>
          </a:bodyPr>
          <a:lstStyle/>
          <a:p>
            <a:pPr algn="ctr" defTabSz="750265">
              <a:lnSpc>
                <a:spcPct val="110000"/>
              </a:lnSpc>
            </a:pPr>
            <a:r>
              <a:rPr kumimoji="1" lang="ja-JP" altLang="en-US" sz="1641" dirty="0">
                <a:solidFill>
                  <a:srgbClr val="000000"/>
                </a:solidFill>
                <a:latin typeface="メイリオ"/>
                <a:ea typeface="メイリオ"/>
              </a:rPr>
              <a:t>難病医療費</a:t>
            </a:r>
            <a:endParaRPr kumimoji="1" lang="en-US" altLang="ja-JP" sz="164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10000"/>
              </a:lnSpc>
            </a:pPr>
            <a:r>
              <a:rPr kumimoji="1" lang="ja-JP" altLang="en-US" sz="1641" dirty="0">
                <a:solidFill>
                  <a:srgbClr val="000000"/>
                </a:solidFill>
                <a:latin typeface="メイリオ"/>
                <a:ea typeface="メイリオ"/>
              </a:rPr>
              <a:t>助成申請</a:t>
            </a:r>
            <a:r>
              <a:rPr kumimoji="1" lang="ja-JP" altLang="en-US" sz="1641" baseline="30000" dirty="0">
                <a:solidFill>
                  <a:srgbClr val="000000"/>
                </a:solidFill>
                <a:latin typeface="メイリオ"/>
                <a:ea typeface="メイリオ"/>
              </a:rPr>
              <a:t>注</a:t>
            </a:r>
            <a:r>
              <a:rPr kumimoji="1" lang="en-US" altLang="ja-JP" sz="1641" baseline="30000" dirty="0">
                <a:solidFill>
                  <a:srgbClr val="000000"/>
                </a:solidFill>
                <a:latin typeface="メイリオ"/>
                <a:ea typeface="メイリオ"/>
              </a:rPr>
              <a:t>3</a:t>
            </a:r>
            <a:endParaRPr kumimoji="1" lang="ja-JP" altLang="en-US" sz="1641" baseline="30000" dirty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  <p:sp>
        <p:nvSpPr>
          <p:cNvPr id="82" name="矢印: 左右 81">
            <a:extLst>
              <a:ext uri="{FF2B5EF4-FFF2-40B4-BE49-F238E27FC236}">
                <a16:creationId xmlns:a16="http://schemas.microsoft.com/office/drawing/2014/main" id="{CC1775AF-9B55-C696-A961-061D17D465BC}"/>
              </a:ext>
            </a:extLst>
          </p:cNvPr>
          <p:cNvSpPr/>
          <p:nvPr/>
        </p:nvSpPr>
        <p:spPr>
          <a:xfrm>
            <a:off x="6134148" y="5380690"/>
            <a:ext cx="5316923" cy="414034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7231" tIns="118154" rIns="177231" rtlCol="0" anchor="ctr"/>
          <a:lstStyle/>
          <a:p>
            <a:pPr algn="ctr" defTabSz="750265">
              <a:lnSpc>
                <a:spcPct val="110000"/>
              </a:lnSpc>
            </a:pPr>
            <a:endParaRPr kumimoji="1" lang="ja-JP" altLang="en-US" sz="1969" dirty="0">
              <a:solidFill>
                <a:srgbClr val="FFFFFF"/>
              </a:solidFill>
              <a:latin typeface="メイリオ"/>
              <a:ea typeface="メイリオ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2F86F111-569F-59EE-4238-611B2F14B7E0}"/>
              </a:ext>
            </a:extLst>
          </p:cNvPr>
          <p:cNvSpPr txBox="1"/>
          <p:nvPr/>
        </p:nvSpPr>
        <p:spPr>
          <a:xfrm>
            <a:off x="6838672" y="5019886"/>
            <a:ext cx="3780527" cy="430612"/>
          </a:xfrm>
          <a:prstGeom prst="rect">
            <a:avLst/>
          </a:prstGeom>
          <a:noFill/>
        </p:spPr>
        <p:txBody>
          <a:bodyPr wrap="none" lIns="177231" tIns="118154" rIns="177231" rtlCol="0">
            <a:spAutoFit/>
          </a:bodyPr>
          <a:lstStyle/>
          <a:p>
            <a:pPr defTabSz="750265"/>
            <a:r>
              <a:rPr kumimoji="1" lang="ja-JP" altLang="en-US" sz="1723" spc="328" dirty="0">
                <a:solidFill>
                  <a:srgbClr val="000000"/>
                </a:solidFill>
                <a:latin typeface="メイリオ"/>
                <a:ea typeface="メイリオ"/>
              </a:rPr>
              <a:t>これまでの医療費助成の範囲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BB280F7-3676-5F5D-7A2F-9C3FD9D8E404}"/>
              </a:ext>
            </a:extLst>
          </p:cNvPr>
          <p:cNvSpPr txBox="1"/>
          <p:nvPr/>
        </p:nvSpPr>
        <p:spPr>
          <a:xfrm>
            <a:off x="6134148" y="6511705"/>
            <a:ext cx="2572504" cy="468506"/>
          </a:xfrm>
          <a:prstGeom prst="rect">
            <a:avLst/>
          </a:prstGeom>
          <a:noFill/>
        </p:spPr>
        <p:txBody>
          <a:bodyPr wrap="none" lIns="177231" tIns="118154" rIns="177231" rtlCol="0">
            <a:spAutoFit/>
          </a:bodyPr>
          <a:lstStyle/>
          <a:p>
            <a:pPr defTabSz="750265"/>
            <a:r>
              <a:rPr kumimoji="1" lang="ja-JP" altLang="en-US" sz="1969" b="1" spc="492" dirty="0">
                <a:solidFill>
                  <a:srgbClr val="DB4D6D"/>
                </a:solidFill>
                <a:latin typeface="メイリオ"/>
                <a:ea typeface="メイリオ"/>
              </a:rPr>
              <a:t>支給対象の拡大</a:t>
            </a: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95C6720C-179A-BD1F-F841-C1CC43184A29}"/>
              </a:ext>
            </a:extLst>
          </p:cNvPr>
          <p:cNvSpPr/>
          <p:nvPr/>
        </p:nvSpPr>
        <p:spPr>
          <a:xfrm>
            <a:off x="767077" y="13032228"/>
            <a:ext cx="10633846" cy="1154784"/>
          </a:xfrm>
          <a:prstGeom prst="rect">
            <a:avLst/>
          </a:prstGeom>
        </p:spPr>
        <p:txBody>
          <a:bodyPr wrap="square" lIns="177231" tIns="118154" rIns="177231">
            <a:spAutoFit/>
          </a:bodyPr>
          <a:lstStyle/>
          <a:p>
            <a:pPr marL="531684" indent="-531684" defTabSz="779142">
              <a:lnSpc>
                <a:spcPct val="110000"/>
              </a:lnSpc>
              <a:spcAft>
                <a:spcPts val="985"/>
              </a:spcAft>
              <a:defRPr/>
            </a:pPr>
            <a:r>
              <a:rPr kumimoji="1" lang="ja-JP" altLang="en-US" sz="1805" b="1" spc="49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指定難病に関する情報は、「難病情報センター」ウェブサイトをご覧ください。</a:t>
            </a:r>
            <a:endParaRPr kumimoji="1" lang="en-US" altLang="ja-JP" sz="1805" b="1" spc="492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779142">
              <a:lnSpc>
                <a:spcPct val="110000"/>
              </a:lnSpc>
              <a:defRPr/>
            </a:pPr>
            <a:r>
              <a:rPr kumimoji="1" lang="ja-JP" altLang="en-US" sz="164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都道府県・指定都市ごとの相談窓口や難病指定医・難病指定医療機関、</a:t>
            </a:r>
            <a:endParaRPr kumimoji="1" lang="en-US" altLang="ja-JP" sz="164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779142">
              <a:lnSpc>
                <a:spcPct val="110000"/>
              </a:lnSpc>
              <a:spcAft>
                <a:spcPts val="492"/>
              </a:spcAft>
              <a:defRPr/>
            </a:pPr>
            <a:r>
              <a:rPr kumimoji="1" lang="ja-JP" altLang="en-US" sz="164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指定難病の疾病概要や診断基準などが掲載されています。</a:t>
            </a:r>
            <a:endParaRPr kumimoji="1" lang="en-US" altLang="ja-JP" sz="164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6C97BDFA-746B-4ADE-0A06-849B35BA1266}"/>
              </a:ext>
            </a:extLst>
          </p:cNvPr>
          <p:cNvSpPr/>
          <p:nvPr/>
        </p:nvSpPr>
        <p:spPr>
          <a:xfrm>
            <a:off x="767077" y="14551238"/>
            <a:ext cx="10633846" cy="776539"/>
          </a:xfrm>
          <a:prstGeom prst="rect">
            <a:avLst/>
          </a:prstGeom>
          <a:solidFill>
            <a:schemeClr val="accent3"/>
          </a:solidFill>
        </p:spPr>
        <p:txBody>
          <a:bodyPr wrap="square" lIns="177231" tIns="118154" rIns="177231">
            <a:spAutoFit/>
          </a:bodyPr>
          <a:lstStyle/>
          <a:p>
            <a:pPr algn="ctr" defTabSz="779142">
              <a:lnSpc>
                <a:spcPct val="110000"/>
              </a:lnSpc>
              <a:defRPr/>
            </a:pPr>
            <a:r>
              <a:rPr kumimoji="1" lang="ja-JP" altLang="en-US" sz="1805" spc="49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医療費助成の申請方法について、詳しくはお住まいの都道府県・指定都市の</a:t>
            </a:r>
            <a:endParaRPr kumimoji="1" lang="en-US" altLang="ja-JP" sz="1805" spc="492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defTabSz="779142">
              <a:lnSpc>
                <a:spcPct val="110000"/>
              </a:lnSpc>
              <a:defRPr/>
            </a:pPr>
            <a:r>
              <a:rPr kumimoji="1" lang="ja-JP" altLang="en-US" sz="1805" spc="492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窓口にお問い合わせください。</a:t>
            </a:r>
            <a:endParaRPr kumimoji="1" lang="en-US" altLang="ja-JP" sz="1641" spc="492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3D9B65-D010-B563-D1C4-287C2F102D32}"/>
              </a:ext>
            </a:extLst>
          </p:cNvPr>
          <p:cNvSpPr txBox="1"/>
          <p:nvPr/>
        </p:nvSpPr>
        <p:spPr>
          <a:xfrm>
            <a:off x="778932" y="4425808"/>
            <a:ext cx="1713231" cy="70892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177231" tIns="118154" rIns="177231" rtlCol="0" anchor="ctr">
            <a:noAutofit/>
          </a:bodyPr>
          <a:lstStyle/>
          <a:p>
            <a:pPr algn="ctr" defTabSz="750265"/>
            <a:r>
              <a:rPr kumimoji="1" lang="ja-JP" altLang="en-US" sz="1969" spc="328" dirty="0">
                <a:solidFill>
                  <a:srgbClr val="000000"/>
                </a:solidFill>
                <a:latin typeface="メイリオ"/>
                <a:ea typeface="メイリオ"/>
              </a:rPr>
              <a:t>これまで</a:t>
            </a:r>
            <a:endParaRPr kumimoji="1" lang="en-US" altLang="ja-JP" sz="1969" spc="328" dirty="0">
              <a:solidFill>
                <a:srgbClr val="000000"/>
              </a:solidFill>
              <a:latin typeface="メイリオ"/>
              <a:ea typeface="メイリオ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BC9A0C-B6FE-307B-24E0-60526045F62A}"/>
              </a:ext>
            </a:extLst>
          </p:cNvPr>
          <p:cNvSpPr txBox="1"/>
          <p:nvPr/>
        </p:nvSpPr>
        <p:spPr>
          <a:xfrm>
            <a:off x="827238" y="6097046"/>
            <a:ext cx="1713231" cy="1181538"/>
          </a:xfrm>
          <a:prstGeom prst="rect">
            <a:avLst/>
          </a:prstGeom>
          <a:solidFill>
            <a:schemeClr val="accent4"/>
          </a:solidFill>
        </p:spPr>
        <p:txBody>
          <a:bodyPr wrap="none" lIns="177231" tIns="118154" rIns="177231" rtlCol="0" anchor="ctr">
            <a:noAutofit/>
          </a:bodyPr>
          <a:lstStyle/>
          <a:p>
            <a:pPr algn="ctr" defTabSz="750265">
              <a:lnSpc>
                <a:spcPct val="150000"/>
              </a:lnSpc>
            </a:pPr>
            <a:r>
              <a:rPr kumimoji="1" lang="en-US" altLang="ja-JP" sz="1723" b="1" spc="82" dirty="0">
                <a:solidFill>
                  <a:srgbClr val="000000"/>
                </a:solidFill>
                <a:latin typeface="メイリオ"/>
                <a:ea typeface="メイリオ"/>
              </a:rPr>
              <a:t>2023</a:t>
            </a:r>
            <a:r>
              <a:rPr kumimoji="1" lang="ja-JP" altLang="en-US" sz="1723" b="1" spc="82" dirty="0">
                <a:solidFill>
                  <a:srgbClr val="000000"/>
                </a:solidFill>
                <a:latin typeface="メイリオ"/>
                <a:ea typeface="メイリオ"/>
              </a:rPr>
              <a:t>年</a:t>
            </a:r>
            <a:endParaRPr kumimoji="1" lang="en-US" altLang="ja-JP" sz="1723" b="1" spc="82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50000"/>
              </a:lnSpc>
            </a:pPr>
            <a:r>
              <a:rPr kumimoji="1" lang="en-US" altLang="ja-JP" sz="1723" b="1" spc="82" dirty="0">
                <a:solidFill>
                  <a:srgbClr val="000000"/>
                </a:solidFill>
                <a:latin typeface="メイリオ"/>
                <a:ea typeface="メイリオ"/>
              </a:rPr>
              <a:t>10</a:t>
            </a:r>
            <a:r>
              <a:rPr kumimoji="1" lang="ja-JP" altLang="en-US" sz="1723" b="1" spc="82" dirty="0">
                <a:solidFill>
                  <a:srgbClr val="000000"/>
                </a:solidFill>
                <a:latin typeface="メイリオ"/>
                <a:ea typeface="メイリオ"/>
              </a:rPr>
              <a:t>月</a:t>
            </a:r>
            <a:r>
              <a:rPr kumimoji="1" lang="en-US" altLang="ja-JP" sz="1723" b="1" spc="82" dirty="0">
                <a:solidFill>
                  <a:srgbClr val="000000"/>
                </a:solidFill>
                <a:latin typeface="メイリオ"/>
                <a:ea typeface="メイリオ"/>
              </a:rPr>
              <a:t>1</a:t>
            </a:r>
            <a:r>
              <a:rPr kumimoji="1" lang="ja-JP" altLang="en-US" sz="1723" b="1" spc="82" dirty="0">
                <a:solidFill>
                  <a:srgbClr val="000000"/>
                </a:solidFill>
                <a:latin typeface="メイリオ"/>
                <a:ea typeface="メイリオ"/>
              </a:rPr>
              <a:t>日以降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61A866E-3454-8BBF-2D8F-4A40B703BBF7}"/>
              </a:ext>
            </a:extLst>
          </p:cNvPr>
          <p:cNvSpPr txBox="1"/>
          <p:nvPr/>
        </p:nvSpPr>
        <p:spPr>
          <a:xfrm>
            <a:off x="713971" y="5155207"/>
            <a:ext cx="1939767" cy="771538"/>
          </a:xfrm>
          <a:prstGeom prst="rect">
            <a:avLst/>
          </a:prstGeom>
          <a:noFill/>
        </p:spPr>
        <p:txBody>
          <a:bodyPr wrap="none" lIns="177231" tIns="118154" rIns="177231" rtlCol="0">
            <a:spAutoFit/>
          </a:bodyPr>
          <a:lstStyle/>
          <a:p>
            <a:pPr defTabSz="750265"/>
            <a:r>
              <a:rPr kumimoji="1" lang="ja-JP" altLang="en-US" sz="1969" b="1" spc="492" dirty="0">
                <a:solidFill>
                  <a:srgbClr val="FFFFFF">
                    <a:lumMod val="50000"/>
                  </a:srgbClr>
                </a:solidFill>
                <a:latin typeface="メイリオ"/>
                <a:ea typeface="メイリオ"/>
              </a:rPr>
              <a:t>申請日から</a:t>
            </a:r>
            <a:endParaRPr kumimoji="1" lang="en-US" altLang="ja-JP" sz="1969" b="1" spc="492" dirty="0">
              <a:solidFill>
                <a:srgbClr val="FFFFFF">
                  <a:lumMod val="50000"/>
                </a:srgbClr>
              </a:solidFill>
              <a:latin typeface="メイリオ"/>
              <a:ea typeface="メイリオ"/>
            </a:endParaRPr>
          </a:p>
          <a:p>
            <a:pPr defTabSz="750265"/>
            <a:r>
              <a:rPr kumimoji="1" lang="ja-JP" altLang="en-US" sz="1969" b="1" spc="492" dirty="0">
                <a:solidFill>
                  <a:srgbClr val="FFFFFF">
                    <a:lumMod val="50000"/>
                  </a:srgbClr>
                </a:solidFill>
                <a:latin typeface="メイリオ"/>
                <a:ea typeface="メイリオ"/>
              </a:rPr>
              <a:t>助成開始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01C1AB-07B4-8E06-F490-20FFB942E70F}"/>
              </a:ext>
            </a:extLst>
          </p:cNvPr>
          <p:cNvSpPr txBox="1"/>
          <p:nvPr/>
        </p:nvSpPr>
        <p:spPr>
          <a:xfrm>
            <a:off x="713971" y="7309650"/>
            <a:ext cx="2256135" cy="771538"/>
          </a:xfrm>
          <a:prstGeom prst="rect">
            <a:avLst/>
          </a:prstGeom>
          <a:noFill/>
        </p:spPr>
        <p:txBody>
          <a:bodyPr wrap="none" lIns="177231" tIns="118154" rIns="177231" rtlCol="0">
            <a:spAutoFit/>
          </a:bodyPr>
          <a:lstStyle/>
          <a:p>
            <a:pPr defTabSz="750265"/>
            <a:r>
              <a:rPr kumimoji="1" lang="ja-JP" altLang="en-US" sz="1969" b="1" spc="492" dirty="0">
                <a:solidFill>
                  <a:srgbClr val="DB4D6D"/>
                </a:solidFill>
                <a:latin typeface="メイリオ"/>
                <a:ea typeface="メイリオ"/>
              </a:rPr>
              <a:t>診断日等から</a:t>
            </a:r>
            <a:endParaRPr kumimoji="1" lang="en-US" altLang="ja-JP" sz="1969" b="1" spc="492" dirty="0">
              <a:solidFill>
                <a:srgbClr val="DB4D6D"/>
              </a:solidFill>
              <a:latin typeface="メイリオ"/>
              <a:ea typeface="メイリオ"/>
            </a:endParaRPr>
          </a:p>
          <a:p>
            <a:pPr defTabSz="750265"/>
            <a:r>
              <a:rPr kumimoji="1" lang="ja-JP" altLang="en-US" sz="1969" b="1" spc="492" dirty="0">
                <a:solidFill>
                  <a:srgbClr val="DB4D6D"/>
                </a:solidFill>
                <a:latin typeface="メイリオ"/>
                <a:ea typeface="メイリオ"/>
              </a:rPr>
              <a:t>助成開始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83A812B-B550-7811-52BE-B16B90386FF3}"/>
              </a:ext>
            </a:extLst>
          </p:cNvPr>
          <p:cNvCxnSpPr>
            <a:cxnSpLocks/>
          </p:cNvCxnSpPr>
          <p:nvPr/>
        </p:nvCxnSpPr>
        <p:spPr>
          <a:xfrm>
            <a:off x="3534763" y="5926745"/>
            <a:ext cx="0" cy="1299692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E878E0F-1B03-F5BB-7E94-B4937B37F495}"/>
              </a:ext>
            </a:extLst>
          </p:cNvPr>
          <p:cNvSpPr/>
          <p:nvPr/>
        </p:nvSpPr>
        <p:spPr>
          <a:xfrm>
            <a:off x="2762655" y="7028520"/>
            <a:ext cx="1644907" cy="11840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77231" tIns="118154" rIns="177231" rtlCol="0" anchor="ctr">
            <a:spAutoFit/>
          </a:bodyPr>
          <a:lstStyle/>
          <a:p>
            <a:pPr defTabSz="750265">
              <a:lnSpc>
                <a:spcPct val="110000"/>
              </a:lnSpc>
            </a:pPr>
            <a:r>
              <a:rPr kumimoji="1" lang="ja-JP" altLang="en-US" sz="1641" b="1" dirty="0">
                <a:solidFill>
                  <a:srgbClr val="FFFFFF"/>
                </a:solidFill>
                <a:latin typeface="メイリオ"/>
                <a:ea typeface="メイリオ"/>
              </a:rPr>
              <a:t>（例）</a:t>
            </a:r>
            <a:endParaRPr kumimoji="1" lang="en-US" altLang="ja-JP" sz="1641" b="1" dirty="0">
              <a:solidFill>
                <a:srgbClr val="FFFFFF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10000"/>
              </a:lnSpc>
            </a:pPr>
            <a:r>
              <a:rPr kumimoji="1" lang="ja-JP" altLang="en-US" sz="1641" b="1" dirty="0">
                <a:solidFill>
                  <a:srgbClr val="FFFFFF"/>
                </a:solidFill>
                <a:latin typeface="メイリオ"/>
                <a:ea typeface="メイリオ"/>
              </a:rPr>
              <a:t>難病指定医</a:t>
            </a:r>
            <a:endParaRPr kumimoji="1" lang="en-US" altLang="ja-JP" sz="1641" b="1" dirty="0">
              <a:solidFill>
                <a:srgbClr val="FFFFFF"/>
              </a:solidFill>
              <a:latin typeface="メイリオ"/>
              <a:ea typeface="メイリオ"/>
            </a:endParaRPr>
          </a:p>
          <a:p>
            <a:pPr algn="ctr" defTabSz="750265">
              <a:lnSpc>
                <a:spcPct val="110000"/>
              </a:lnSpc>
            </a:pPr>
            <a:r>
              <a:rPr kumimoji="1" lang="ja-JP" altLang="en-US" sz="1641" b="1" dirty="0">
                <a:solidFill>
                  <a:srgbClr val="FFFFFF"/>
                </a:solidFill>
                <a:latin typeface="メイリオ"/>
                <a:ea typeface="メイリオ"/>
              </a:rPr>
              <a:t>による診断</a:t>
            </a:r>
            <a:r>
              <a:rPr kumimoji="1" lang="ja-JP" altLang="en-US" sz="1641" b="1" baseline="30000" dirty="0">
                <a:solidFill>
                  <a:srgbClr val="FFFFFF"/>
                </a:solidFill>
                <a:latin typeface="メイリオ"/>
                <a:ea typeface="メイリオ"/>
              </a:rPr>
              <a:t>注</a:t>
            </a:r>
            <a:r>
              <a:rPr kumimoji="1" lang="en-US" altLang="ja-JP" sz="1641" b="1" baseline="30000" dirty="0">
                <a:solidFill>
                  <a:srgbClr val="FFFFFF"/>
                </a:solidFill>
                <a:latin typeface="メイリオ"/>
                <a:ea typeface="メイリオ"/>
              </a:rPr>
              <a:t>4</a:t>
            </a:r>
          </a:p>
          <a:p>
            <a:pPr algn="ctr" defTabSz="750265">
              <a:lnSpc>
                <a:spcPct val="110000"/>
              </a:lnSpc>
            </a:pPr>
            <a:endParaRPr kumimoji="1" lang="ja-JP" altLang="en-US" sz="1641" b="1" baseline="30000" dirty="0">
              <a:solidFill>
                <a:srgbClr val="FFFFFF"/>
              </a:solidFill>
              <a:latin typeface="メイリオ"/>
              <a:ea typeface="メイリオ"/>
            </a:endParaRPr>
          </a:p>
        </p:txBody>
      </p:sp>
      <p:sp>
        <p:nvSpPr>
          <p:cNvPr id="14" name="二等辺三角形 13">
            <a:extLst>
              <a:ext uri="{FF2B5EF4-FFF2-40B4-BE49-F238E27FC236}">
                <a16:creationId xmlns:a16="http://schemas.microsoft.com/office/drawing/2014/main" id="{C6792D6A-E949-B011-96EA-77B25C175FBA}"/>
              </a:ext>
            </a:extLst>
          </p:cNvPr>
          <p:cNvSpPr/>
          <p:nvPr/>
        </p:nvSpPr>
        <p:spPr>
          <a:xfrm>
            <a:off x="3312866" y="6736072"/>
            <a:ext cx="470503" cy="413538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7231" tIns="118154" rIns="177231" rtlCol="0" anchor="ctr"/>
          <a:lstStyle/>
          <a:p>
            <a:pPr algn="ctr" defTabSz="750265">
              <a:lnSpc>
                <a:spcPct val="110000"/>
              </a:lnSpc>
            </a:pPr>
            <a:endParaRPr kumimoji="1" lang="ja-JP" altLang="en-US" sz="1969" dirty="0">
              <a:solidFill>
                <a:srgbClr val="FFFFFF"/>
              </a:solidFill>
              <a:latin typeface="メイリオ"/>
              <a:ea typeface="メイリオ"/>
            </a:endParaRPr>
          </a:p>
        </p:txBody>
      </p:sp>
      <p:sp>
        <p:nvSpPr>
          <p:cNvPr id="16" name="矢印: 左右 15">
            <a:extLst>
              <a:ext uri="{FF2B5EF4-FFF2-40B4-BE49-F238E27FC236}">
                <a16:creationId xmlns:a16="http://schemas.microsoft.com/office/drawing/2014/main" id="{1FE78314-058D-9D16-DA70-BD8D9A220562}"/>
              </a:ext>
            </a:extLst>
          </p:cNvPr>
          <p:cNvSpPr/>
          <p:nvPr/>
        </p:nvSpPr>
        <p:spPr>
          <a:xfrm>
            <a:off x="3534763" y="6145577"/>
            <a:ext cx="7916308" cy="414034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7231" tIns="118154" rIns="177231" rtlCol="0" anchor="ctr"/>
          <a:lstStyle/>
          <a:p>
            <a:pPr algn="ctr" defTabSz="750265">
              <a:lnSpc>
                <a:spcPct val="110000"/>
              </a:lnSpc>
            </a:pPr>
            <a:endParaRPr kumimoji="1" lang="ja-JP" altLang="en-US" sz="1969" dirty="0">
              <a:solidFill>
                <a:srgbClr val="FFFFFF"/>
              </a:solidFill>
              <a:latin typeface="メイリオ"/>
              <a:ea typeface="メイリオ"/>
            </a:endParaRPr>
          </a:p>
        </p:txBody>
      </p:sp>
      <p:graphicFrame>
        <p:nvGraphicFramePr>
          <p:cNvPr id="4" name="表 77">
            <a:extLst>
              <a:ext uri="{FF2B5EF4-FFF2-40B4-BE49-F238E27FC236}">
                <a16:creationId xmlns:a16="http://schemas.microsoft.com/office/drawing/2014/main" id="{882F100D-BCA4-B61F-2FE4-70F5ACB8F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078143"/>
              </p:ext>
            </p:extLst>
          </p:nvPr>
        </p:nvGraphicFramePr>
        <p:xfrm>
          <a:off x="1232396" y="9877809"/>
          <a:ext cx="9280626" cy="6945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9243">
                  <a:extLst>
                    <a:ext uri="{9D8B030D-6E8A-4147-A177-3AD203B41FA5}">
                      <a16:colId xmlns:a16="http://schemas.microsoft.com/office/drawing/2014/main" val="1765745646"/>
                    </a:ext>
                  </a:extLst>
                </a:gridCol>
                <a:gridCol w="7321383">
                  <a:extLst>
                    <a:ext uri="{9D8B030D-6E8A-4147-A177-3AD203B41FA5}">
                      <a16:colId xmlns:a16="http://schemas.microsoft.com/office/drawing/2014/main" val="686462375"/>
                    </a:ext>
                  </a:extLst>
                </a:gridCol>
              </a:tblGrid>
              <a:tr h="25108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ja-JP" altLang="en-US" sz="1400" b="0" spc="300" baseline="0" dirty="0"/>
                        <a:t>助成要件</a:t>
                      </a:r>
                    </a:p>
                  </a:txBody>
                  <a:tcPr marL="177231" marR="177231" marT="118154" marB="750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9E7E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r>
                        <a:rPr kumimoji="1" lang="ja-JP" altLang="en-US" sz="1400" b="0" spc="150" baseline="0" dirty="0"/>
                        <a:t>申請月以前の</a:t>
                      </a:r>
                      <a:r>
                        <a:rPr kumimoji="1" lang="en-US" altLang="ja-JP" sz="1400" b="0" spc="150" baseline="0" dirty="0"/>
                        <a:t>12</a:t>
                      </a:r>
                      <a:r>
                        <a:rPr kumimoji="1" lang="ja-JP" altLang="en-US" sz="1400" b="0" spc="150" baseline="0" dirty="0"/>
                        <a:t>か月以内に、その治療に要した医療費総額が</a:t>
                      </a:r>
                      <a:r>
                        <a:rPr kumimoji="1" lang="en-US" altLang="ja-JP" sz="1400" b="0" spc="150" baseline="0" dirty="0"/>
                        <a:t>33,330</a:t>
                      </a:r>
                      <a:r>
                        <a:rPr kumimoji="1" lang="ja-JP" altLang="en-US" sz="1400" b="0" spc="150" baseline="0" dirty="0"/>
                        <a:t>円を超える月が</a:t>
                      </a:r>
                      <a:r>
                        <a:rPr kumimoji="1" lang="en-US" altLang="ja-JP" sz="1400" b="0" spc="150" baseline="0" dirty="0"/>
                        <a:t>3</a:t>
                      </a:r>
                      <a:r>
                        <a:rPr kumimoji="1" lang="ja-JP" altLang="en-US" sz="1400" b="0" spc="150" baseline="0" dirty="0"/>
                        <a:t>月以上あること</a:t>
                      </a:r>
                    </a:p>
                  </a:txBody>
                  <a:tcPr marL="177231" marR="177231" marT="118154" marB="75028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461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1930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厚労省フォーマット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62588E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lIns="108000" tIns="72000" rIns="108000" rtlCol="0" anchor="ctr"/>
      <a:lstStyle>
        <a:defPPr algn="ctr">
          <a:lnSpc>
            <a:spcPct val="110000"/>
          </a:lnSpc>
          <a:defRPr kumimoji="1"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108000" tIns="72000" rIns="108000" rtlCol="0">
        <a:spAutoFit/>
      </a:bodyPr>
      <a:lstStyle>
        <a:defPPr algn="l">
          <a:lnSpc>
            <a:spcPct val="120000"/>
          </a:lnSpc>
          <a:defRPr kumimoji="1"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845</TotalTime>
  <Words>465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Wingdings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稗田 明恵(hieda-akie)</dc:creator>
  <cp:lastModifiedBy>稗田 明恵(hieda-akie)</cp:lastModifiedBy>
  <cp:revision>57</cp:revision>
  <cp:lastPrinted>2023-08-28T06:23:30Z</cp:lastPrinted>
  <dcterms:created xsi:type="dcterms:W3CDTF">2023-08-03T06:05:23Z</dcterms:created>
  <dcterms:modified xsi:type="dcterms:W3CDTF">2023-08-29T09:52:17Z</dcterms:modified>
</cp:coreProperties>
</file>