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7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90948-36D2-4969-B9CE-56C7408BEF89}" type="datetimeFigureOut">
              <a:rPr kumimoji="1" lang="ja-JP" altLang="en-US" smtClean="0"/>
              <a:t>2023/2/16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8B1D6-B522-4D13-BD73-5D14DAD0F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745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07" y="2691427"/>
            <a:ext cx="3385021" cy="338502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9269791" cy="1646302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さいたま市自治会電子回覧板モデル事業概要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07066" y="4717038"/>
            <a:ext cx="9269790" cy="1096899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令和５年２月１８日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さいたま市市民局市民生活部コミュニティ推進課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7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65729" cy="13208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～令和５年度スケジュール案～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6388" y="1645920"/>
            <a:ext cx="11695611" cy="497694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ja-JP" altLang="en-US" sz="14400" dirty="0" smtClean="0">
                <a:solidFill>
                  <a:schemeClr val="tx1"/>
                </a:solidFill>
              </a:rPr>
              <a:t>令和５年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 smtClean="0">
                <a:solidFill>
                  <a:schemeClr val="tx1"/>
                </a:solidFill>
              </a:rPr>
              <a:t>４～５月　新たなモデル自治会の公募（８自治会程度）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14400" dirty="0" smtClean="0">
                <a:solidFill>
                  <a:schemeClr val="tx1"/>
                </a:solidFill>
              </a:rPr>
              <a:t>６～７月　モデル自治会の選定</a:t>
            </a:r>
            <a:endParaRPr kumimoji="1"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導入説明会の実施</a:t>
            </a:r>
            <a:endParaRPr lang="en-US" altLang="ja-JP" sz="14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 smtClean="0">
                <a:solidFill>
                  <a:schemeClr val="tx1"/>
                </a:solidFill>
              </a:rPr>
              <a:t>　８月～　モデル</a:t>
            </a:r>
            <a:r>
              <a:rPr lang="ja-JP" altLang="en-US" sz="14400" dirty="0">
                <a:solidFill>
                  <a:schemeClr val="tx1"/>
                </a:solidFill>
              </a:rPr>
              <a:t>自治会による</a:t>
            </a:r>
            <a:r>
              <a:rPr lang="ja-JP" altLang="en-US" sz="14400" dirty="0" smtClean="0">
                <a:solidFill>
                  <a:schemeClr val="tx1"/>
                </a:solidFill>
              </a:rPr>
              <a:t>運用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>
                <a:solidFill>
                  <a:schemeClr val="tx1"/>
                </a:solidFill>
              </a:rPr>
              <a:t>　　　　　市</a:t>
            </a:r>
            <a:r>
              <a:rPr lang="ja-JP" altLang="en-US" sz="14400" dirty="0" smtClean="0">
                <a:solidFill>
                  <a:schemeClr val="tx1"/>
                </a:solidFill>
              </a:rPr>
              <a:t>及び業者</a:t>
            </a:r>
            <a:r>
              <a:rPr lang="ja-JP" altLang="en-US" sz="14400" dirty="0">
                <a:solidFill>
                  <a:schemeClr val="tx1"/>
                </a:solidFill>
              </a:rPr>
              <a:t>によるモデル自治会への運用支援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（～令和６年３月末）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altLang="ja-JP" sz="11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 smtClean="0">
                <a:solidFill>
                  <a:schemeClr val="tx1"/>
                </a:solidFill>
              </a:rPr>
              <a:t>（年度中）電子回覧板アプリ体験会の実施</a:t>
            </a:r>
            <a:r>
              <a:rPr lang="ja-JP" altLang="en-US" sz="5100" dirty="0" smtClean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27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4796" y="1785257"/>
            <a:ext cx="10060335" cy="1320800"/>
          </a:xfrm>
        </p:spPr>
        <p:txBody>
          <a:bodyPr>
            <a:noAutofit/>
          </a:bodyPr>
          <a:lstStyle/>
          <a:p>
            <a:r>
              <a:rPr lang="ja-JP" altLang="en-US" sz="4800" dirty="0" smtClean="0">
                <a:solidFill>
                  <a:schemeClr val="tx1"/>
                </a:solidFill>
              </a:rPr>
              <a:t>ご</a:t>
            </a:r>
            <a:r>
              <a:rPr lang="ja-JP" altLang="en-US" sz="4800" dirty="0">
                <a:solidFill>
                  <a:schemeClr val="tx1"/>
                </a:solidFill>
              </a:rPr>
              <a:t>清聴</a:t>
            </a:r>
            <a:r>
              <a:rPr lang="ja-JP" altLang="en-US" sz="4800" dirty="0" smtClean="0">
                <a:solidFill>
                  <a:schemeClr val="tx1"/>
                </a:solidFill>
              </a:rPr>
              <a:t>ありがとうございました。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235" y="2445657"/>
            <a:ext cx="4090416" cy="409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75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>
                <a:solidFill>
                  <a:schemeClr val="tx1"/>
                </a:solidFill>
              </a:rPr>
              <a:t/>
            </a:r>
            <a:br>
              <a:rPr lang="en-US" altLang="ja-JP" sz="4000" dirty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364381"/>
            <a:ext cx="12192000" cy="135853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</a:rPr>
              <a:t>　　　　　　　　　　　　</a:t>
            </a:r>
            <a:r>
              <a:rPr lang="ja-JP" altLang="en-US" sz="14400" dirty="0" smtClean="0">
                <a:solidFill>
                  <a:schemeClr val="tx1"/>
                </a:solidFill>
              </a:rPr>
              <a:t>・コロナ禍で対面による自治会活動が困難に</a:t>
            </a:r>
            <a:r>
              <a:rPr lang="en-US" altLang="ja-JP" sz="14400" dirty="0" smtClean="0">
                <a:solidFill>
                  <a:schemeClr val="tx1"/>
                </a:solidFill>
              </a:rPr>
              <a:t>…</a:t>
            </a:r>
          </a:p>
          <a:p>
            <a:endParaRPr lang="en-US" altLang="ja-JP" sz="14400" dirty="0" smtClean="0">
              <a:solidFill>
                <a:schemeClr val="tx1"/>
              </a:solidFill>
            </a:endParaRPr>
          </a:p>
          <a:p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・自治会加入率の低下や役員のなり手不足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>
                <a:solidFill>
                  <a:schemeClr val="tx1"/>
                </a:solidFill>
              </a:rPr>
              <a:t/>
            </a:r>
            <a:br>
              <a:rPr lang="en-US" altLang="ja-JP" sz="4000" dirty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1918065"/>
            <a:ext cx="12192000" cy="135853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</a:rPr>
              <a:t>　　　　　　　　　　　　</a:t>
            </a:r>
            <a:r>
              <a:rPr lang="ja-JP" altLang="en-US" sz="14400" dirty="0" smtClean="0">
                <a:solidFill>
                  <a:schemeClr val="tx1"/>
                </a:solidFill>
              </a:rPr>
              <a:t>・コロナ禍で対面による自治会活動が困難に</a:t>
            </a:r>
            <a:r>
              <a:rPr lang="en-US" altLang="ja-JP" sz="14400" dirty="0" smtClean="0">
                <a:solidFill>
                  <a:schemeClr val="tx1"/>
                </a:solidFill>
              </a:rPr>
              <a:t>…</a:t>
            </a:r>
          </a:p>
          <a:p>
            <a:endParaRPr lang="en-US" altLang="ja-JP" sz="14400" dirty="0" smtClean="0">
              <a:solidFill>
                <a:schemeClr val="tx1"/>
              </a:solidFill>
            </a:endParaRPr>
          </a:p>
          <a:p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・自治会加入率の低下や役員のなり手不足</a:t>
            </a:r>
            <a:endParaRPr lang="en-US" altLang="ja-JP" sz="14400" dirty="0" smtClean="0">
              <a:solidFill>
                <a:schemeClr val="tx1"/>
              </a:solidFill>
            </a:endParaRPr>
          </a:p>
          <a:p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5593080" y="3325117"/>
            <a:ext cx="1005840" cy="53443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3929376"/>
            <a:ext cx="12192000" cy="7173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自治会活動のリモート化・負担軽減が課題</a:t>
            </a:r>
            <a:endParaRPr lang="ja-JP" altLang="en-US" sz="4800" dirty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5593080" y="4716513"/>
            <a:ext cx="1005840" cy="53443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13211" y="5320772"/>
            <a:ext cx="12192000" cy="71731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4800" dirty="0" smtClean="0">
                <a:solidFill>
                  <a:srgbClr val="0070C0"/>
                </a:solidFill>
              </a:rPr>
              <a:t>自治会運営の</a:t>
            </a:r>
            <a:r>
              <a:rPr lang="en-US" altLang="ja-JP" sz="4800" dirty="0" smtClean="0">
                <a:solidFill>
                  <a:srgbClr val="0070C0"/>
                </a:solidFill>
              </a:rPr>
              <a:t>ICT</a:t>
            </a:r>
            <a:r>
              <a:rPr lang="ja-JP" altLang="en-US" sz="4800" dirty="0" smtClean="0">
                <a:solidFill>
                  <a:srgbClr val="0070C0"/>
                </a:solidFill>
              </a:rPr>
              <a:t>化で解決できないか？</a:t>
            </a:r>
            <a:endParaRPr lang="ja-JP" alt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4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>
                <a:solidFill>
                  <a:schemeClr val="tx1"/>
                </a:solidFill>
              </a:rPr>
              <a:t/>
            </a:r>
            <a:br>
              <a:rPr lang="en-US" altLang="ja-JP" sz="4000" dirty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364381"/>
            <a:ext cx="12192000" cy="7968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4400" dirty="0" smtClean="0">
                <a:solidFill>
                  <a:schemeClr val="tx1"/>
                </a:solidFill>
              </a:rPr>
              <a:t>どのような支援が求められるのか？</a:t>
            </a: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3513914"/>
            <a:ext cx="12192000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4800" dirty="0" smtClean="0">
                <a:solidFill>
                  <a:srgbClr val="0070C0"/>
                </a:solidFill>
              </a:rPr>
              <a:t>自治会に特化した専用アプリの存在</a:t>
            </a:r>
            <a:endParaRPr lang="ja-JP" alt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99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>
                <a:solidFill>
                  <a:schemeClr val="tx1"/>
                </a:solidFill>
              </a:rPr>
              <a:t/>
            </a:r>
            <a:br>
              <a:rPr lang="en-US" altLang="ja-JP" sz="4000" dirty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13063" y="2103124"/>
            <a:ext cx="12192000" cy="7968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7600" dirty="0">
                <a:solidFill>
                  <a:srgbClr val="0070C0"/>
                </a:solidFill>
              </a:rPr>
              <a:t>自治会に特化した専用</a:t>
            </a:r>
            <a:r>
              <a:rPr lang="ja-JP" altLang="en-US" sz="17600" dirty="0" smtClean="0">
                <a:solidFill>
                  <a:srgbClr val="0070C0"/>
                </a:solidFill>
              </a:rPr>
              <a:t>アプリ</a:t>
            </a: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83325" y="3161211"/>
            <a:ext cx="11443064" cy="32526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000" dirty="0" smtClean="0">
                <a:solidFill>
                  <a:schemeClr val="tx1"/>
                </a:solidFill>
              </a:rPr>
              <a:t>＜特徴①＞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・既に石川県等で導入が進んでいる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「結ネット」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・地域</a:t>
            </a:r>
            <a:r>
              <a:rPr lang="ja-JP" altLang="en-US" sz="4000" dirty="0">
                <a:solidFill>
                  <a:schemeClr val="tx1"/>
                </a:solidFill>
              </a:rPr>
              <a:t>の</a:t>
            </a:r>
            <a:r>
              <a:rPr lang="ja-JP" altLang="en-US" sz="4000" dirty="0" smtClean="0">
                <a:solidFill>
                  <a:schemeClr val="tx1"/>
                </a:solidFill>
              </a:rPr>
              <a:t>自治会が２年間</a:t>
            </a:r>
            <a:r>
              <a:rPr lang="ja-JP" altLang="en-US" sz="4000" dirty="0">
                <a:solidFill>
                  <a:schemeClr val="tx1"/>
                </a:solidFill>
              </a:rPr>
              <a:t>実証実験を</a:t>
            </a:r>
            <a:r>
              <a:rPr lang="ja-JP" altLang="en-US" sz="4000" dirty="0" smtClean="0">
                <a:solidFill>
                  <a:schemeClr val="tx1"/>
                </a:solidFill>
              </a:rPr>
              <a:t>行い商品化　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>
                <a:solidFill>
                  <a:schemeClr val="tx1"/>
                </a:solidFill>
              </a:rPr>
              <a:t>　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>
                <a:solidFill>
                  <a:schemeClr val="tx1"/>
                </a:solidFill>
              </a:rPr>
              <a:t/>
            </a:r>
            <a:br>
              <a:rPr lang="en-US" altLang="ja-JP" sz="4000" dirty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/>
            </a:r>
            <a:br>
              <a:rPr lang="en-US" altLang="ja-JP" dirty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13063" y="2103124"/>
            <a:ext cx="12192000" cy="7968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7600" dirty="0">
                <a:solidFill>
                  <a:srgbClr val="0070C0"/>
                </a:solidFill>
              </a:rPr>
              <a:t>自治会に特化した専用</a:t>
            </a:r>
            <a:r>
              <a:rPr lang="ja-JP" altLang="en-US" sz="17600" dirty="0" smtClean="0">
                <a:solidFill>
                  <a:srgbClr val="0070C0"/>
                </a:solidFill>
              </a:rPr>
              <a:t>アプリ</a:t>
            </a: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83325" y="3161211"/>
            <a:ext cx="11038115" cy="2599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000" dirty="0">
                <a:solidFill>
                  <a:schemeClr val="tx1"/>
                </a:solidFill>
              </a:rPr>
              <a:t>＜</a:t>
            </a:r>
            <a:r>
              <a:rPr lang="ja-JP" altLang="en-US" sz="4000" dirty="0" smtClean="0">
                <a:solidFill>
                  <a:schemeClr val="tx1"/>
                </a:solidFill>
              </a:rPr>
              <a:t>特徴②＞</a:t>
            </a:r>
            <a:endParaRPr lang="en-US" altLang="ja-JP" sz="4000" dirty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・メールアドレス・住所登録不要で利用できる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>
                <a:solidFill>
                  <a:schemeClr val="tx1"/>
                </a:solidFill>
              </a:rPr>
              <a:t>　</a:t>
            </a:r>
            <a:r>
              <a:rPr lang="ja-JP" altLang="en-US" sz="4000" dirty="0" smtClean="0">
                <a:solidFill>
                  <a:schemeClr val="tx1"/>
                </a:solidFill>
              </a:rPr>
              <a:t>ため、個人情報保護の観点から安全性が高い。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2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37" y="1404258"/>
            <a:ext cx="1756953" cy="17569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063" y="957942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 smtClean="0">
                <a:solidFill>
                  <a:schemeClr val="tx1"/>
                </a:solidFill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-13063" y="2103124"/>
            <a:ext cx="12192000" cy="79683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7600" dirty="0">
                <a:solidFill>
                  <a:srgbClr val="0070C0"/>
                </a:solidFill>
              </a:rPr>
              <a:t>自治会に特化した専用</a:t>
            </a:r>
            <a:r>
              <a:rPr lang="ja-JP" altLang="en-US" sz="17600" dirty="0" smtClean="0">
                <a:solidFill>
                  <a:srgbClr val="0070C0"/>
                </a:solidFill>
              </a:rPr>
              <a:t>アプリ</a:t>
            </a: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83325" y="3161211"/>
            <a:ext cx="11038115" cy="32526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4000" dirty="0" smtClean="0">
                <a:solidFill>
                  <a:schemeClr val="tx1"/>
                </a:solidFill>
              </a:rPr>
              <a:t>＜アプリの機能＞</a:t>
            </a:r>
            <a:endParaRPr lang="en-US" altLang="ja-JP" sz="4000" dirty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・紙の回覧物を電子で確認できる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・会議の出欠状況を自動集計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・災害時には「災害モード」の機能がある</a:t>
            </a:r>
            <a:r>
              <a:rPr lang="en-US" altLang="ja-JP" sz="4000" dirty="0" smtClean="0">
                <a:solidFill>
                  <a:schemeClr val="tx1"/>
                </a:solidFill>
              </a:rPr>
              <a:t>…</a:t>
            </a:r>
            <a:r>
              <a:rPr lang="ja-JP" altLang="en-US" sz="4000" dirty="0" smtClean="0">
                <a:solidFill>
                  <a:schemeClr val="tx1"/>
                </a:solidFill>
              </a:rPr>
              <a:t>等</a:t>
            </a:r>
            <a:endParaRPr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44434"/>
            <a:ext cx="12192000" cy="618309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～自治会電子回覧板モデル事業を実施した経緯</a:t>
            </a:r>
            <a:r>
              <a:rPr lang="ja-JP" altLang="en-US" sz="40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40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4000" dirty="0" smtClean="0">
                <a:solidFill>
                  <a:schemeClr val="tx1"/>
                </a:solidFill>
              </a:rPr>
            </a:br>
            <a:r>
              <a:rPr lang="en-US" altLang="ja-JP" sz="4000" dirty="0" smtClean="0">
                <a:solidFill>
                  <a:schemeClr val="tx1"/>
                </a:solidFill>
              </a:rPr>
              <a:t/>
            </a:r>
            <a:br>
              <a:rPr lang="en-US" altLang="ja-JP" sz="4000" dirty="0" smtClean="0">
                <a:solidFill>
                  <a:schemeClr val="tx1"/>
                </a:solidFill>
              </a:rPr>
            </a:b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1449977"/>
            <a:ext cx="12192000" cy="11364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4400" dirty="0" smtClean="0">
                <a:solidFill>
                  <a:schemeClr val="tx1"/>
                </a:solidFill>
              </a:rPr>
              <a:t>令和４年度の実績</a:t>
            </a:r>
            <a:r>
              <a:rPr lang="ja-JP" altLang="en-US" sz="14400" dirty="0">
                <a:solidFill>
                  <a:schemeClr val="tx1"/>
                </a:solidFill>
              </a:rPr>
              <a:t>　</a:t>
            </a:r>
            <a:r>
              <a:rPr lang="ja-JP" altLang="en-US" sz="14400" dirty="0" smtClean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sz="14400" dirty="0" smtClean="0">
                <a:solidFill>
                  <a:schemeClr val="tx1"/>
                </a:solidFill>
              </a:rPr>
              <a:t/>
            </a:r>
            <a:br>
              <a:rPr lang="en-US" altLang="ja-JP" sz="14400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500743" y="1933303"/>
            <a:ext cx="11678194" cy="46765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ja-JP" sz="3000" dirty="0" smtClean="0">
                <a:solidFill>
                  <a:schemeClr val="tx1"/>
                </a:solidFill>
              </a:rPr>
              <a:t>令和４年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５月</a:t>
            </a:r>
            <a:r>
              <a:rPr lang="ja-JP" altLang="ja-JP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</a:t>
            </a:r>
            <a:r>
              <a:rPr lang="ja-JP" altLang="ja-JP" sz="3000" dirty="0" smtClean="0">
                <a:solidFill>
                  <a:schemeClr val="tx1"/>
                </a:solidFill>
              </a:rPr>
              <a:t>参加</a:t>
            </a:r>
            <a:r>
              <a:rPr lang="ja-JP" altLang="ja-JP" sz="3000" dirty="0">
                <a:solidFill>
                  <a:schemeClr val="tx1"/>
                </a:solidFill>
              </a:rPr>
              <a:t>自治会の募集</a:t>
            </a:r>
          </a:p>
          <a:p>
            <a:r>
              <a:rPr lang="ja-JP" altLang="en-US" sz="3000" dirty="0" smtClean="0">
                <a:solidFill>
                  <a:schemeClr val="tx1"/>
                </a:solidFill>
              </a:rPr>
              <a:t>　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７月</a:t>
            </a:r>
            <a:r>
              <a:rPr lang="ja-JP" altLang="ja-JP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</a:t>
            </a:r>
            <a:r>
              <a:rPr lang="ja-JP" altLang="ja-JP" sz="3000" dirty="0" smtClean="0">
                <a:solidFill>
                  <a:schemeClr val="tx1"/>
                </a:solidFill>
              </a:rPr>
              <a:t>モデル</a:t>
            </a:r>
            <a:r>
              <a:rPr lang="ja-JP" altLang="ja-JP" sz="3000" dirty="0">
                <a:solidFill>
                  <a:schemeClr val="tx1"/>
                </a:solidFill>
              </a:rPr>
              <a:t>自治会を２自治会選定</a:t>
            </a:r>
          </a:p>
          <a:p>
            <a:r>
              <a:rPr lang="ja-JP" altLang="en-US" sz="3000" dirty="0" smtClean="0">
                <a:solidFill>
                  <a:schemeClr val="tx1"/>
                </a:solidFill>
              </a:rPr>
              <a:t>　　　　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（</a:t>
            </a:r>
            <a:r>
              <a:rPr lang="ja-JP" altLang="ja-JP" sz="3000" dirty="0">
                <a:solidFill>
                  <a:schemeClr val="tx1"/>
                </a:solidFill>
              </a:rPr>
              <a:t>見沼区：東三番街自治会、南区：四谷一丁目町会）</a:t>
            </a:r>
          </a:p>
          <a:p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９月</a:t>
            </a:r>
            <a:r>
              <a:rPr lang="ja-JP" altLang="ja-JP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</a:t>
            </a:r>
            <a:r>
              <a:rPr lang="ja-JP" altLang="ja-JP" sz="3000" dirty="0" smtClean="0">
                <a:solidFill>
                  <a:schemeClr val="tx1"/>
                </a:solidFill>
              </a:rPr>
              <a:t>電子</a:t>
            </a:r>
            <a:r>
              <a:rPr lang="ja-JP" altLang="ja-JP" sz="3000" dirty="0">
                <a:solidFill>
                  <a:schemeClr val="tx1"/>
                </a:solidFill>
              </a:rPr>
              <a:t>回覧板アプリの開発事業者（㈱シーピーユー）</a:t>
            </a:r>
          </a:p>
          <a:p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　　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と</a:t>
            </a:r>
            <a:r>
              <a:rPr lang="ja-JP" altLang="ja-JP" sz="3000" dirty="0">
                <a:solidFill>
                  <a:schemeClr val="tx1"/>
                </a:solidFill>
              </a:rPr>
              <a:t>導入及び運用支援について委託契約</a:t>
            </a:r>
          </a:p>
          <a:p>
            <a:r>
              <a:rPr lang="ja-JP" altLang="ja-JP" sz="3000" dirty="0">
                <a:solidFill>
                  <a:schemeClr val="tx1"/>
                </a:solidFill>
              </a:rPr>
              <a:t>　　　</a:t>
            </a:r>
            <a:r>
              <a:rPr lang="ja-JP" altLang="ja-JP" sz="3000" dirty="0" smtClean="0">
                <a:solidFill>
                  <a:schemeClr val="tx1"/>
                </a:solidFill>
              </a:rPr>
              <a:t>９月</a:t>
            </a:r>
            <a:r>
              <a:rPr lang="ja-JP" altLang="ja-JP" sz="3000" dirty="0">
                <a:solidFill>
                  <a:schemeClr val="tx1"/>
                </a:solidFill>
              </a:rPr>
              <a:t>～　</a:t>
            </a:r>
            <a:r>
              <a:rPr lang="ja-JP" altLang="ja-JP" sz="3000" dirty="0" smtClean="0">
                <a:solidFill>
                  <a:schemeClr val="tx1"/>
                </a:solidFill>
              </a:rPr>
              <a:t>市</a:t>
            </a:r>
            <a:r>
              <a:rPr lang="ja-JP" altLang="ja-JP" sz="3000" dirty="0">
                <a:solidFill>
                  <a:schemeClr val="tx1"/>
                </a:solidFill>
              </a:rPr>
              <a:t>及び事業者によるモデル自治会への運用</a:t>
            </a:r>
            <a:r>
              <a:rPr lang="ja-JP" altLang="ja-JP" sz="3000" dirty="0" smtClean="0">
                <a:solidFill>
                  <a:schemeClr val="tx1"/>
                </a:solidFill>
              </a:rPr>
              <a:t>支援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endParaRPr lang="ja-JP" altLang="ja-JP" sz="3000" dirty="0">
              <a:solidFill>
                <a:schemeClr val="tx1"/>
              </a:solidFill>
            </a:endParaRPr>
          </a:p>
          <a:p>
            <a:r>
              <a:rPr lang="ja-JP" altLang="ja-JP" sz="3200" dirty="0" smtClean="0">
                <a:solidFill>
                  <a:srgbClr val="FF0000"/>
                </a:solidFill>
              </a:rPr>
              <a:t>令和５年</a:t>
            </a:r>
            <a:endParaRPr lang="en-US" altLang="ja-JP" sz="3200" dirty="0" smtClean="0">
              <a:solidFill>
                <a:srgbClr val="FF0000"/>
              </a:solidFill>
            </a:endParaRPr>
          </a:p>
          <a:p>
            <a:r>
              <a:rPr lang="ja-JP" altLang="ja-JP" sz="3200" dirty="0" smtClean="0">
                <a:solidFill>
                  <a:srgbClr val="FF0000"/>
                </a:solidFill>
              </a:rPr>
              <a:t>２月</a:t>
            </a:r>
            <a:r>
              <a:rPr lang="ja-JP" altLang="ja-JP" sz="3200" dirty="0">
                <a:solidFill>
                  <a:srgbClr val="FF0000"/>
                </a:solidFill>
              </a:rPr>
              <a:t>１８日㈯　モデル自治会による事業報告会の実施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6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65729" cy="13208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400" dirty="0" smtClean="0">
                <a:solidFill>
                  <a:schemeClr val="tx1"/>
                </a:solidFill>
              </a:rPr>
              <a:t>～自治会運営</a:t>
            </a:r>
            <a:r>
              <a:rPr kumimoji="1" lang="en-US" altLang="ja-JP" sz="4400" dirty="0" smtClean="0">
                <a:solidFill>
                  <a:schemeClr val="tx1"/>
                </a:solidFill>
              </a:rPr>
              <a:t>ICT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化の課題～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549" y="3257877"/>
            <a:ext cx="3600123" cy="3600123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6652" y="2047966"/>
            <a:ext cx="10319658" cy="38303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5600" dirty="0" smtClean="0">
                <a:solidFill>
                  <a:schemeClr val="tx1"/>
                </a:solidFill>
              </a:rPr>
              <a:t>・費用負担の問題</a:t>
            </a:r>
            <a:endParaRPr lang="en-US" altLang="ja-JP" sz="5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kumimoji="1" lang="ja-JP" altLang="en-US" sz="5600" dirty="0" smtClean="0">
                <a:solidFill>
                  <a:schemeClr val="tx1"/>
                </a:solidFill>
              </a:rPr>
              <a:t>・</a:t>
            </a:r>
            <a:r>
              <a:rPr kumimoji="1" lang="en-US" altLang="ja-JP" sz="5600" dirty="0" smtClean="0">
                <a:solidFill>
                  <a:schemeClr val="tx1"/>
                </a:solidFill>
              </a:rPr>
              <a:t>ICT</a:t>
            </a:r>
            <a:r>
              <a:rPr kumimoji="1" lang="ja-JP" altLang="en-US" sz="5600" dirty="0" smtClean="0">
                <a:solidFill>
                  <a:schemeClr val="tx1"/>
                </a:solidFill>
              </a:rPr>
              <a:t>に苦手意識のある</a:t>
            </a:r>
            <a:r>
              <a:rPr lang="ja-JP" altLang="en-US" sz="5600" dirty="0" smtClean="0">
                <a:solidFill>
                  <a:schemeClr val="tx1"/>
                </a:solidFill>
              </a:rPr>
              <a:t>方への支援</a:t>
            </a:r>
            <a:endParaRPr lang="en-US" altLang="ja-JP" sz="5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5600" dirty="0">
                <a:solidFill>
                  <a:schemeClr val="tx1"/>
                </a:solidFill>
              </a:rPr>
              <a:t>　</a:t>
            </a:r>
            <a:r>
              <a:rPr lang="en-US" altLang="ja-JP" sz="5600" dirty="0" smtClean="0">
                <a:solidFill>
                  <a:schemeClr val="tx1"/>
                </a:solidFill>
              </a:rPr>
              <a:t>…</a:t>
            </a:r>
            <a:r>
              <a:rPr lang="ja-JP" altLang="en-US" sz="5600" dirty="0">
                <a:solidFill>
                  <a:schemeClr val="tx1"/>
                </a:solidFill>
              </a:rPr>
              <a:t>等</a:t>
            </a:r>
            <a:endParaRPr lang="en-US" altLang="ja-JP" sz="5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sz="14400" dirty="0" smtClean="0"/>
              <a:t>　　　　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328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509</TotalTime>
  <Words>701</Words>
  <Application>Microsoft Office PowerPoint</Application>
  <PresentationFormat>ワイド画面</PresentationFormat>
  <Paragraphs>64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メイリオ</vt:lpstr>
      <vt:lpstr>游ゴシック</vt:lpstr>
      <vt:lpstr>Arial</vt:lpstr>
      <vt:lpstr>Trebuchet MS</vt:lpstr>
      <vt:lpstr>Wingdings 3</vt:lpstr>
      <vt:lpstr>ファセット</vt:lpstr>
      <vt:lpstr>さいたま市自治会電子回覧板モデル事業概要</vt:lpstr>
      <vt:lpstr>～自治会電子回覧板モデル事業を実施した経緯～    </vt:lpstr>
      <vt:lpstr>～自治会電子回覧板モデル事業を実施した経緯～    </vt:lpstr>
      <vt:lpstr>～自治会電子回覧板モデル事業を実施した経緯～    </vt:lpstr>
      <vt:lpstr>～自治会電子回覧板モデル事業を実施した経緯～    </vt:lpstr>
      <vt:lpstr>～自治会電子回覧板モデル事業を実施した経緯～    </vt:lpstr>
      <vt:lpstr>～自治会電子回覧板モデル事業を実施した経緯～    </vt:lpstr>
      <vt:lpstr>～自治会電子回覧板モデル事業を実施した経緯～    </vt:lpstr>
      <vt:lpstr>～自治会運営ICT化の課題～</vt:lpstr>
      <vt:lpstr>～令和５年度スケジュール案～</vt:lpstr>
      <vt:lpstr>ご清聴ありがとうございました。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さいたま市自治会電子回覧板モデル事業概要</dc:title>
  <dc:creator>山本　早苗</dc:creator>
  <cp:lastModifiedBy>山本　早苗</cp:lastModifiedBy>
  <cp:revision>36</cp:revision>
  <cp:lastPrinted>2023-02-14T06:47:58Z</cp:lastPrinted>
  <dcterms:created xsi:type="dcterms:W3CDTF">2023-02-14T00:18:03Z</dcterms:created>
  <dcterms:modified xsi:type="dcterms:W3CDTF">2023-02-16T00:46:58Z</dcterms:modified>
</cp:coreProperties>
</file>