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70" r:id="rId5"/>
    <p:sldId id="272" r:id="rId6"/>
    <p:sldId id="271" r:id="rId7"/>
    <p:sldId id="274" r:id="rId8"/>
    <p:sldId id="273" r:id="rId9"/>
    <p:sldId id="266" r:id="rId10"/>
    <p:sldId id="269" r:id="rId11"/>
    <p:sldId id="275" r:id="rId12"/>
    <p:sldId id="257" r:id="rId13"/>
    <p:sldId id="265" r:id="rId14"/>
    <p:sldId id="258" r:id="rId15"/>
    <p:sldId id="261" r:id="rId16"/>
    <p:sldId id="259" r:id="rId17"/>
    <p:sldId id="260" r:id="rId18"/>
    <p:sldId id="267" r:id="rId19"/>
    <p:sldId id="268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3" Type="http://schemas.openxmlformats.org/officeDocument/2006/relationships/slide" Target="slides/slide2.xml" />
  <Relationship Id="rId21" Type="http://schemas.openxmlformats.org/officeDocument/2006/relationships/presProps" Target="presProp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slide" Target="slides/slide19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24" Type="http://schemas.openxmlformats.org/officeDocument/2006/relationships/tableStyles" Target="tableStyles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theme" Target="theme/theme1.xml" />
  <Relationship Id="rId10" Type="http://schemas.openxmlformats.org/officeDocument/2006/relationships/slide" Target="slides/slide9.xml" />
  <Relationship Id="rId19" Type="http://schemas.openxmlformats.org/officeDocument/2006/relationships/slide" Target="slides/slide18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388EC3-AA35-910A-765A-97F3A0AC0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31364E-9ED5-253C-54B0-940DAB761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9E74E8-DD8D-88C5-52A0-3464A08D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8D6D3-2727-1503-30D4-FF07C7C0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996BB5-1590-2814-C9D5-9CCCA5D2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31E5F-701F-AB72-9670-594C4C7F5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D43495-6C09-9C73-7C8C-48D00FCB5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93B99F-6CD0-0E8A-EB4B-0BC9AE8D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16A2D-8234-A663-BB55-A57E5895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8847D-46B7-2B94-6F8C-5D3BA599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45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EBC70C1-196C-7B91-AAA2-A42D68F0C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FF2A6E-E32D-32C1-88B0-396FDFA6F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E8F57E-EC8D-D3E6-0111-896A3D26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FEC54-DC92-4FC8-0F62-38EDD964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C4226-208C-7A66-A553-F775EDA8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4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EE016-358E-1201-93A9-4551071A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A99BF7-341D-8852-5930-78C7A5F30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A8C674-8FDA-3D23-CD2D-F6637A8EC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999A52-FB04-56BD-8FF6-EB15AD0A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4CE80-005A-24AC-EBC8-7FDF40A0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4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4DCCD-2827-EA8F-CB2B-3CE3DA3DE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F35956-1AEE-3B6A-F39D-BA1441BB6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96D262-8D6A-70BB-005F-742366BA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FB561-D57E-CBBB-5CEF-09DFDF48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3455B1-1EA4-4B53-D8B7-C4DC5AED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99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6F9955-9EC9-C030-AFF9-515571D0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D75323-9E27-3262-73B8-801C8154B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636E55-37CB-3170-4CD5-2F5352A60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F2799-D304-62D0-D4F1-2E9C2A22A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642576-FFA8-F140-992B-97239B8C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875BB5-4D0C-06D7-086A-C38EE4168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1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4E565-E82B-1D08-4B6B-0D6CED41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798D4E-2C3C-613F-3899-4ACE1CFDC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0530A1-2519-75C5-6CF5-99F6F8478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ABB9C2-30BF-5754-F59C-323E98599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34210C-FA09-41C7-8631-35FDF17C4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662D2C-80F4-1168-28D4-0A3DFBDC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DF184E-F703-57CE-90D7-4097291A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97DE3A-44BE-E7E1-174A-8AEFB3C64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65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963CD-099F-D469-4E4D-603C9276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3AE45D-5DC5-CCB2-D118-C39460AEB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7A7A69-DFDF-F59B-2E3F-A4F7482B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3F13CB-1BD5-F239-FB0A-1CC58951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48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8B26EB-E0E3-FAC3-39DB-EDACB1FB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ED9321-B053-E599-8556-D59B3A519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54D139-5C81-8C15-6712-BE7BE398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12512-2E0B-22E1-4B62-0017A6B74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5E809D-D762-58C8-D2D4-133B1A6BA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CCE9E9-2D3D-205A-10AE-0894A76A1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7C3DC0-5A99-2114-1F63-85D42543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526B27-9B51-C742-8E86-A94D5B3EF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35754F-2C4D-B74C-59CF-CC479E2AF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87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D4C64-08DA-A1E6-B5A8-EF5418459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962211-B152-4518-3F13-6EACDEECD4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221D0A-87EC-E989-F4CF-1546F568E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AF90A0-E5BD-F79D-07B0-BB54CE20D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0EA9BD-2AEE-1873-6EB7-F4997B9A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DB3F56-0BB6-82D9-C022-8980AC8B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75762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E6237A-EBDA-5CD9-BCBC-460CD3DC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CC502-4289-E54D-09C3-79EBFE4F9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21CFBD-3BBF-D61E-C13E-29E3CE0AF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62243-53BA-45A0-9C2C-3782E37F458D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FFF72F-4CC6-5A8E-24E0-B2669203C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AA9FEB-F8D0-1F4F-2FA6-25D49F4D1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8616-08A8-4B94-9E2B-1A732C85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9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jpeg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234BB-8CBF-9994-AFEA-5FBB8A36C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856528"/>
            <a:ext cx="7772400" cy="1782501"/>
          </a:xfrm>
        </p:spPr>
        <p:txBody>
          <a:bodyPr>
            <a:normAutofit fontScale="90000"/>
          </a:bodyPr>
          <a:lstStyle/>
          <a:p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自治会電子回覧板</a:t>
            </a:r>
            <a:b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モデル事業</a:t>
            </a:r>
            <a:b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＜結ネット試用報告＞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C58D2F-0AF3-9649-3BB8-6A1A4A284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0284" y="4120587"/>
            <a:ext cx="6484716" cy="1692798"/>
          </a:xfrm>
        </p:spPr>
        <p:txBody>
          <a:bodyPr>
            <a:normAutofit/>
          </a:bodyPr>
          <a:lstStyle/>
          <a:p>
            <a:r>
              <a:rPr kumimoji="1"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2023</a:t>
            </a:r>
            <a:r>
              <a:rPr kumimoji="1"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年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2</a:t>
            </a: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18</a:t>
            </a: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日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kumimoji="1"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</a:t>
            </a:r>
          </a:p>
        </p:txBody>
      </p:sp>
    </p:spTree>
    <p:extLst>
      <p:ext uri="{BB962C8B-B14F-4D97-AF65-F5344CB8AC3E}">
        <p14:creationId xmlns:p14="http://schemas.microsoft.com/office/powerpoint/2010/main" val="3320413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137852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東三番街自治会導入実績（３）</a:t>
            </a:r>
            <a:br>
              <a:rPr lang="en-US" altLang="ja-JP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自主防災での試用例</a:t>
            </a:r>
            <a:endParaRPr lang="ja-JP" altLang="en-US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076" y="1585311"/>
            <a:ext cx="7886700" cy="5054600"/>
          </a:xfrm>
          <a:ln w="12700"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１．第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回説明会インストール会開催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１０月４日（火）１０時</a:t>
            </a:r>
            <a:r>
              <a:rPr lang="ja-JP" alt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 （</a:t>
            </a:r>
            <a:r>
              <a:rPr lang="ja-JP" altLang="en-US" sz="20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災害時モード試用</a:t>
            </a:r>
            <a:r>
              <a:rPr lang="ja-JP" alt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） </a:t>
            </a:r>
            <a:r>
              <a:rPr lang="ja-JP" altLang="en-US" sz="2200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　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２．第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2</a:t>
            </a: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回説明会インストール会開催の案内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１０月８日案内＜</a:t>
            </a:r>
            <a:r>
              <a:rPr lang="ja-JP" altLang="en-US" sz="2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テスト送信</a:t>
            </a: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＞　１０月９日（日）１０時開催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３．１２月４日防災訓練実施のご連絡</a:t>
            </a: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（</a:t>
            </a:r>
            <a:r>
              <a:rPr lang="ja-JP" altLang="en-US" sz="24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回答機能</a:t>
            </a: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・参加：</a:t>
            </a:r>
            <a:r>
              <a:rPr lang="en-US" altLang="ja-JP" sz="2200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27</a:t>
            </a:r>
            <a:r>
              <a:rPr lang="ja-JP" altLang="en-US" sz="2200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名</a:t>
            </a: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・不参加：</a:t>
            </a:r>
            <a:r>
              <a:rPr lang="en-US" altLang="ja-JP" sz="2200" u="sng" dirty="0">
                <a:latin typeface="MS PGothic" panose="020B0600070205080204" pitchFamily="34" charset="-128"/>
                <a:ea typeface="MS PGothic" panose="020B0600070205080204" pitchFamily="34" charset="-128"/>
              </a:rPr>
              <a:t>10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名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（全戸対象　回答機能の検証）　　　　　　　　　　　　　　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４．第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回防災会議のご連絡</a:t>
            </a: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（</a:t>
            </a:r>
            <a:r>
              <a:rPr lang="ja-JP" altLang="en-US" sz="24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回答機能</a:t>
            </a: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・参加：８名　・不参加：３名　・未回答：１名（メールで回答）　　　　　　　　　　　　　　　　　</a:t>
            </a:r>
            <a:r>
              <a:rPr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MS PGothic" panose="020B0600070205080204" pitchFamily="34" charset="-128"/>
                <a:ea typeface="MS PGothic" panose="020B0600070205080204" pitchFamily="34" charset="-128"/>
              </a:rPr>
              <a:t>　５．回答機能は参加／不参加等の確認に便利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・メールから結ネットへ変更　　・出欠表作成が不要　　　　　</a:t>
            </a:r>
            <a:endParaRPr lang="ja-JP" altLang="en-US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25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137852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東三番街自治会導入</a:t>
            </a:r>
            <a:r>
              <a:rPr lang="ja-JP" alt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実績（４）</a:t>
            </a:r>
            <a:br>
              <a:rPr lang="en-US" altLang="ja-JP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発信情報の実績</a:t>
            </a:r>
            <a:endParaRPr lang="ja-JP" altLang="en-US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224" y="1311006"/>
            <a:ext cx="5753918" cy="5354199"/>
          </a:xfrm>
          <a:ln w="12700"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１．犯罪情報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埼玉県警から管理者がメールを受信</a:t>
            </a:r>
            <a:r>
              <a:rPr lang="ja-JP" altLang="en-US" sz="180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ja-JP" altLang="en-US" sz="20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　　　　　　　　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２．公民館だより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公民館ホームページ　　　　　　　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３．春岡交番だより　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警察ホームページ　　　　　　　　　　　　　　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４．ゴミの不法投棄の啓発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管理者が発信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５．市などのイベント開催情報</a:t>
            </a: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</a:t>
            </a:r>
            <a:r>
              <a:rPr kumimoji="1"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ホームページ</a:t>
            </a:r>
            <a:endParaRPr kumimoji="1"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６．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ベルクス広告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ベルクスホームページ</a:t>
            </a:r>
            <a:endParaRPr lang="ja-JP" altLang="en-US" sz="1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5094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F4230-58A3-AF32-FA9E-658FF48E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826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結ネット導入の課題（１）</a:t>
            </a:r>
            <a:endParaRPr kumimoji="1" lang="ja-JP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311702-6A6D-45E7-A2DE-268EB929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731"/>
            <a:ext cx="10515600" cy="47622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28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コストの問題</a:t>
            </a:r>
          </a:p>
          <a:p>
            <a:pPr marL="0" indent="0" algn="ctr">
              <a:buNone/>
            </a:pPr>
            <a:endParaRPr lang="en-US" altLang="ja-JP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運用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</a:rPr>
              <a:t>コストひとり約</a:t>
            </a:r>
            <a: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1,000</a:t>
            </a: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円／年の妥当性？</a:t>
            </a:r>
          </a:p>
          <a:p>
            <a:endParaRPr lang="ja-JP" altLang="en-US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防災を考えると全員対象とすべきだが、非自治会員分の費用の負担を誰がするのか？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826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71C29-F65B-3F9D-8D06-EFFE1D0A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182311"/>
            <a:ext cx="8152679" cy="931239"/>
          </a:xfrm>
        </p:spPr>
        <p:txBody>
          <a:bodyPr>
            <a:normAutofit/>
          </a:bodyPr>
          <a:lstStyle/>
          <a:p>
            <a:r>
              <a:rPr lang="ja-JP" altLang="en-US" sz="2600">
                <a:latin typeface="MS PGothic" panose="020B0600070205080204" pitchFamily="34" charset="-128"/>
                <a:ea typeface="MS PGothic" panose="020B0600070205080204" pitchFamily="34" charset="-128"/>
              </a:rPr>
              <a:t>参考／自治会電子回覧板事業実施に係る費用について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0064D29A-25F2-F9B8-65C8-2CFCFAA90B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663579"/>
          <a:ext cx="78867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5006">
                  <a:extLst>
                    <a:ext uri="{9D8B030D-6E8A-4147-A177-3AD203B41FA5}">
                      <a16:colId xmlns:a16="http://schemas.microsoft.com/office/drawing/2014/main" val="964903527"/>
                    </a:ext>
                  </a:extLst>
                </a:gridCol>
                <a:gridCol w="2083443">
                  <a:extLst>
                    <a:ext uri="{9D8B030D-6E8A-4147-A177-3AD203B41FA5}">
                      <a16:colId xmlns:a16="http://schemas.microsoft.com/office/drawing/2014/main" val="2659614267"/>
                    </a:ext>
                  </a:extLst>
                </a:gridCol>
                <a:gridCol w="2068251">
                  <a:extLst>
                    <a:ext uri="{9D8B030D-6E8A-4147-A177-3AD203B41FA5}">
                      <a16:colId xmlns:a16="http://schemas.microsoft.com/office/drawing/2014/main" val="925595131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参加世帯数　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100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世帯（東三番街自治会）の場合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5085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令和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4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令和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年度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726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R4.8〜R5.3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R5.4〜R6.3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0220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金額（円）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金額（円）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01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初期設定費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（初回のみ）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66,000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0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1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利用料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（月</a:t>
                      </a:r>
                      <a:r>
                        <a:rPr kumimoji="1" lang="en-US" altLang="ja-JP" sz="1200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※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77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円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×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参加世帯数）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61,600</a:t>
                      </a:r>
                      <a:endParaRPr kumimoji="1" lang="ja-JP" altLang="en-US">
                        <a:solidFill>
                          <a:srgbClr val="FF0000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92,400</a:t>
                      </a:r>
                      <a:endParaRPr kumimoji="1" lang="ja-JP" altLang="en-US">
                        <a:solidFill>
                          <a:srgbClr val="FF0000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9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基本料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（月</a:t>
                      </a:r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1,100</a:t>
                      </a:r>
                      <a:r>
                        <a:rPr kumimoji="1" lang="ja-JP" altLang="en-US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8,800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13,200</a:t>
                      </a:r>
                      <a:endParaRPr kumimoji="1" lang="ja-JP" altLang="en-US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70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年間費用合計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136,400</a:t>
                      </a:r>
                      <a:endParaRPr kumimoji="1" lang="ja-JP" altLang="en-US">
                        <a:solidFill>
                          <a:srgbClr val="FF0000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105,600</a:t>
                      </a:r>
                      <a:endParaRPr kumimoji="1" lang="ja-JP" altLang="en-US">
                        <a:solidFill>
                          <a:srgbClr val="FF0000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95317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1B1E5B-BA3E-4455-EC3B-FED4D64D1A95}"/>
              </a:ext>
            </a:extLst>
          </p:cNvPr>
          <p:cNvSpPr txBox="1"/>
          <p:nvPr/>
        </p:nvSpPr>
        <p:spPr>
          <a:xfrm>
            <a:off x="2114306" y="4699746"/>
            <a:ext cx="3472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※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参加世帯数によって単価が変動します。</a:t>
            </a:r>
          </a:p>
        </p:txBody>
      </p:sp>
      <p:sp>
        <p:nvSpPr>
          <p:cNvPr id="6" name="下矢印 5">
            <a:extLst>
              <a:ext uri="{FF2B5EF4-FFF2-40B4-BE49-F238E27FC236}">
                <a16:creationId xmlns:a16="http://schemas.microsoft.com/office/drawing/2014/main" id="{53FA4D2B-3E34-D37F-D2A3-49D42A7C27EC}"/>
              </a:ext>
            </a:extLst>
          </p:cNvPr>
          <p:cNvSpPr/>
          <p:nvPr/>
        </p:nvSpPr>
        <p:spPr>
          <a:xfrm>
            <a:off x="6640008" y="4711321"/>
            <a:ext cx="532435" cy="307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>
            <a:extLst>
              <a:ext uri="{FF2B5EF4-FFF2-40B4-BE49-F238E27FC236}">
                <a16:creationId xmlns:a16="http://schemas.microsoft.com/office/drawing/2014/main" id="{AD731962-D0EF-0930-916A-DF373F3F017F}"/>
              </a:ext>
            </a:extLst>
          </p:cNvPr>
          <p:cNvSpPr/>
          <p:nvPr/>
        </p:nvSpPr>
        <p:spPr>
          <a:xfrm>
            <a:off x="8794835" y="4713246"/>
            <a:ext cx="532435" cy="307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B149A1-246A-1A90-37E5-E68893531F08}"/>
              </a:ext>
            </a:extLst>
          </p:cNvPr>
          <p:cNvSpPr txBox="1"/>
          <p:nvPr/>
        </p:nvSpPr>
        <p:spPr>
          <a:xfrm>
            <a:off x="6003404" y="5069710"/>
            <a:ext cx="1956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全て市が負担</a:t>
            </a:r>
            <a:endParaRPr kumimoji="1" lang="en-US" altLang="ja-JP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（モデル期間）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DA48E6-E8C8-E88E-1117-E99DA22E8287}"/>
              </a:ext>
            </a:extLst>
          </p:cNvPr>
          <p:cNvSpPr txBox="1"/>
          <p:nvPr/>
        </p:nvSpPr>
        <p:spPr>
          <a:xfrm>
            <a:off x="7816773" y="5081282"/>
            <a:ext cx="2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自治会で負担</a:t>
            </a:r>
            <a:endParaRPr kumimoji="1" lang="en-US" altLang="ja-JP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（モデル期間終了後）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176E4A-FDAD-9447-2B2A-FD2FAF42EDC3}"/>
              </a:ext>
            </a:extLst>
          </p:cNvPr>
          <p:cNvSpPr txBox="1"/>
          <p:nvPr/>
        </p:nvSpPr>
        <p:spPr>
          <a:xfrm>
            <a:off x="2114311" y="5544276"/>
            <a:ext cx="4734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＜補足＞</a:t>
            </a:r>
            <a:endParaRPr kumimoji="1"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kumimoji="1"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・</a:t>
            </a:r>
            <a:r>
              <a:rPr kumimoji="1" lang="ja-JP" altLang="en-US" sz="1600" u="sng">
                <a:latin typeface="MS PGothic" panose="020B0600070205080204" pitchFamily="34" charset="-128"/>
                <a:ea typeface="MS PGothic" panose="020B0600070205080204" pitchFamily="34" charset="-128"/>
              </a:rPr>
              <a:t>次年度のモデル事業継続は必須ではありません。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A62753-A3C1-11EE-237B-519DA7A46B59}"/>
              </a:ext>
            </a:extLst>
          </p:cNvPr>
          <p:cNvSpPr txBox="1"/>
          <p:nvPr/>
        </p:nvSpPr>
        <p:spPr>
          <a:xfrm>
            <a:off x="2152651" y="1296365"/>
            <a:ext cx="3121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>
                <a:latin typeface="MS PGothic" panose="020B0600070205080204" pitchFamily="34" charset="-128"/>
                <a:ea typeface="MS PGothic" panose="020B0600070205080204" pitchFamily="34" charset="-128"/>
              </a:rPr>
              <a:t>＜費用見込み額（概算）＞</a:t>
            </a:r>
          </a:p>
        </p:txBody>
      </p:sp>
    </p:spTree>
    <p:extLst>
      <p:ext uri="{BB962C8B-B14F-4D97-AF65-F5344CB8AC3E}">
        <p14:creationId xmlns:p14="http://schemas.microsoft.com/office/powerpoint/2010/main" val="2380854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F4230-58A3-AF32-FA9E-658FF48E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885705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結ネット導入の課題（２）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311702-6A6D-45E7-A2DE-268EB929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237"/>
            <a:ext cx="10515600" cy="4727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管理の問題</a:t>
            </a:r>
            <a:r>
              <a:rPr lang="en-US" altLang="ja-JP" dirty="0">
                <a:solidFill>
                  <a:srgbClr val="FF0000"/>
                </a:solidFill>
              </a:rPr>
              <a:t>(1)</a:t>
            </a:r>
          </a:p>
          <a:p>
            <a:pPr marL="0" indent="0">
              <a:buNone/>
            </a:pPr>
            <a:r>
              <a:rPr lang="ja-JP" altLang="en-US" dirty="0"/>
              <a:t>結ネットを</a:t>
            </a:r>
            <a:r>
              <a:rPr lang="ja-JP" altLang="en-US" dirty="0">
                <a:solidFill>
                  <a:srgbClr val="FF0000"/>
                </a:solidFill>
              </a:rPr>
              <a:t>自治会運営の柱</a:t>
            </a:r>
            <a:r>
              <a:rPr lang="ja-JP" altLang="en-US" dirty="0"/>
              <a:t>とした場合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課題：</a:t>
            </a:r>
            <a:endParaRPr lang="en-US" altLang="ja-JP" dirty="0"/>
          </a:p>
          <a:p>
            <a:r>
              <a:rPr lang="ja-JP" altLang="en-US" dirty="0"/>
              <a:t>負担軽減になる一方で、結ネット</a:t>
            </a:r>
            <a:r>
              <a:rPr lang="ja-JP" altLang="en-US" dirty="0">
                <a:solidFill>
                  <a:srgbClr val="FF0000"/>
                </a:solidFill>
              </a:rPr>
              <a:t>管理者に負担が集中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管理者の</a:t>
            </a:r>
            <a:r>
              <a:rPr kumimoji="1" lang="en-US" altLang="ja-JP" dirty="0"/>
              <a:t>IT</a:t>
            </a:r>
            <a:r>
              <a:rPr kumimoji="1" lang="ja-JP" altLang="en-US" dirty="0"/>
              <a:t>スキルや個人的な考えで</a:t>
            </a:r>
            <a:r>
              <a:rPr kumimoji="1" lang="ja-JP" altLang="en-US" dirty="0">
                <a:solidFill>
                  <a:srgbClr val="FF0000"/>
                </a:solidFill>
              </a:rPr>
              <a:t>運用状況がばらつく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解決案：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⇒さいたま市主導で結ネット</a:t>
            </a:r>
            <a:r>
              <a:rPr kumimoji="1" lang="ja-JP" altLang="en-US" dirty="0">
                <a:solidFill>
                  <a:srgbClr val="FF0000"/>
                </a:solidFill>
              </a:rPr>
              <a:t>管理者に対する講習会</a:t>
            </a:r>
            <a:r>
              <a:rPr kumimoji="1" lang="ja-JP" altLang="en-US" dirty="0"/>
              <a:t>および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kumimoji="1" lang="ja-JP" altLang="en-US" dirty="0"/>
              <a:t>管理者意見交換会の定期的開催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050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F4230-58A3-AF32-FA9E-658FF48E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97849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結ネット導入の課題（３）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311702-6A6D-45E7-A2DE-268EB929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237"/>
            <a:ext cx="10515600" cy="4727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管理の問題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市や他の自治会との</a:t>
            </a:r>
            <a:r>
              <a:rPr lang="ja-JP" altLang="en-US" dirty="0">
                <a:solidFill>
                  <a:srgbClr val="FF0000"/>
                </a:solidFill>
              </a:rPr>
              <a:t>連携を前提</a:t>
            </a:r>
            <a:r>
              <a:rPr lang="ja-JP" altLang="en-US" dirty="0"/>
              <a:t>とした場合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課題：</a:t>
            </a:r>
            <a:endParaRPr lang="en-US" altLang="ja-JP" dirty="0"/>
          </a:p>
          <a:p>
            <a:r>
              <a:rPr lang="ja-JP" altLang="en-US" dirty="0"/>
              <a:t>自治会間の</a:t>
            </a:r>
            <a:r>
              <a:rPr lang="ja-JP" altLang="en-US" dirty="0">
                <a:solidFill>
                  <a:srgbClr val="FF0000"/>
                </a:solidFill>
              </a:rPr>
              <a:t>運用状況に差</a:t>
            </a:r>
            <a:r>
              <a:rPr lang="ja-JP" altLang="en-US" dirty="0"/>
              <a:t>が生じる。</a:t>
            </a:r>
            <a:endParaRPr lang="en-US" altLang="ja-JP" dirty="0"/>
          </a:p>
          <a:p>
            <a:r>
              <a:rPr kumimoji="1" lang="ja-JP" altLang="en-US" dirty="0"/>
              <a:t>他の自治会に</a:t>
            </a:r>
            <a:r>
              <a:rPr kumimoji="1" lang="ja-JP" altLang="en-US" dirty="0">
                <a:solidFill>
                  <a:srgbClr val="FF0000"/>
                </a:solidFill>
              </a:rPr>
              <a:t>知られたくない情報</a:t>
            </a:r>
            <a:r>
              <a:rPr kumimoji="1" lang="ja-JP" altLang="en-US" dirty="0"/>
              <a:t>の扱い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解決案：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⇒</a:t>
            </a:r>
            <a:r>
              <a:rPr lang="en-US" altLang="ja-JP" dirty="0"/>
              <a:t>『</a:t>
            </a:r>
            <a:r>
              <a:rPr lang="ja-JP" altLang="en-US" dirty="0"/>
              <a:t>個人情報保護</a:t>
            </a:r>
            <a:r>
              <a:rPr lang="en-US" altLang="ja-JP" dirty="0"/>
              <a:t>』</a:t>
            </a:r>
            <a:r>
              <a:rPr lang="ja-JP" altLang="en-US" dirty="0"/>
              <a:t>の観点からも、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さいたま市主導で</a:t>
            </a:r>
            <a:r>
              <a:rPr kumimoji="1" lang="ja-JP" altLang="en-US" dirty="0"/>
              <a:t>結ネットの</a:t>
            </a:r>
            <a:r>
              <a:rPr kumimoji="1" lang="ja-JP" altLang="en-US" dirty="0">
                <a:solidFill>
                  <a:srgbClr val="FF0000"/>
                </a:solidFill>
              </a:rPr>
              <a:t>管理方法の標準化</a:t>
            </a:r>
            <a:r>
              <a:rPr kumimoji="1" lang="ja-JP" altLang="en-US" dirty="0"/>
              <a:t>が必要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222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F4230-58A3-AF32-FA9E-658FF48E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97849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結ネット導入の課題（４）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311702-6A6D-45E7-A2DE-268EB929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237"/>
            <a:ext cx="10515600" cy="47277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利用者の問題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課題：</a:t>
            </a:r>
            <a:endParaRPr kumimoji="1" lang="en-US" altLang="ja-JP" dirty="0"/>
          </a:p>
          <a:p>
            <a:r>
              <a:rPr kumimoji="1" lang="ja-JP" altLang="en-US" dirty="0"/>
              <a:t>利用者の</a:t>
            </a:r>
            <a:r>
              <a:rPr kumimoji="1" lang="en-US" altLang="ja-JP" dirty="0">
                <a:solidFill>
                  <a:srgbClr val="FF0000"/>
                </a:solidFill>
              </a:rPr>
              <a:t>IT</a:t>
            </a:r>
            <a:r>
              <a:rPr kumimoji="1" lang="ja-JP" altLang="en-US" dirty="0">
                <a:solidFill>
                  <a:srgbClr val="FF0000"/>
                </a:solidFill>
              </a:rPr>
              <a:t>スキルレベル</a:t>
            </a:r>
            <a:r>
              <a:rPr kumimoji="1" lang="ja-JP" altLang="en-US" dirty="0"/>
              <a:t>により結ネットの有効性が左右される</a:t>
            </a:r>
            <a:endParaRPr kumimoji="1" lang="en-US" altLang="ja-JP" dirty="0"/>
          </a:p>
          <a:p>
            <a:r>
              <a:rPr lang="ja-JP" altLang="en-US" dirty="0"/>
              <a:t>特にスマホを持っていなかったり、持っていても「アプリ」を使い慣れていない</a:t>
            </a:r>
            <a:r>
              <a:rPr lang="ja-JP" altLang="en-US" dirty="0">
                <a:solidFill>
                  <a:srgbClr val="FF0000"/>
                </a:solidFill>
              </a:rPr>
              <a:t>高齢者の取り込み</a:t>
            </a:r>
            <a:r>
              <a:rPr lang="ja-JP" altLang="en-US" dirty="0"/>
              <a:t>対策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解決案：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⇒</a:t>
            </a:r>
            <a:r>
              <a:rPr lang="ja-JP" altLang="en-US" dirty="0"/>
              <a:t>結ネット利用によるメリット創出と宣伝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自治会内の敬老会や</a:t>
            </a:r>
            <a:r>
              <a:rPr lang="ja-JP" altLang="en-US" dirty="0">
                <a:solidFill>
                  <a:srgbClr val="FF0000"/>
                </a:solidFill>
              </a:rPr>
              <a:t>諸サークルのコミュニケーション利用性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	</a:t>
            </a:r>
            <a:r>
              <a:rPr lang="ja-JP" altLang="en-US" dirty="0">
                <a:solidFill>
                  <a:srgbClr val="FF0000"/>
                </a:solidFill>
              </a:rPr>
              <a:t>を向上</a:t>
            </a:r>
            <a:r>
              <a:rPr lang="ja-JP" altLang="en-US" dirty="0"/>
              <a:t>させ、利便性を増す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⇒</a:t>
            </a:r>
            <a:r>
              <a:rPr kumimoji="1" lang="ja-JP" altLang="en-US" dirty="0">
                <a:solidFill>
                  <a:srgbClr val="FF0000"/>
                </a:solidFill>
              </a:rPr>
              <a:t>無料化</a:t>
            </a:r>
            <a:r>
              <a:rPr kumimoji="1" lang="ja-JP" altLang="en-US" dirty="0"/>
              <a:t>等「コストの問題」に戻る？</a:t>
            </a:r>
            <a:endParaRPr kumimoji="1" lang="en-US" altLang="ja-JP" dirty="0"/>
          </a:p>
          <a:p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1499307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F4230-58A3-AF32-FA9E-658FF48E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33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結ネット導入の課題（５）</a:t>
            </a:r>
            <a:r>
              <a:rPr kumimoji="1" lang="en-US" altLang="ja-JP" sz="4000" dirty="0"/>
              <a:t>	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311702-6A6D-45E7-A2DE-268EB929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ホームページとの関係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既に</a:t>
            </a:r>
            <a:r>
              <a:rPr lang="ja-JP" altLang="en-US" dirty="0">
                <a:solidFill>
                  <a:srgbClr val="FF0000"/>
                </a:solidFill>
              </a:rPr>
              <a:t>ホームページの運用している</a:t>
            </a:r>
            <a:r>
              <a:rPr lang="ja-JP" altLang="en-US" dirty="0"/>
              <a:t>自治会の場合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課題：</a:t>
            </a:r>
            <a:endParaRPr lang="en-US" altLang="ja-JP" dirty="0"/>
          </a:p>
          <a:p>
            <a:r>
              <a:rPr lang="en-US" altLang="ja-JP" dirty="0">
                <a:solidFill>
                  <a:srgbClr val="FF0000"/>
                </a:solidFill>
              </a:rPr>
              <a:t>HP</a:t>
            </a:r>
            <a:r>
              <a:rPr lang="ja-JP" altLang="en-US" dirty="0">
                <a:solidFill>
                  <a:srgbClr val="FF0000"/>
                </a:solidFill>
              </a:rPr>
              <a:t>と結ネット</a:t>
            </a:r>
            <a:r>
              <a:rPr lang="ja-JP" altLang="en-US" dirty="0"/>
              <a:t>の使い分けあるいは一本化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解決案：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⇒さいたま市主導で</a:t>
            </a:r>
            <a:r>
              <a:rPr kumimoji="1" lang="ja-JP" altLang="en-US" dirty="0">
                <a:solidFill>
                  <a:srgbClr val="FF0000"/>
                </a:solidFill>
              </a:rPr>
              <a:t>使い分けのガイドライン</a:t>
            </a:r>
            <a:r>
              <a:rPr kumimoji="1" lang="ja-JP" altLang="en-US" dirty="0"/>
              <a:t>を作成する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⇒「管理の問題</a:t>
            </a:r>
            <a:r>
              <a:rPr lang="en-US" altLang="ja-JP" dirty="0"/>
              <a:t>(2)</a:t>
            </a:r>
            <a:r>
              <a:rPr lang="ja-JP" altLang="en-US" dirty="0"/>
              <a:t>」に戻る？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515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結ネット利用アンケート　設問＆結果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49" y="1270000"/>
            <a:ext cx="7886700" cy="5054600"/>
          </a:xfrm>
          <a:ln w="12700"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１．回覧板が早く、分かりやすくなった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・○：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・</a:t>
            </a:r>
            <a:r>
              <a:rPr lang="en-US" altLang="ja-JP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×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・△：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（未読：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）　　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２．イベントや行事に参加しやすくなった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・思う：　　　　・思わない：　　　　・どちらでもない：　　　　　　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３．自治会内の情報が早く分かるようになった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・思う：　　　　・思わない：　　　　・どちらでもない：　　　　　　　　　　　　　　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４．さいたま市からの案内も分かりやすくなった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・思う：　　　　・思わない：　　　　・どちらでもない：　　　　　　　　　　　　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５．災害時対応が安心できるようになった　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・思う：　　　　・思わない：　　　　・どちらでもない：　　　　　　</a:t>
            </a:r>
            <a:endParaRPr lang="ja-JP" altLang="en-US" sz="2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149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災害時モード　安否確認訓練の結果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49" y="1270000"/>
            <a:ext cx="7886700" cy="5054600"/>
          </a:xfrm>
          <a:ln w="12700"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１．結ネットで訓練実施の案内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・既読：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・未読：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＊案内</a:t>
            </a:r>
            <a:r>
              <a:rPr lang="en-US" altLang="ja-JP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sz="2200" dirty="0">
                <a:latin typeface="MS PGothic" panose="020B0600070205080204" pitchFamily="34" charset="-128"/>
                <a:ea typeface="MS PGothic" panose="020B0600070205080204" pitchFamily="34" charset="-128"/>
              </a:rPr>
              <a:t>29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日（日）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　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　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２．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2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5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日（日）午前</a:t>
            </a: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9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時　＜訓練実施＞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「先ほど震度６の大地震が発生しました。安否連絡を！」　　　　　　　</a:t>
            </a:r>
            <a:endParaRPr lang="en-US" altLang="ja-JP" sz="2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３．安否確認訓練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・回答あり：　　　　・不明：　　　　・：負傷ほか：　　　　　　　　　　　　　　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＜昨年１２月４日（日）避難安否確認　訓練実施＞</a:t>
            </a:r>
            <a:endParaRPr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・わが家は大丈夫：５２％ （１６２／３１４） 　・不明：４８％　　　　　　　　　　　　　　　　　</a:t>
            </a:r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endParaRPr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　５．回答までの所要時間　</a:t>
            </a:r>
            <a:endParaRPr kumimoji="1" lang="en-US" altLang="ja-JP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　　　　１時間以内：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％　１時間以上：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％　２時間以上：</a:t>
            </a:r>
            <a:r>
              <a:rPr lang="ja-JP" altLang="en-US" sz="2200" u="sng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2200">
                <a:latin typeface="MS PGothic" panose="020B0600070205080204" pitchFamily="34" charset="-128"/>
                <a:ea typeface="MS PGothic" panose="020B0600070205080204" pitchFamily="34" charset="-128"/>
              </a:rPr>
              <a:t>％　　　　</a:t>
            </a:r>
            <a:endParaRPr lang="ja-JP" altLang="en-US" sz="20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28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東三番街自治会の特徴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222" y="1493135"/>
            <a:ext cx="9669516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築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30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年以上の高齢化団地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(1991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年分譲開始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)</a:t>
            </a: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自治会エリア　＝　団地エリア　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(1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号棟～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10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号棟）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自治会加入率約６０％　減少傾向（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191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世帯／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321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世帯）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　　　　　　　　　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東三番街自治会ホームページ開設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（令和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3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年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12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月）</a:t>
            </a:r>
            <a:r>
              <a:rPr lang="ja-JP" alt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</a:p>
        </p:txBody>
      </p:sp>
      <p:pic>
        <p:nvPicPr>
          <p:cNvPr id="4" name="図 3" descr="フェンスに囲まれている建物&#10;&#10;中程度の精度で自動的に生成された説明">
            <a:extLst>
              <a:ext uri="{FF2B5EF4-FFF2-40B4-BE49-F238E27FC236}">
                <a16:creationId xmlns:a16="http://schemas.microsoft.com/office/drawing/2014/main" id="{E72CFFDF-85C0-0C87-9519-A10356801E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187" y="4611994"/>
            <a:ext cx="3006725" cy="169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07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モデル事業応募の経緯（１）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493135"/>
            <a:ext cx="10352690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自治会長の強い</a:t>
            </a: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危機感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高齢化＆少子化、会員数の減少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平時にコミュニケーションが取れていず、災害時に住民の安全を確保できるのか？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自治会員以外の安否確認をどうするか？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43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モデル事業応募の経緯（２）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524665"/>
            <a:ext cx="10352690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会員数減少の理由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高齢で役員を務められないから！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子どもが大きくなったから！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仕事が忙しく役員ができないから！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役員の仕事が大変だから！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年だけ役員の増加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59C3B5-9164-C811-6BFA-1ECBB5FBD5F2}"/>
              </a:ext>
            </a:extLst>
          </p:cNvPr>
          <p:cNvSpPr txBox="1"/>
          <p:nvPr/>
        </p:nvSpPr>
        <p:spPr>
          <a:xfrm>
            <a:off x="9000140" y="2743401"/>
            <a:ext cx="1566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高齢化少子化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1EE360-A906-DD90-BF38-F8E43F58926B}"/>
              </a:ext>
            </a:extLst>
          </p:cNvPr>
          <p:cNvSpPr txBox="1"/>
          <p:nvPr/>
        </p:nvSpPr>
        <p:spPr>
          <a:xfrm>
            <a:off x="10350224" y="3936101"/>
            <a:ext cx="1566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自治会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員減少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3133930-0141-D1BF-1732-C16F6A250B45}"/>
              </a:ext>
            </a:extLst>
          </p:cNvPr>
          <p:cNvSpPr txBox="1"/>
          <p:nvPr/>
        </p:nvSpPr>
        <p:spPr>
          <a:xfrm>
            <a:off x="8953825" y="2231985"/>
            <a:ext cx="1475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悪循環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51E46F-3F86-9A29-1C3C-1CA8D62ECBA2}"/>
              </a:ext>
            </a:extLst>
          </p:cNvPr>
          <p:cNvSpPr txBox="1"/>
          <p:nvPr/>
        </p:nvSpPr>
        <p:spPr>
          <a:xfrm>
            <a:off x="7589783" y="3936101"/>
            <a:ext cx="1566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単年度役員増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8B4807-B110-DB02-B5F3-4B575D83A419}"/>
              </a:ext>
            </a:extLst>
          </p:cNvPr>
          <p:cNvSpPr txBox="1"/>
          <p:nvPr/>
        </p:nvSpPr>
        <p:spPr>
          <a:xfrm>
            <a:off x="9152540" y="5202704"/>
            <a:ext cx="1566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役員業務多忙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矢印: 四方向 5">
            <a:extLst>
              <a:ext uri="{FF2B5EF4-FFF2-40B4-BE49-F238E27FC236}">
                <a16:creationId xmlns:a16="http://schemas.microsoft.com/office/drawing/2014/main" id="{D37F4832-2F2C-EB4D-D83A-31645ACEDF0A}"/>
              </a:ext>
            </a:extLst>
          </p:cNvPr>
          <p:cNvSpPr/>
          <p:nvPr/>
        </p:nvSpPr>
        <p:spPr>
          <a:xfrm>
            <a:off x="9186042" y="3941280"/>
            <a:ext cx="1106872" cy="116673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二方向 12">
            <a:extLst>
              <a:ext uri="{FF2B5EF4-FFF2-40B4-BE49-F238E27FC236}">
                <a16:creationId xmlns:a16="http://schemas.microsoft.com/office/drawing/2014/main" id="{D44BE0DF-7EDC-F730-E343-414414C1B207}"/>
              </a:ext>
            </a:extLst>
          </p:cNvPr>
          <p:cNvSpPr/>
          <p:nvPr/>
        </p:nvSpPr>
        <p:spPr>
          <a:xfrm>
            <a:off x="10609208" y="5128801"/>
            <a:ext cx="830318" cy="82718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二方向 13">
            <a:extLst>
              <a:ext uri="{FF2B5EF4-FFF2-40B4-BE49-F238E27FC236}">
                <a16:creationId xmlns:a16="http://schemas.microsoft.com/office/drawing/2014/main" id="{4DED94C1-1A62-FE77-94C0-5B01A51ACA0A}"/>
              </a:ext>
            </a:extLst>
          </p:cNvPr>
          <p:cNvSpPr/>
          <p:nvPr/>
        </p:nvSpPr>
        <p:spPr>
          <a:xfrm flipV="1">
            <a:off x="10609208" y="2919533"/>
            <a:ext cx="830318" cy="82718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二方向 14">
            <a:extLst>
              <a:ext uri="{FF2B5EF4-FFF2-40B4-BE49-F238E27FC236}">
                <a16:creationId xmlns:a16="http://schemas.microsoft.com/office/drawing/2014/main" id="{6DE1FA25-88A1-B30A-56D6-867CD99747FC}"/>
              </a:ext>
            </a:extLst>
          </p:cNvPr>
          <p:cNvSpPr/>
          <p:nvPr/>
        </p:nvSpPr>
        <p:spPr>
          <a:xfrm flipH="1">
            <a:off x="8090832" y="5146440"/>
            <a:ext cx="830318" cy="82718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二方向 15">
            <a:extLst>
              <a:ext uri="{FF2B5EF4-FFF2-40B4-BE49-F238E27FC236}">
                <a16:creationId xmlns:a16="http://schemas.microsoft.com/office/drawing/2014/main" id="{BDC28136-0FBD-9B51-72F0-963F5218CF28}"/>
              </a:ext>
            </a:extLst>
          </p:cNvPr>
          <p:cNvSpPr/>
          <p:nvPr/>
        </p:nvSpPr>
        <p:spPr>
          <a:xfrm flipH="1" flipV="1">
            <a:off x="8090832" y="2937172"/>
            <a:ext cx="830318" cy="82718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48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モデル事業応募の経緯（３）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493135"/>
            <a:ext cx="10352690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ICT</a:t>
            </a: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の可能性を模索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高齢でも忙しくても辞めなくて良い自治会に出来ないのか？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誰でも出来る自治会になれないのか？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そのために、</a:t>
            </a:r>
            <a:r>
              <a:rPr lang="en-US" altLang="ja-JP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ICT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が何かに活用できないのか？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そんな中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スマホで安否確認が</a:t>
            </a: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結ネットで出来るらしい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！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879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モデル事業応募の経緯（４）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493135"/>
            <a:ext cx="10352690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ICT</a:t>
            </a:r>
            <a:r>
              <a:rPr lang="ja-JP" altLang="en-US" sz="320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</a:t>
            </a: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可能性を模索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スマホで安否確認　だけでなく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ふだんからスマホでコミュニケーションに活用　だけでなく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役員の負担を軽減　だけでなく・・・・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期待はふくらむ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74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モデル事業応募の経緯（５）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53" y="1493135"/>
            <a:ext cx="10352690" cy="6404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期待と妄想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6A54A3-273C-A42A-0EFA-85999694C959}"/>
              </a:ext>
            </a:extLst>
          </p:cNvPr>
          <p:cNvSpPr txBox="1"/>
          <p:nvPr/>
        </p:nvSpPr>
        <p:spPr>
          <a:xfrm>
            <a:off x="4572006" y="2144112"/>
            <a:ext cx="251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/>
              <a:t>会長</a:t>
            </a:r>
            <a:r>
              <a:rPr lang="ja-JP" altLang="en-US" sz="2000"/>
              <a:t>　</a:t>
            </a:r>
            <a:r>
              <a:rPr kumimoji="1" lang="ja-JP" altLang="en-US" sz="2000"/>
              <a:t>副会長　監事</a:t>
            </a:r>
            <a:endParaRPr kumimoji="1" lang="ja-JP" altLang="en-US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5B1F25-B2B9-4ED6-38F2-64DE6C8F9A16}"/>
              </a:ext>
            </a:extLst>
          </p:cNvPr>
          <p:cNvSpPr txBox="1"/>
          <p:nvPr/>
        </p:nvSpPr>
        <p:spPr>
          <a:xfrm>
            <a:off x="4550845" y="2601562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事務局　会計</a:t>
            </a:r>
            <a:r>
              <a:rPr lang="ja-JP" altLang="en-US" sz="2000"/>
              <a:t>　</a:t>
            </a:r>
            <a:r>
              <a:rPr kumimoji="1" lang="ja-JP" altLang="en-US" sz="2000"/>
              <a:t>広報</a:t>
            </a:r>
            <a:endParaRPr kumimoji="1" lang="ja-JP" altLang="en-US" sz="2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3A8101-F061-FD75-3192-C7D6669613D6}"/>
              </a:ext>
            </a:extLst>
          </p:cNvPr>
          <p:cNvSpPr txBox="1"/>
          <p:nvPr/>
        </p:nvSpPr>
        <p:spPr>
          <a:xfrm>
            <a:off x="2118605" y="3073313"/>
            <a:ext cx="7109639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厚生　　　衛生　　　　環境　　　　</a:t>
            </a:r>
            <a:r>
              <a:rPr lang="ja-JP" altLang="en-US" sz="2000"/>
              <a:t>体育　　</a:t>
            </a:r>
            <a:r>
              <a:rPr lang="en-US" altLang="ja-JP" sz="2000" dirty="0"/>
              <a:t>  </a:t>
            </a:r>
            <a:r>
              <a:rPr kumimoji="1" lang="ja-JP" altLang="en-US" sz="2000"/>
              <a:t>防犯</a:t>
            </a:r>
            <a:r>
              <a:rPr kumimoji="1" lang="ja-JP" altLang="en-US" sz="2000" dirty="0"/>
              <a:t>・防災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7239ED-8634-4ED8-8981-25331F98D1B0}"/>
              </a:ext>
            </a:extLst>
          </p:cNvPr>
          <p:cNvSpPr txBox="1"/>
          <p:nvPr/>
        </p:nvSpPr>
        <p:spPr>
          <a:xfrm>
            <a:off x="1235839" y="445315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さくら会</a:t>
            </a:r>
            <a:endParaRPr kumimoji="1" lang="en-US" altLang="ja-JP" sz="2000" dirty="0"/>
          </a:p>
          <a:p>
            <a:r>
              <a:rPr lang="ja-JP" altLang="en-US" sz="2000" dirty="0"/>
              <a:t>（敬老）</a:t>
            </a:r>
            <a:endParaRPr kumimoji="1"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D423A-AE3E-AD8D-9316-E85695ABC7F9}"/>
              </a:ext>
            </a:extLst>
          </p:cNvPr>
          <p:cNvSpPr txBox="1"/>
          <p:nvPr/>
        </p:nvSpPr>
        <p:spPr>
          <a:xfrm>
            <a:off x="2651721" y="462942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/>
              <a:t>アーバン菜園</a:t>
            </a:r>
            <a:endParaRPr kumimoji="1" lang="en-US" altLang="ja-JP" sz="2000" dirty="0"/>
          </a:p>
          <a:p>
            <a:pPr algn="ctr"/>
            <a:r>
              <a:rPr lang="ja-JP" altLang="en-US" sz="2000" dirty="0"/>
              <a:t>（菜園サークル）</a:t>
            </a:r>
            <a:endParaRPr kumimoji="1" lang="ja-JP" altLang="en-US" sz="2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4A6700-BF96-8577-E377-FB60A9A7CCC0}"/>
              </a:ext>
            </a:extLst>
          </p:cNvPr>
          <p:cNvSpPr txBox="1"/>
          <p:nvPr/>
        </p:nvSpPr>
        <p:spPr>
          <a:xfrm>
            <a:off x="6102907" y="4512444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アーバンズ</a:t>
            </a:r>
            <a:endParaRPr kumimoji="1" lang="en-US" altLang="ja-JP" sz="2000" dirty="0"/>
          </a:p>
          <a:p>
            <a:r>
              <a:rPr lang="ja-JP" altLang="en-US" sz="2000" dirty="0"/>
              <a:t>（ソフトボール）</a:t>
            </a:r>
            <a:endParaRPr kumimoji="1" lang="ja-JP" altLang="en-US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8540C5-9BF7-9171-4B5E-348F481CC89A}"/>
              </a:ext>
            </a:extLst>
          </p:cNvPr>
          <p:cNvSpPr txBox="1"/>
          <p:nvPr/>
        </p:nvSpPr>
        <p:spPr>
          <a:xfrm>
            <a:off x="5526239" y="5527905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/>
              <a:t>環境</a:t>
            </a:r>
            <a:endParaRPr lang="en-US" altLang="ja-JP" sz="2000" dirty="0"/>
          </a:p>
          <a:p>
            <a:pPr algn="ctr"/>
            <a:r>
              <a:rPr lang="ja-JP" altLang="en-US" sz="2000" dirty="0"/>
              <a:t>専門委員会</a:t>
            </a:r>
            <a:endParaRPr lang="en-US" altLang="ja-JP" sz="2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D49247-9CFB-0177-4080-A4A240A8EB46}"/>
              </a:ext>
            </a:extLst>
          </p:cNvPr>
          <p:cNvSpPr txBox="1"/>
          <p:nvPr/>
        </p:nvSpPr>
        <p:spPr>
          <a:xfrm>
            <a:off x="8607461" y="445315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自主</a:t>
            </a:r>
            <a:r>
              <a:rPr kumimoji="1" lang="ja-JP" altLang="en-US" sz="2000"/>
              <a:t>防災組織</a:t>
            </a:r>
            <a:endParaRPr kumimoji="1" lang="en-US" altLang="ja-JP" sz="2000" dirty="0"/>
          </a:p>
          <a:p>
            <a:endParaRPr kumimoji="1" lang="ja-JP" altLang="en-US" sz="2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C0F059-3D3E-D4C9-8C91-9ED7C9712CA6}"/>
              </a:ext>
            </a:extLst>
          </p:cNvPr>
          <p:cNvSpPr txBox="1"/>
          <p:nvPr/>
        </p:nvSpPr>
        <p:spPr>
          <a:xfrm>
            <a:off x="7532226" y="538232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/>
              <a:t>餅つき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実行委員会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E9F9DD-FC5C-AD2D-BA71-953759466076}"/>
              </a:ext>
            </a:extLst>
          </p:cNvPr>
          <p:cNvSpPr txBox="1"/>
          <p:nvPr/>
        </p:nvSpPr>
        <p:spPr>
          <a:xfrm>
            <a:off x="1734193" y="3664138"/>
            <a:ext cx="8897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/>
              <a:t>敬老会</a:t>
            </a:r>
            <a:r>
              <a:rPr lang="ja-JP" altLang="en-US" sz="2000"/>
              <a:t>　</a:t>
            </a:r>
            <a:r>
              <a:rPr kumimoji="1" lang="ja-JP" altLang="en-US" sz="2000"/>
              <a:t>資源物回収　　夏祭り　</a:t>
            </a:r>
            <a:r>
              <a:rPr lang="ja-JP" altLang="en-US" sz="2000"/>
              <a:t>一斉清掃</a:t>
            </a:r>
            <a:r>
              <a:rPr kumimoji="1" lang="ja-JP" altLang="en-US" sz="2000"/>
              <a:t>　運動会　餅つき　</a:t>
            </a:r>
            <a:r>
              <a:rPr lang="ja-JP" altLang="en-US" sz="2000"/>
              <a:t>　防災</a:t>
            </a:r>
            <a:r>
              <a:rPr lang="ja-JP" altLang="en-US" sz="2000" dirty="0"/>
              <a:t>訓練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322B54-1001-780D-38AB-344E428CEC9F}"/>
              </a:ext>
            </a:extLst>
          </p:cNvPr>
          <p:cNvSpPr txBox="1"/>
          <p:nvPr/>
        </p:nvSpPr>
        <p:spPr>
          <a:xfrm>
            <a:off x="3839892" y="5524621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/>
              <a:t>夏祭り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実行委員会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FA2BF14-2C83-4082-8E94-980057C8C1CF}"/>
              </a:ext>
            </a:extLst>
          </p:cNvPr>
          <p:cNvCxnSpPr>
            <a:cxnSpLocks/>
          </p:cNvCxnSpPr>
          <p:nvPr/>
        </p:nvCxnSpPr>
        <p:spPr>
          <a:xfrm flipH="1">
            <a:off x="2186158" y="3364780"/>
            <a:ext cx="260269" cy="360533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A39F81CF-08CA-B44F-9E6E-C672250FD4C9}"/>
              </a:ext>
            </a:extLst>
          </p:cNvPr>
          <p:cNvCxnSpPr>
            <a:cxnSpLocks/>
          </p:cNvCxnSpPr>
          <p:nvPr/>
        </p:nvCxnSpPr>
        <p:spPr>
          <a:xfrm flipH="1">
            <a:off x="1841133" y="4064248"/>
            <a:ext cx="208391" cy="354307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2EFF531-2C36-39C4-25D5-81ABD7EFC4B7}"/>
              </a:ext>
            </a:extLst>
          </p:cNvPr>
          <p:cNvCxnSpPr>
            <a:cxnSpLocks/>
          </p:cNvCxnSpPr>
          <p:nvPr/>
        </p:nvCxnSpPr>
        <p:spPr>
          <a:xfrm flipH="1">
            <a:off x="3657606" y="3339753"/>
            <a:ext cx="105167" cy="38556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49D9112-8C98-AA58-6F26-9D1AC8E5AA2E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3769976" y="4039974"/>
            <a:ext cx="656683" cy="589448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27880E04-A558-F8FD-DE09-5B2B09A1D2A5}"/>
              </a:ext>
            </a:extLst>
          </p:cNvPr>
          <p:cNvCxnSpPr>
            <a:cxnSpLocks/>
          </p:cNvCxnSpPr>
          <p:nvPr/>
        </p:nvCxnSpPr>
        <p:spPr>
          <a:xfrm>
            <a:off x="6003471" y="4039974"/>
            <a:ext cx="143640" cy="1482395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FE7978A-47ED-1F1C-B7EF-DCAA985FD3D1}"/>
              </a:ext>
            </a:extLst>
          </p:cNvPr>
          <p:cNvCxnSpPr>
            <a:cxnSpLocks/>
          </p:cNvCxnSpPr>
          <p:nvPr/>
        </p:nvCxnSpPr>
        <p:spPr>
          <a:xfrm flipH="1">
            <a:off x="4701011" y="4003073"/>
            <a:ext cx="111140" cy="1519296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E47F606-6A71-D44D-DA39-2B00A88D3119}"/>
              </a:ext>
            </a:extLst>
          </p:cNvPr>
          <p:cNvCxnSpPr>
            <a:cxnSpLocks/>
          </p:cNvCxnSpPr>
          <p:nvPr/>
        </p:nvCxnSpPr>
        <p:spPr>
          <a:xfrm flipH="1">
            <a:off x="7063468" y="4039974"/>
            <a:ext cx="117598" cy="450077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EE9BFB26-77CD-8881-2B90-A69C4B7C3E6F}"/>
              </a:ext>
            </a:extLst>
          </p:cNvPr>
          <p:cNvCxnSpPr>
            <a:cxnSpLocks/>
          </p:cNvCxnSpPr>
          <p:nvPr/>
        </p:nvCxnSpPr>
        <p:spPr>
          <a:xfrm>
            <a:off x="6817508" y="3364780"/>
            <a:ext cx="123057" cy="29625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C362F51-3F54-99B1-B887-1A1A19AE1D41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8075009" y="4064248"/>
            <a:ext cx="190751" cy="1318081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F72D92BC-1B68-7CFB-7E4E-1DF5C2258B1C}"/>
              </a:ext>
            </a:extLst>
          </p:cNvPr>
          <p:cNvCxnSpPr>
            <a:cxnSpLocks/>
          </p:cNvCxnSpPr>
          <p:nvPr/>
        </p:nvCxnSpPr>
        <p:spPr>
          <a:xfrm>
            <a:off x="8802477" y="3429000"/>
            <a:ext cx="666759" cy="296313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EB11158-D4F8-26B3-DB75-FA3ABA5CE3EC}"/>
              </a:ext>
            </a:extLst>
          </p:cNvPr>
          <p:cNvCxnSpPr>
            <a:cxnSpLocks/>
          </p:cNvCxnSpPr>
          <p:nvPr/>
        </p:nvCxnSpPr>
        <p:spPr>
          <a:xfrm flipH="1">
            <a:off x="9436185" y="4003073"/>
            <a:ext cx="33051" cy="527196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C2F06697-BFE9-BCD3-87AE-24691DA579EA}"/>
              </a:ext>
            </a:extLst>
          </p:cNvPr>
          <p:cNvSpPr/>
          <p:nvPr/>
        </p:nvSpPr>
        <p:spPr>
          <a:xfrm>
            <a:off x="4311871" y="2144112"/>
            <a:ext cx="2959262" cy="844832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5B5D3012-2EBE-EB74-C0B2-8EB7BCEA7A0F}"/>
              </a:ext>
            </a:extLst>
          </p:cNvPr>
          <p:cNvSpPr/>
          <p:nvPr/>
        </p:nvSpPr>
        <p:spPr>
          <a:xfrm>
            <a:off x="1888823" y="2081048"/>
            <a:ext cx="7464315" cy="142390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21CA7F4-9EC0-8B82-2D1C-A42A64581180}"/>
              </a:ext>
            </a:extLst>
          </p:cNvPr>
          <p:cNvSpPr/>
          <p:nvPr/>
        </p:nvSpPr>
        <p:spPr>
          <a:xfrm>
            <a:off x="1030318" y="3581217"/>
            <a:ext cx="9753599" cy="55973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4C2376DE-E6B5-2FFD-F7B6-7E5F69A83260}"/>
              </a:ext>
            </a:extLst>
          </p:cNvPr>
          <p:cNvSpPr/>
          <p:nvPr/>
        </p:nvSpPr>
        <p:spPr>
          <a:xfrm>
            <a:off x="956443" y="4334601"/>
            <a:ext cx="9999718" cy="197385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B1E889B-AC6B-399C-6597-73DBE6E014BA}"/>
              </a:ext>
            </a:extLst>
          </p:cNvPr>
          <p:cNvSpPr txBox="1"/>
          <p:nvPr/>
        </p:nvSpPr>
        <p:spPr>
          <a:xfrm>
            <a:off x="1962488" y="212828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i="1" dirty="0">
                <a:solidFill>
                  <a:srgbClr val="FF0000"/>
                </a:solidFill>
              </a:rPr>
              <a:t>役員会</a:t>
            </a: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30D83D88-6345-A83C-35AF-98D1CD0FF535}"/>
              </a:ext>
            </a:extLst>
          </p:cNvPr>
          <p:cNvSpPr/>
          <p:nvPr/>
        </p:nvSpPr>
        <p:spPr>
          <a:xfrm>
            <a:off x="2074537" y="3101860"/>
            <a:ext cx="7067926" cy="329221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2DB24CD-7F10-714E-C265-6FDA535361C1}"/>
              </a:ext>
            </a:extLst>
          </p:cNvPr>
          <p:cNvSpPr txBox="1"/>
          <p:nvPr/>
        </p:nvSpPr>
        <p:spPr>
          <a:xfrm>
            <a:off x="2971166" y="21228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B050"/>
                </a:solidFill>
              </a:rPr>
              <a:t>公募役員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F4950A0-8B85-686D-CF88-B195B2C34233}"/>
              </a:ext>
            </a:extLst>
          </p:cNvPr>
          <p:cNvSpPr txBox="1"/>
          <p:nvPr/>
        </p:nvSpPr>
        <p:spPr>
          <a:xfrm>
            <a:off x="2095167" y="273727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B050"/>
                </a:solidFill>
              </a:rPr>
              <a:t>派遣役員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E5C6FEE-2810-43AF-D3E7-7B5C4BDF5CFB}"/>
              </a:ext>
            </a:extLst>
          </p:cNvPr>
          <p:cNvSpPr txBox="1"/>
          <p:nvPr/>
        </p:nvSpPr>
        <p:spPr>
          <a:xfrm>
            <a:off x="1024047" y="366103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i="1" dirty="0">
                <a:solidFill>
                  <a:srgbClr val="0070C0"/>
                </a:solidFill>
              </a:rPr>
              <a:t>行事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486CB65-18B9-CB9B-9D08-B9C2B42E692A}"/>
              </a:ext>
            </a:extLst>
          </p:cNvPr>
          <p:cNvSpPr txBox="1"/>
          <p:nvPr/>
        </p:nvSpPr>
        <p:spPr>
          <a:xfrm>
            <a:off x="1008556" y="5195631"/>
            <a:ext cx="1314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000" b="1" i="1" dirty="0">
              <a:solidFill>
                <a:srgbClr val="FF0000"/>
              </a:solidFill>
            </a:endParaRPr>
          </a:p>
          <a:p>
            <a:r>
              <a:rPr lang="ja-JP" altLang="en-US" sz="2000" b="1" i="1" dirty="0">
                <a:solidFill>
                  <a:srgbClr val="FF0000"/>
                </a:solidFill>
              </a:rPr>
              <a:t>サークル＆</a:t>
            </a:r>
            <a:r>
              <a:rPr kumimoji="1" lang="ja-JP" altLang="en-US" sz="2000" b="1" i="1" dirty="0">
                <a:solidFill>
                  <a:srgbClr val="FF0000"/>
                </a:solidFill>
              </a:rPr>
              <a:t>委員会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A1A9EDE-3977-9C06-E2F4-AAE9ED0DF598}"/>
              </a:ext>
            </a:extLst>
          </p:cNvPr>
          <p:cNvSpPr txBox="1"/>
          <p:nvPr/>
        </p:nvSpPr>
        <p:spPr>
          <a:xfrm>
            <a:off x="9353138" y="1079246"/>
            <a:ext cx="2481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公募役員数削減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サークル委員会活性化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担当役員の派遣役員化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役員会は公募役員主体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議決は結ネット</a:t>
            </a:r>
            <a:endParaRPr lang="en-US" altLang="ja-JP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D14B906-F7DC-0943-5469-C1A93BFC6BB4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5564593" y="3369166"/>
            <a:ext cx="618143" cy="294972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705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946B8-CCDA-48AB-373A-A7C3A6C3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東三番街自治会導入実績（１）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78A47-FADF-1B0D-21B1-3B2A5350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493135"/>
            <a:ext cx="10352690" cy="4683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１０月からまず導入できるかをメインに活動</a:t>
            </a:r>
            <a:endParaRPr lang="en-US" altLang="ja-JP" sz="32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導入に対する会員の姿勢</a:t>
            </a:r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を</a:t>
            </a: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見る⇒登録目標：１００人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導入する際の、問題・課題を抽出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dirty="0">
                <a:latin typeface="MS PGothic" panose="020B0600070205080204" pitchFamily="34" charset="-128"/>
                <a:ea typeface="MS PGothic" panose="020B0600070205080204" pitchFamily="34" charset="-128"/>
              </a:rPr>
              <a:t>使いながらどういう活用法があるか考えよう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32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3BC93-DE7F-9EDF-3C9A-F15B0C72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665021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  <a:ea typeface="MS PGothic" panose="020B0600070205080204" pitchFamily="34" charset="-128"/>
              </a:rPr>
              <a:t>東三番街自治会導入実績（２）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7D74C9AD-755B-2AB7-E2B9-1709ED9F7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480197"/>
              </p:ext>
            </p:extLst>
          </p:nvPr>
        </p:nvGraphicFramePr>
        <p:xfrm>
          <a:off x="1189822" y="1030148"/>
          <a:ext cx="9740938" cy="5281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9397">
                  <a:extLst>
                    <a:ext uri="{9D8B030D-6E8A-4147-A177-3AD203B41FA5}">
                      <a16:colId xmlns:a16="http://schemas.microsoft.com/office/drawing/2014/main" val="239292925"/>
                    </a:ext>
                  </a:extLst>
                </a:gridCol>
                <a:gridCol w="3107581">
                  <a:extLst>
                    <a:ext uri="{9D8B030D-6E8A-4147-A177-3AD203B41FA5}">
                      <a16:colId xmlns:a16="http://schemas.microsoft.com/office/drawing/2014/main" val="307120208"/>
                    </a:ext>
                  </a:extLst>
                </a:gridCol>
                <a:gridCol w="1762888">
                  <a:extLst>
                    <a:ext uri="{9D8B030D-6E8A-4147-A177-3AD203B41FA5}">
                      <a16:colId xmlns:a16="http://schemas.microsoft.com/office/drawing/2014/main" val="2635184020"/>
                    </a:ext>
                  </a:extLst>
                </a:gridCol>
                <a:gridCol w="1751072">
                  <a:extLst>
                    <a:ext uri="{9D8B030D-6E8A-4147-A177-3AD203B41FA5}">
                      <a16:colId xmlns:a16="http://schemas.microsoft.com/office/drawing/2014/main" val="416758431"/>
                    </a:ext>
                  </a:extLst>
                </a:gridCol>
              </a:tblGrid>
              <a:tr h="265722">
                <a:tc>
                  <a:txBody>
                    <a:bodyPr/>
                    <a:lstStyle/>
                    <a:p>
                      <a:pPr algn="ctr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項</a:t>
                      </a:r>
                      <a:r>
                        <a:rPr lang="ja-JP" altLang="en-US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目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内</a:t>
                      </a:r>
                      <a:r>
                        <a:rPr lang="ja-JP" altLang="en-US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容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担</a:t>
                      </a:r>
                      <a:r>
                        <a:rPr lang="ja-JP" altLang="en-US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当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日</a:t>
                      </a:r>
                      <a:r>
                        <a:rPr lang="ja-JP" altLang="en-US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程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2879225"/>
                  </a:ext>
                </a:extLst>
              </a:tr>
              <a:tr h="467655">
                <a:tc rowSpan="3">
                  <a:txBody>
                    <a:bodyPr/>
                    <a:lstStyle/>
                    <a:p>
                      <a:pPr algn="just"/>
                      <a:r>
                        <a:rPr lang="en-US" sz="16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 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altLang="en-US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アプリ作成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・メニュー、タブ構成、所属、役職を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altLang="en-US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決める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</a:p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CPU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6675" algn="just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30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983491"/>
                  </a:ext>
                </a:extLst>
              </a:tr>
              <a:tr h="4676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・自治会へ利用者一覧（所属、役職記入）の作成を依頼→回収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</a:p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altLang="en-US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6675"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20</a:t>
                      </a:r>
                    </a:p>
                    <a:p>
                      <a:pPr indent="66675"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9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／</a:t>
                      </a:r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20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595544"/>
                  </a:ext>
                </a:extLst>
              </a:tr>
              <a:tr h="4741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アプリ作成・登録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CPU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6675"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21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659919"/>
                  </a:ext>
                </a:extLst>
              </a:tr>
              <a:tr h="309831">
                <a:tc rowSpan="5">
                  <a:txBody>
                    <a:bodyPr/>
                    <a:lstStyle/>
                    <a:p>
                      <a:pPr algn="just"/>
                      <a:r>
                        <a:rPr lang="en-US" sz="16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 </a:t>
                      </a:r>
                      <a:endParaRPr lang="ja-JP" sz="16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sz="16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・導入説明会</a:t>
                      </a:r>
                    </a:p>
                    <a:p>
                      <a:pPr algn="just"/>
                      <a:r>
                        <a:rPr lang="ja-JP" sz="16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・操作説明・インストールフｫロー会（管理権限者・役員・一般会員）</a:t>
                      </a:r>
                      <a:endParaRPr lang="ja-JP" sz="16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・操作説明会日程確認、会場手配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6675"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21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98847"/>
                  </a:ext>
                </a:extLst>
              </a:tr>
              <a:tr h="233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・操作説明資料の作成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CPU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 9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21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876603"/>
                  </a:ext>
                </a:extLst>
              </a:tr>
              <a:tr h="7014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結ネット導入説明</a:t>
                      </a:r>
                    </a:p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・管理権限者、役員向け操作説明、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インストール会実施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</a:p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CPU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10／4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20</a:t>
                      </a:r>
                    </a:p>
                    <a:p>
                      <a:pPr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10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／</a:t>
                      </a:r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9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049612"/>
                  </a:ext>
                </a:extLst>
              </a:tr>
              <a:tr h="4676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・一般会員向け結ネット普及案内チラシ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altLang="en-US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作成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</a:p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CPU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15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30</a:t>
                      </a:r>
                    </a:p>
                    <a:p>
                      <a:pPr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11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／</a:t>
                      </a:r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8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8438406"/>
                  </a:ext>
                </a:extLst>
              </a:tr>
              <a:tr h="4676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一般会員向け結ネット普及活動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→ 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altLang="en-US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案内資料配布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20</a:t>
                      </a:r>
                    </a:p>
                    <a:p>
                      <a:pPr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11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／</a:t>
                      </a:r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16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9315288"/>
                  </a:ext>
                </a:extLst>
              </a:tr>
              <a:tr h="233825">
                <a:tc rowSpan="3">
                  <a:txBody>
                    <a:bodyPr/>
                    <a:lstStyle/>
                    <a:p>
                      <a:pPr algn="just"/>
                      <a:r>
                        <a:rPr lang="en-US" sz="16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 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試験運用実施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６カ月間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15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31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931880"/>
                  </a:ext>
                </a:extLst>
              </a:tr>
              <a:tr h="233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災害モード試験運用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81984"/>
                  </a:ext>
                </a:extLst>
              </a:tr>
              <a:tr h="4676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導入結果報告会</a:t>
                      </a:r>
                    </a:p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（市内自治会向け）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4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</a:t>
                      </a:r>
                      <a:r>
                        <a:rPr lang="ja-JP" altLang="en-US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／</a:t>
                      </a:r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18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850305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/>
                      <a:r>
                        <a:rPr lang="ja-JP" sz="16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試験運用の検証</a:t>
                      </a:r>
                      <a:endParaRPr lang="ja-JP" sz="1600" kern="10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・試験運用内容の検証</a:t>
                      </a:r>
                    </a:p>
                    <a:p>
                      <a:pPr algn="just"/>
                      <a:r>
                        <a:rPr lang="ja-JP" sz="1400" kern="1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</a:t>
                      </a:r>
                      <a:r>
                        <a:rPr lang="ja-JP" sz="1400" kern="10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アンケート調査</a:t>
                      </a:r>
                      <a:endParaRPr lang="ja-JP" sz="1400" kern="100"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さいたま市</a:t>
                      </a:r>
                    </a:p>
                    <a:p>
                      <a:pPr algn="just"/>
                      <a:r>
                        <a:rPr lang="ja-JP" altLang="ja-JP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東三番街</a:t>
                      </a:r>
                      <a:r>
                        <a:rPr lang="ja-JP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自治会</a:t>
                      </a:r>
                      <a:endParaRPr 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lang="ja-JP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月〜</a:t>
                      </a:r>
                      <a:r>
                        <a:rPr 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月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just"/>
                      <a:r>
                        <a:rPr lang="en-US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lang="ja-JP" alt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／　</a:t>
                      </a:r>
                      <a:r>
                        <a:rPr lang="ja-JP" altLang="ja-JP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〜</a:t>
                      </a:r>
                      <a:r>
                        <a:rPr lang="ja-JP" altLang="en-US" sz="1400" kern="100" dirty="0">
                          <a:solidFill>
                            <a:srgbClr val="FF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lang="ja-JP" altLang="en-US" sz="1400" kern="1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endParaRPr lang="en-US" altLang="ja-JP" sz="1400" kern="1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9420350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DB7A49-3C17-F237-F1E2-6D5B7D6B6405}"/>
              </a:ext>
            </a:extLst>
          </p:cNvPr>
          <p:cNvSpPr txBox="1"/>
          <p:nvPr/>
        </p:nvSpPr>
        <p:spPr>
          <a:xfrm>
            <a:off x="7512297" y="6329709"/>
            <a:ext cx="3159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MS PGothic" panose="020B0600070205080204" pitchFamily="34" charset="-128"/>
                <a:ea typeface="MS PGothic" panose="020B0600070205080204" pitchFamily="34" charset="-128"/>
              </a:rPr>
              <a:t>CPU:</a:t>
            </a:r>
            <a:r>
              <a:rPr kumimoji="1" lang="ja-JP" altLang="en-US" sz="1200">
                <a:latin typeface="MS PGothic" panose="020B0600070205080204" pitchFamily="34" charset="-128"/>
                <a:ea typeface="MS PGothic" panose="020B0600070205080204" pitchFamily="34" charset="-128"/>
              </a:rPr>
              <a:t>株式会社シーピーユー（結ネット）</a:t>
            </a:r>
          </a:p>
        </p:txBody>
      </p:sp>
    </p:spTree>
    <p:extLst>
      <p:ext uri="{BB962C8B-B14F-4D97-AF65-F5344CB8AC3E}">
        <p14:creationId xmlns:p14="http://schemas.microsoft.com/office/powerpoint/2010/main" val="360383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