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1"/>
  </p:sldMasterIdLst>
  <p:notesMasterIdLst>
    <p:notesMasterId r:id="rId35"/>
  </p:notesMasterIdLst>
  <p:handoutMasterIdLst>
    <p:handoutMasterId r:id="rId36"/>
  </p:handoutMasterIdLst>
  <p:sldIdLst>
    <p:sldId id="269" r:id="rId2"/>
    <p:sldId id="285" r:id="rId3"/>
    <p:sldId id="327" r:id="rId4"/>
    <p:sldId id="328" r:id="rId5"/>
    <p:sldId id="329" r:id="rId6"/>
    <p:sldId id="270" r:id="rId7"/>
    <p:sldId id="309" r:id="rId8"/>
    <p:sldId id="310" r:id="rId9"/>
    <p:sldId id="311" r:id="rId10"/>
    <p:sldId id="312" r:id="rId11"/>
    <p:sldId id="313" r:id="rId12"/>
    <p:sldId id="321" r:id="rId13"/>
    <p:sldId id="322" r:id="rId14"/>
    <p:sldId id="323" r:id="rId15"/>
    <p:sldId id="332" r:id="rId16"/>
    <p:sldId id="333" r:id="rId17"/>
    <p:sldId id="334" r:id="rId18"/>
    <p:sldId id="324" r:id="rId19"/>
    <p:sldId id="325" r:id="rId20"/>
    <p:sldId id="326" r:id="rId21"/>
    <p:sldId id="314" r:id="rId22"/>
    <p:sldId id="317" r:id="rId23"/>
    <p:sldId id="318" r:id="rId24"/>
    <p:sldId id="277" r:id="rId25"/>
    <p:sldId id="286" r:id="rId26"/>
    <p:sldId id="287" r:id="rId27"/>
    <p:sldId id="290" r:id="rId28"/>
    <p:sldId id="319" r:id="rId29"/>
    <p:sldId id="320" r:id="rId30"/>
    <p:sldId id="293" r:id="rId31"/>
    <p:sldId id="330" r:id="rId32"/>
    <p:sldId id="331" r:id="rId33"/>
    <p:sldId id="273" r:id="rId3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オープニング" id="{CCAE6131-3FF1-9A4A-B637-A279ADA5E45B}">
          <p14:sldIdLst>
            <p14:sldId id="269"/>
            <p14:sldId id="285"/>
          </p14:sldIdLst>
        </p14:section>
        <p14:section name="問題" id="{C90AD6B0-126E-9345-BF94-837F951FA3EC}">
          <p14:sldIdLst>
            <p14:sldId id="327"/>
            <p14:sldId id="328"/>
            <p14:sldId id="329"/>
            <p14:sldId id="270"/>
            <p14:sldId id="309"/>
            <p14:sldId id="310"/>
            <p14:sldId id="311"/>
            <p14:sldId id="312"/>
            <p14:sldId id="313"/>
            <p14:sldId id="321"/>
            <p14:sldId id="322"/>
            <p14:sldId id="323"/>
            <p14:sldId id="332"/>
            <p14:sldId id="333"/>
            <p14:sldId id="334"/>
            <p14:sldId id="324"/>
            <p14:sldId id="325"/>
            <p14:sldId id="326"/>
            <p14:sldId id="314"/>
            <p14:sldId id="317"/>
            <p14:sldId id="318"/>
            <p14:sldId id="277"/>
            <p14:sldId id="286"/>
            <p14:sldId id="287"/>
            <p14:sldId id="290"/>
            <p14:sldId id="319"/>
            <p14:sldId id="320"/>
            <p14:sldId id="293"/>
            <p14:sldId id="330"/>
            <p14:sldId id="331"/>
          </p14:sldIdLst>
        </p14:section>
        <p14:section name="エンディング" id="{BD6B5723-0D98-B648-B335-E2C43CA02FFB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91BB5-B8B3-4004-83F2-C7A6A44E7800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5A949-612E-44E6-B704-14049C96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67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3820D-7715-C943-A7B4-0182A36D47AC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FF6FD-1388-5446-AAF3-FE98F6669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5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16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90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11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14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35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28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80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2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36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2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6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011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711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4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64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596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9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40F2-E7C3-C041-A83C-106C551B296D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80EB45-37D0-DB4E-98D8-A6BAE53DF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3_クイズ_構成_150904-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1" y="2887363"/>
            <a:ext cx="1437159" cy="1437159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図 5" descr="3_クイズ_構成_150904-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827" y="2887363"/>
            <a:ext cx="1343738" cy="134373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742171" y="1355241"/>
            <a:ext cx="8207865" cy="36625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住宅</a:t>
            </a:r>
            <a:r>
              <a:rPr kumimoji="1" lang="ja-JP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防火クイズ</a:t>
            </a:r>
            <a:endParaRPr kumimoji="1" lang="en-US" altLang="ja-JP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kumimoji="1" lang="ja-JP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全１０問</a:t>
            </a:r>
            <a:endParaRPr kumimoji="1" lang="en-US" altLang="ja-JP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kumimoji="1" lang="en-US" altLang="ja-JP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7920" y="551619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さいたま市消防局　予防課</a:t>
            </a:r>
            <a:endParaRPr kumimoji="1" lang="ja-JP" alt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73009" y="401698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～</a:t>
            </a:r>
            <a:r>
              <a:rPr kumimoji="1" lang="ja-JP" alt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火災対応</a:t>
            </a:r>
            <a:r>
              <a:rPr kumimoji="1" lang="ja-JP" alt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編</a:t>
            </a:r>
            <a:r>
              <a:rPr kumimoji="1" lang="ja-JP" altLang="en-US" sz="4400" dirty="0" smtClean="0"/>
              <a:t>～</a:t>
            </a:r>
            <a:endParaRPr kumimoji="1" lang="ja-JP" altLang="en-US" sz="4400" dirty="0"/>
          </a:p>
        </p:txBody>
      </p:sp>
      <p:sp>
        <p:nvSpPr>
          <p:cNvPr id="3" name="正方形/長方形 2"/>
          <p:cNvSpPr/>
          <p:nvPr/>
        </p:nvSpPr>
        <p:spPr>
          <a:xfrm>
            <a:off x="5726545" y="96703"/>
            <a:ext cx="2484714" cy="1258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112818"/>
            <a:ext cx="1242423" cy="124242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36" y="300993"/>
            <a:ext cx="1316050" cy="9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2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図 4" descr="3_クイズ_構成_150904-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46" y="366598"/>
            <a:ext cx="5493118" cy="549311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789743" y="333794"/>
            <a:ext cx="7559040" cy="6083808"/>
            <a:chOff x="789743" y="333794"/>
            <a:chExt cx="7559040" cy="6083808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89743" y="333794"/>
              <a:ext cx="7559040" cy="6083808"/>
              <a:chOff x="789743" y="333794"/>
              <a:chExt cx="7559040" cy="6083808"/>
            </a:xfrm>
          </p:grpSpPr>
          <p:pic>
            <p:nvPicPr>
              <p:cNvPr id="9" name="図 8" descr="3_クイズ_構成_150904-4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743" y="333794"/>
                <a:ext cx="7559040" cy="6083808"/>
              </a:xfrm>
              <a:prstGeom prst="rect">
                <a:avLst/>
              </a:prstGeom>
              <a:effectLst>
                <a:outerShdw blurRad="254000" dir="2700000" algn="tl" rotWithShape="0">
                  <a:schemeClr val="bg1"/>
                </a:outerShdw>
              </a:effec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4069300" y="411399"/>
                <a:ext cx="1005403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3200" b="1" dirty="0" smtClean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解説</a:t>
                </a:r>
                <a:endParaRPr lang="ja-JP" altLang="en-US" sz="3200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0" name="タイトル 9"/>
              <p:cNvSpPr txBox="1">
                <a:spLocks/>
              </p:cNvSpPr>
              <p:nvPr/>
            </p:nvSpPr>
            <p:spPr>
              <a:xfrm>
                <a:off x="2820818" y="1316069"/>
                <a:ext cx="2341752" cy="901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b="1" dirty="0" smtClean="0">
                    <a:latin typeface="メイリオ"/>
                    <a:ea typeface="メイリオ"/>
                    <a:cs typeface="メイリオ"/>
                  </a:rPr>
                  <a:t>正解は</a:t>
                </a:r>
                <a:endParaRPr lang="ja-JP" altLang="en-US" b="1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タイトル 9"/>
              <p:cNvSpPr txBox="1">
                <a:spLocks/>
              </p:cNvSpPr>
              <p:nvPr/>
            </p:nvSpPr>
            <p:spPr>
              <a:xfrm>
                <a:off x="1320801" y="2309091"/>
                <a:ext cx="6724072" cy="40270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2500" dirty="0" smtClean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消火器の操作は、まず安全栓（ピン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を抜きましょう。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25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" name="図 2" descr="3_クイズ_構成_150904-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978" y="1412453"/>
              <a:ext cx="804672" cy="804672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84" y="3464372"/>
            <a:ext cx="7435705" cy="25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43" y="333794"/>
            <a:ext cx="7559040" cy="2878463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第４問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9801" y="1131376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炎が天井に達した後でも、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消火器による初期消火は、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有効である。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8953" y="3714048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27817" y="3722420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96775" y="3722984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24078" y="3836007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4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33" y="5599505"/>
            <a:ext cx="812800" cy="812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7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24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74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74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74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33962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図 4" descr="3_クイズ_構成_150904-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46" y="366598"/>
            <a:ext cx="5493118" cy="549311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789743" y="333794"/>
            <a:ext cx="7559040" cy="6083808"/>
            <a:chOff x="789743" y="333794"/>
            <a:chExt cx="7559040" cy="6083808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89743" y="333794"/>
              <a:ext cx="7559040" cy="6083808"/>
              <a:chOff x="789743" y="333794"/>
              <a:chExt cx="7559040" cy="6083808"/>
            </a:xfrm>
          </p:grpSpPr>
          <p:pic>
            <p:nvPicPr>
              <p:cNvPr id="9" name="図 8" descr="3_クイズ_構成_150904-4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743" y="333794"/>
                <a:ext cx="7559040" cy="6083808"/>
              </a:xfrm>
              <a:prstGeom prst="rect">
                <a:avLst/>
              </a:prstGeom>
              <a:effectLst>
                <a:outerShdw blurRad="254000" dir="2700000" algn="tl" rotWithShape="0">
                  <a:schemeClr val="bg1"/>
                </a:outerShdw>
              </a:effec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4069300" y="411399"/>
                <a:ext cx="1005403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3200" b="1" dirty="0" smtClean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解説</a:t>
                </a:r>
                <a:endParaRPr lang="ja-JP" altLang="en-US" sz="3200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0" name="タイトル 9"/>
              <p:cNvSpPr txBox="1">
                <a:spLocks/>
              </p:cNvSpPr>
              <p:nvPr/>
            </p:nvSpPr>
            <p:spPr>
              <a:xfrm>
                <a:off x="2820818" y="1316069"/>
                <a:ext cx="2341752" cy="901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b="1" dirty="0" smtClean="0">
                    <a:latin typeface="メイリオ"/>
                    <a:ea typeface="メイリオ"/>
                    <a:cs typeface="メイリオ"/>
                  </a:rPr>
                  <a:t>正解は</a:t>
                </a:r>
                <a:endParaRPr lang="ja-JP" altLang="en-US" b="1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タイトル 9"/>
              <p:cNvSpPr txBox="1">
                <a:spLocks/>
              </p:cNvSpPr>
              <p:nvPr/>
            </p:nvSpPr>
            <p:spPr>
              <a:xfrm>
                <a:off x="1320801" y="2309091"/>
                <a:ext cx="6724072" cy="40270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2500" dirty="0" smtClean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>
                    <a:latin typeface="メイリオ"/>
                    <a:ea typeface="メイリオ"/>
                    <a:cs typeface="メイリオ"/>
                  </a:rPr>
                  <a:t>天井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に達した後は、危険ですので初期消火はできないものと判断をして、すみやかに避難してください。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25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" name="図 2" descr="3_クイズ_構成_150904-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978" y="1412453"/>
              <a:ext cx="804672" cy="804672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235" y="3585056"/>
            <a:ext cx="2870055" cy="26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8" y="333794"/>
            <a:ext cx="8072581" cy="301142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第５問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9801" y="1839580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消火器に使用期限は無い。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1984" y="3864215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93407" y="3864214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6660" y="3850109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0710" y="3824831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6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419" y="5599505"/>
            <a:ext cx="812800" cy="812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74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74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74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28302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図 4" descr="3_クイズ_構成_150904-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46" y="366598"/>
            <a:ext cx="5493118" cy="549311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789743" y="333794"/>
            <a:ext cx="7559040" cy="6083808"/>
            <a:chOff x="789743" y="333794"/>
            <a:chExt cx="7559040" cy="6083808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89743" y="333794"/>
              <a:ext cx="7559040" cy="6083808"/>
              <a:chOff x="789743" y="333794"/>
              <a:chExt cx="7559040" cy="6083808"/>
            </a:xfrm>
          </p:grpSpPr>
          <p:pic>
            <p:nvPicPr>
              <p:cNvPr id="9" name="図 8" descr="3_クイズ_構成_150904-4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743" y="333794"/>
                <a:ext cx="7559040" cy="6083808"/>
              </a:xfrm>
              <a:prstGeom prst="rect">
                <a:avLst/>
              </a:prstGeom>
              <a:effectLst>
                <a:outerShdw blurRad="254000" dir="2700000" algn="tl" rotWithShape="0">
                  <a:schemeClr val="bg1"/>
                </a:outerShdw>
              </a:effec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4069300" y="411399"/>
                <a:ext cx="1005403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3200" b="1" dirty="0" smtClean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解説</a:t>
                </a:r>
                <a:endParaRPr lang="ja-JP" altLang="en-US" sz="3200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0" name="タイトル 9"/>
              <p:cNvSpPr txBox="1">
                <a:spLocks/>
              </p:cNvSpPr>
              <p:nvPr/>
            </p:nvSpPr>
            <p:spPr>
              <a:xfrm>
                <a:off x="2820818" y="1316069"/>
                <a:ext cx="2341752" cy="901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b="1" dirty="0" smtClean="0">
                    <a:latin typeface="メイリオ"/>
                    <a:ea typeface="メイリオ"/>
                    <a:cs typeface="メイリオ"/>
                  </a:rPr>
                  <a:t>正解は</a:t>
                </a:r>
                <a:endParaRPr lang="ja-JP" altLang="en-US" b="1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タイトル 9"/>
              <p:cNvSpPr txBox="1">
                <a:spLocks/>
              </p:cNvSpPr>
              <p:nvPr/>
            </p:nvSpPr>
            <p:spPr>
              <a:xfrm>
                <a:off x="858982" y="2309091"/>
                <a:ext cx="7342909" cy="40270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2500" dirty="0" smtClean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一定期間経つと、消火薬剤の詰め替え等が必要となるため、定期的な交換が必要です。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r>
                  <a:rPr lang="ja-JP" altLang="en-US" sz="2800" dirty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また、近年、消火器の破裂事故が増えています。</a:t>
                </a:r>
                <a:r>
                  <a:rPr lang="ja-JP" altLang="en-US" sz="2800" dirty="0">
                    <a:latin typeface="メイリオ"/>
                    <a:ea typeface="メイリオ"/>
                    <a:cs typeface="メイリオ"/>
                  </a:rPr>
                  <a:t>一定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期間内であっても腐食がある消火器は、絶対に使用しないでください。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25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" name="図 2" descr="3_クイズ_構成_150904-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978" y="1412453"/>
              <a:ext cx="804672" cy="804672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845" y="4447384"/>
            <a:ext cx="5458835" cy="19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8" y="333794"/>
            <a:ext cx="8072581" cy="301142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第６問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8382" y="1523544"/>
            <a:ext cx="5827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消火器を使用したら、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ごみとして捨ててよい。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1984" y="3864215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93407" y="3864214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6660" y="3850109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0710" y="3824831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6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419" y="5599505"/>
            <a:ext cx="812800" cy="812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7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74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74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174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28302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図 4" descr="3_クイズ_構成_150904-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46" y="366598"/>
            <a:ext cx="5493118" cy="549311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29980" y="147782"/>
            <a:ext cx="7072275" cy="6189642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ja-JP" altLang="en-US" sz="3600" dirty="0"/>
              <a:t>　</a:t>
            </a:r>
            <a:r>
              <a:rPr kumimoji="1" lang="ja-JP" altLang="en-US" sz="3600" dirty="0" smtClean="0"/>
              <a:t>住宅火災が発生する原因の多くは、普段の何気ない行動から発生しています。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この「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住宅防火クイズ</a:t>
            </a:r>
            <a:r>
              <a:rPr lang="ja-JP" altLang="en-US" sz="3600" dirty="0" smtClean="0"/>
              <a:t>」を通して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火災時の対応</a:t>
            </a:r>
            <a:r>
              <a:rPr lang="ja-JP" altLang="en-US" sz="3600" dirty="0" smtClean="0"/>
              <a:t>について、考えるきっかけとしていただければと思います</a:t>
            </a:r>
            <a:r>
              <a:rPr lang="ja-JP" altLang="en-US" sz="4000" dirty="0" smtClean="0"/>
              <a:t>。</a:t>
            </a:r>
            <a:endParaRPr kumimoji="1" lang="ja-JP" alt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2" y="4091961"/>
            <a:ext cx="1922190" cy="19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789743" y="333794"/>
            <a:ext cx="7559040" cy="6083808"/>
            <a:chOff x="789743" y="333794"/>
            <a:chExt cx="7559040" cy="6083808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89743" y="333794"/>
              <a:ext cx="7559040" cy="6083808"/>
              <a:chOff x="789743" y="333794"/>
              <a:chExt cx="7559040" cy="6083808"/>
            </a:xfrm>
          </p:grpSpPr>
          <p:pic>
            <p:nvPicPr>
              <p:cNvPr id="9" name="図 8" descr="3_クイズ_構成_150904-4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743" y="333794"/>
                <a:ext cx="7559040" cy="6083808"/>
              </a:xfrm>
              <a:prstGeom prst="rect">
                <a:avLst/>
              </a:prstGeom>
              <a:effectLst>
                <a:outerShdw blurRad="254000" dir="2700000" algn="tl" rotWithShape="0">
                  <a:schemeClr val="bg1"/>
                </a:outerShdw>
              </a:effec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4069300" y="411399"/>
                <a:ext cx="1005403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3200" b="1" dirty="0" smtClean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解説</a:t>
                </a:r>
                <a:endParaRPr lang="ja-JP" altLang="en-US" sz="3200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0" name="タイトル 9"/>
              <p:cNvSpPr txBox="1">
                <a:spLocks/>
              </p:cNvSpPr>
              <p:nvPr/>
            </p:nvSpPr>
            <p:spPr>
              <a:xfrm>
                <a:off x="2820818" y="1316069"/>
                <a:ext cx="2341752" cy="901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b="1" dirty="0" smtClean="0">
                    <a:latin typeface="メイリオ"/>
                    <a:ea typeface="メイリオ"/>
                    <a:cs typeface="メイリオ"/>
                  </a:rPr>
                  <a:t>正解は</a:t>
                </a:r>
                <a:endParaRPr lang="ja-JP" altLang="en-US" b="1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タイトル 9"/>
              <p:cNvSpPr txBox="1">
                <a:spLocks/>
              </p:cNvSpPr>
              <p:nvPr/>
            </p:nvSpPr>
            <p:spPr>
              <a:xfrm>
                <a:off x="858982" y="2120741"/>
                <a:ext cx="7342909" cy="421540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2500" dirty="0" smtClean="0">
                    <a:latin typeface="メイリオ"/>
                    <a:ea typeface="メイリオ"/>
                    <a:cs typeface="メイリオ"/>
                  </a:rPr>
                  <a:t>　使用後は、消火器販売店や消火器メーカー営業所等に引き取りを依頼する必要があります。</a:t>
                </a:r>
                <a:endParaRPr lang="en-US" altLang="ja-JP" sz="25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" name="図 2" descr="3_クイズ_構成_150904-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978" y="1316069"/>
              <a:ext cx="804672" cy="804672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957" y="2894744"/>
            <a:ext cx="4719782" cy="35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8" y="333794"/>
            <a:ext cx="8072581" cy="301142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第７問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6912" y="1461188"/>
            <a:ext cx="58272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>
                <a:latin typeface="メイリオ"/>
                <a:ea typeface="メイリオ"/>
                <a:cs typeface="メイリオ"/>
              </a:rPr>
              <a:t>火災</a:t>
            </a:r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を発見したら、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まず、周囲に知らせる。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1984" y="3864215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93407" y="3864214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6660" y="3850109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0710" y="3824831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6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419" y="5599505"/>
            <a:ext cx="812800" cy="812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2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24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24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124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28302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5" name="図 14" descr="3_クイズ_構成_150904-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451" y="438428"/>
            <a:ext cx="5998464" cy="599846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4"/>
          <p:cNvGrpSpPr/>
          <p:nvPr/>
        </p:nvGrpSpPr>
        <p:grpSpPr>
          <a:xfrm>
            <a:off x="789743" y="333794"/>
            <a:ext cx="7559040" cy="6083808"/>
            <a:chOff x="789743" y="333794"/>
            <a:chExt cx="7559040" cy="6083808"/>
          </a:xfrm>
        </p:grpSpPr>
        <p:pic>
          <p:nvPicPr>
            <p:cNvPr id="9" name="図 8" descr="3_クイズ_構成_150904-4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743" y="333794"/>
              <a:ext cx="7559040" cy="6083808"/>
            </a:xfrm>
            <a:prstGeom prst="rect">
              <a:avLst/>
            </a:prstGeom>
            <a:effectLst>
              <a:outerShdw blurRad="254000" dir="2700000" algn="tl" rotWithShape="0">
                <a:schemeClr val="bg1"/>
              </a:outerShdw>
            </a:effectLst>
          </p:spPr>
        </p:pic>
        <p:sp>
          <p:nvSpPr>
            <p:cNvPr id="7" name="正方形/長方形 6"/>
            <p:cNvSpPr/>
            <p:nvPr/>
          </p:nvSpPr>
          <p:spPr>
            <a:xfrm>
              <a:off x="4069300" y="411399"/>
              <a:ext cx="100540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解説</a:t>
              </a:r>
              <a:endParaRPr lang="ja-JP" altLang="en-US" sz="32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" name="タイトル 9"/>
            <p:cNvSpPr txBox="1">
              <a:spLocks/>
            </p:cNvSpPr>
            <p:nvPr/>
          </p:nvSpPr>
          <p:spPr>
            <a:xfrm>
              <a:off x="2820818" y="1316069"/>
              <a:ext cx="2341752" cy="9010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b="1" dirty="0" smtClean="0">
                  <a:latin typeface="メイリオ"/>
                  <a:ea typeface="メイリオ"/>
                  <a:cs typeface="メイリオ"/>
                </a:rPr>
                <a:t>正解は</a:t>
              </a:r>
              <a:endParaRPr lang="ja-JP" altLang="en-US" b="1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1" name="タイトル 9"/>
            <p:cNvSpPr txBox="1">
              <a:spLocks/>
            </p:cNvSpPr>
            <p:nvPr/>
          </p:nvSpPr>
          <p:spPr>
            <a:xfrm>
              <a:off x="1025235" y="2202527"/>
              <a:ext cx="7130473" cy="413361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2800" dirty="0" smtClean="0">
                  <a:latin typeface="メイリオ"/>
                  <a:ea typeface="メイリオ"/>
                  <a:cs typeface="メイリオ"/>
                </a:rPr>
                <a:t>　状況にもよりますが、まず、大きな声で周りの人に知らせ、助けを求めましょう。</a:t>
              </a:r>
              <a:endParaRPr lang="en-US" altLang="ja-JP" sz="2800" dirty="0" smtClean="0">
                <a:latin typeface="メイリオ"/>
                <a:ea typeface="メイリオ"/>
                <a:cs typeface="メイリオ"/>
              </a:endParaRPr>
            </a:p>
            <a:p>
              <a:pPr algn="l"/>
              <a:endParaRPr lang="en-US" altLang="ja-JP" sz="2800" dirty="0">
                <a:latin typeface="メイリオ"/>
                <a:ea typeface="メイリオ"/>
                <a:cs typeface="メイリオ"/>
              </a:endParaRPr>
            </a:p>
            <a:p>
              <a:pPr algn="l"/>
              <a:endParaRPr lang="en-US" altLang="ja-JP" sz="2500" dirty="0" smtClean="0">
                <a:solidFill>
                  <a:srgbClr val="92D050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pic>
          <p:nvPicPr>
            <p:cNvPr id="4" name="図 3" descr="3_クイズ_構成_150904-4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3202" y="1403950"/>
              <a:ext cx="798576" cy="798576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598" y="3096724"/>
            <a:ext cx="5303746" cy="338027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077527" y="3269673"/>
            <a:ext cx="1006764" cy="101600"/>
          </a:xfrm>
          <a:prstGeom prst="rect">
            <a:avLst/>
          </a:prstGeom>
          <a:solidFill>
            <a:srgbClr val="B3E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4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43" y="333794"/>
            <a:ext cx="7559040" cy="3351766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第８問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6845" y="1155332"/>
            <a:ext cx="73661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天ぷら</a:t>
            </a:r>
            <a:r>
              <a:rPr kumimoji="1" lang="ja-JP" altLang="en-US" sz="4000" b="1" dirty="0">
                <a:latin typeface="メイリオ"/>
                <a:ea typeface="メイリオ"/>
                <a:cs typeface="メイリオ"/>
              </a:rPr>
              <a:t>鍋</a:t>
            </a:r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に火が入った場合、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消火器がなくても、濡らした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バスタオル等で鍋を覆う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ことで消火することができる。</a:t>
            </a:r>
            <a:endParaRPr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7558" y="3709877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12421" y="3707860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17558" y="3669726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73962" y="3859317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4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33" y="5599505"/>
            <a:ext cx="812800" cy="812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2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24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24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74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74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74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33962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5" name="図 14" descr="3_クイズ_構成_150904-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18" y="438428"/>
            <a:ext cx="5998464" cy="599846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4"/>
          <p:cNvGrpSpPr/>
          <p:nvPr/>
        </p:nvGrpSpPr>
        <p:grpSpPr>
          <a:xfrm>
            <a:off x="789743" y="333794"/>
            <a:ext cx="7559040" cy="6083809"/>
            <a:chOff x="789743" y="333794"/>
            <a:chExt cx="7559040" cy="6083809"/>
          </a:xfrm>
        </p:grpSpPr>
        <p:pic>
          <p:nvPicPr>
            <p:cNvPr id="9" name="図 8" descr="3_クイズ_構成_150904-4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743" y="333794"/>
              <a:ext cx="7559040" cy="6083808"/>
            </a:xfrm>
            <a:prstGeom prst="rect">
              <a:avLst/>
            </a:prstGeom>
            <a:effectLst>
              <a:outerShdw blurRad="254000" dir="2700000" algn="tl" rotWithShape="0">
                <a:schemeClr val="bg1"/>
              </a:outerShdw>
            </a:effectLst>
          </p:spPr>
        </p:pic>
        <p:sp>
          <p:nvSpPr>
            <p:cNvPr id="7" name="正方形/長方形 6"/>
            <p:cNvSpPr/>
            <p:nvPr/>
          </p:nvSpPr>
          <p:spPr>
            <a:xfrm>
              <a:off x="4069300" y="411399"/>
              <a:ext cx="100540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解説</a:t>
              </a:r>
              <a:endParaRPr lang="ja-JP" altLang="en-US" sz="32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" name="タイトル 9"/>
            <p:cNvSpPr txBox="1">
              <a:spLocks/>
            </p:cNvSpPr>
            <p:nvPr/>
          </p:nvSpPr>
          <p:spPr>
            <a:xfrm>
              <a:off x="2820818" y="1316069"/>
              <a:ext cx="2341752" cy="9010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b="1" dirty="0" smtClean="0">
                  <a:latin typeface="メイリオ"/>
                  <a:ea typeface="メイリオ"/>
                  <a:cs typeface="メイリオ"/>
                </a:rPr>
                <a:t>正解は</a:t>
              </a:r>
              <a:endParaRPr lang="ja-JP" altLang="en-US" b="1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1" name="タイトル 9"/>
            <p:cNvSpPr txBox="1">
              <a:spLocks/>
            </p:cNvSpPr>
            <p:nvPr/>
          </p:nvSpPr>
          <p:spPr>
            <a:xfrm>
              <a:off x="886691" y="2202527"/>
              <a:ext cx="7462092" cy="42150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dirty="0">
                  <a:latin typeface="メイリオ"/>
                  <a:ea typeface="メイリオ"/>
                  <a:cs typeface="メイリオ"/>
                </a:rPr>
                <a:t>　</a:t>
              </a:r>
              <a:r>
                <a:rPr lang="ja-JP" altLang="en-US" sz="2800" dirty="0" smtClean="0">
                  <a:latin typeface="メイリオ"/>
                  <a:ea typeface="メイリオ"/>
                  <a:cs typeface="メイリオ"/>
                </a:rPr>
                <a:t>密閉することで空気の</a:t>
              </a:r>
              <a:endParaRPr lang="en-US" altLang="ja-JP" sz="2800" dirty="0" smtClean="0">
                <a:latin typeface="メイリオ"/>
                <a:ea typeface="メイリオ"/>
                <a:cs typeface="メイリオ"/>
              </a:endParaRPr>
            </a:p>
            <a:p>
              <a:pPr algn="l"/>
              <a:r>
                <a:rPr lang="ja-JP" altLang="en-US" sz="2800" dirty="0" smtClean="0">
                  <a:latin typeface="メイリオ"/>
                  <a:ea typeface="メイリオ"/>
                  <a:cs typeface="メイリオ"/>
                </a:rPr>
                <a:t>遮断につながり、初期</a:t>
              </a:r>
              <a:endParaRPr lang="en-US" altLang="ja-JP" sz="2800" dirty="0" smtClean="0">
                <a:latin typeface="メイリオ"/>
                <a:ea typeface="メイリオ"/>
                <a:cs typeface="メイリオ"/>
              </a:endParaRPr>
            </a:p>
            <a:p>
              <a:pPr algn="l"/>
              <a:r>
                <a:rPr lang="ja-JP" altLang="en-US" sz="2800" dirty="0" smtClean="0">
                  <a:latin typeface="メイリオ"/>
                  <a:ea typeface="メイリオ"/>
                  <a:cs typeface="メイリオ"/>
                </a:rPr>
                <a:t>消火することができます。</a:t>
              </a:r>
              <a:endParaRPr lang="en-US" altLang="ja-JP" sz="2800" dirty="0">
                <a:latin typeface="メイリオ"/>
                <a:ea typeface="メイリオ"/>
                <a:cs typeface="メイリオ"/>
              </a:endParaRPr>
            </a:p>
            <a:p>
              <a:pPr algn="l"/>
              <a:endParaRPr lang="en-US" altLang="ja-JP" sz="3600" dirty="0">
                <a:latin typeface="メイリオ"/>
                <a:ea typeface="メイリオ"/>
                <a:cs typeface="メイリオ"/>
              </a:endParaRPr>
            </a:p>
            <a:p>
              <a:pPr algn="l"/>
              <a:endParaRPr lang="en-US" altLang="ja-JP" sz="2500" dirty="0" smtClean="0">
                <a:solidFill>
                  <a:srgbClr val="92D050"/>
                </a:solidFill>
                <a:latin typeface="メイリオ"/>
                <a:ea typeface="メイリオ"/>
                <a:cs typeface="メイリオ"/>
              </a:endParaRPr>
            </a:p>
            <a:p>
              <a:pPr algn="l"/>
              <a:endParaRPr lang="en-US" altLang="ja-JP" sz="2500" dirty="0">
                <a:solidFill>
                  <a:srgbClr val="92D050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pic>
          <p:nvPicPr>
            <p:cNvPr id="4" name="図 3" descr="3_クイズ_構成_150904-4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3202" y="1403950"/>
              <a:ext cx="798576" cy="798576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385" y="2263310"/>
            <a:ext cx="2322765" cy="41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43" y="333794"/>
            <a:ext cx="7559040" cy="2878463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第９問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52102" y="1432418"/>
            <a:ext cx="5827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火災の煙は低い位置ほど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濃度が濃くなる。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9927" y="3777956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19927" y="3778036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22483" y="3771013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49786" y="3842651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4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33" y="5599505"/>
            <a:ext cx="812800" cy="812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2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74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74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74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33962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図 4" descr="3_クイズ_構成_150904-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46" y="366598"/>
            <a:ext cx="5493118" cy="549311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789743" y="333794"/>
            <a:ext cx="7559040" cy="6083809"/>
            <a:chOff x="789743" y="333794"/>
            <a:chExt cx="7559040" cy="6083809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89743" y="333794"/>
              <a:ext cx="7559040" cy="6083809"/>
              <a:chOff x="789743" y="333794"/>
              <a:chExt cx="7559040" cy="6083809"/>
            </a:xfrm>
          </p:grpSpPr>
          <p:pic>
            <p:nvPicPr>
              <p:cNvPr id="9" name="図 8" descr="3_クイズ_構成_150904-4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743" y="333794"/>
                <a:ext cx="7559040" cy="6083808"/>
              </a:xfrm>
              <a:prstGeom prst="rect">
                <a:avLst/>
              </a:prstGeom>
              <a:effectLst>
                <a:outerShdw blurRad="254000" dir="2700000" algn="tl" rotWithShape="0">
                  <a:schemeClr val="bg1"/>
                </a:outerShdw>
              </a:effec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4069300" y="411399"/>
                <a:ext cx="1005403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3200" b="1" dirty="0" smtClean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解説</a:t>
                </a:r>
                <a:endParaRPr lang="ja-JP" altLang="en-US" sz="3200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0" name="タイトル 9"/>
              <p:cNvSpPr txBox="1">
                <a:spLocks/>
              </p:cNvSpPr>
              <p:nvPr/>
            </p:nvSpPr>
            <p:spPr>
              <a:xfrm>
                <a:off x="2820818" y="1316069"/>
                <a:ext cx="2341752" cy="901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b="1" dirty="0" smtClean="0">
                    <a:latin typeface="メイリオ"/>
                    <a:ea typeface="メイリオ"/>
                    <a:cs typeface="メイリオ"/>
                  </a:rPr>
                  <a:t>正解は</a:t>
                </a:r>
                <a:endParaRPr lang="ja-JP" altLang="en-US" b="1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タイトル 9"/>
              <p:cNvSpPr txBox="1">
                <a:spLocks/>
              </p:cNvSpPr>
              <p:nvPr/>
            </p:nvSpPr>
            <p:spPr>
              <a:xfrm>
                <a:off x="1136073" y="2142837"/>
                <a:ext cx="7112000" cy="427476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2500" dirty="0" smtClean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煙は空気より軽いため上昇することから、高い位置ほど濃度が濃くなります。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r>
                  <a:rPr lang="ja-JP" altLang="en-US" sz="2800" dirty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火災の煙には、一酸化炭素などの有害ガスが含まれており、それを吸うことで、命に重大な影響を及ぼします。</a:t>
                </a:r>
                <a:endParaRPr lang="en-US" altLang="ja-JP" sz="31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ja-JP" altLang="en-US" sz="2800" dirty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ja-JP" altLang="en-US" sz="2500" dirty="0" smtClean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" name="図 2" descr="3_クイズ_構成_150904-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978" y="1412453"/>
              <a:ext cx="804672" cy="804672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145" y="4348235"/>
            <a:ext cx="5587855" cy="20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7" y="388795"/>
            <a:ext cx="7559040" cy="2878463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第１問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5620" y="1257113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住宅用火災警報器は、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都市ガスやプロパンガスの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可燃性ガスを感知する。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9927" y="3777956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19927" y="3778036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22483" y="3771013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49786" y="3842651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4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33" y="5599505"/>
            <a:ext cx="812800" cy="812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7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24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24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24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24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33962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43" y="333794"/>
            <a:ext cx="7559040" cy="2878463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791978" y="396800"/>
            <a:ext cx="1560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</a:t>
            </a:r>
            <a:r>
              <a:rPr lang="en-US" altLang="ja-JP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9799" y="1205703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いざと</a:t>
            </a:r>
            <a:r>
              <a:rPr kumimoji="1" lang="ja-JP" altLang="en-US" sz="4000" b="1" dirty="0">
                <a:latin typeface="メイリオ"/>
                <a:ea typeface="メイリオ"/>
                <a:cs typeface="メイリオ"/>
              </a:rPr>
              <a:t>いう</a:t>
            </a:r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時に備え、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防災施設で体験することは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重要である。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8307" y="3775790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2418" y="3813362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32418" y="3738218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73963" y="3838636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4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33" y="5599505"/>
            <a:ext cx="812800" cy="8128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1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7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24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74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74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74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33962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5" name="図 14" descr="3_クイズ_構成_150904-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418" y="438428"/>
            <a:ext cx="5998464" cy="599846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4"/>
          <p:cNvGrpSpPr/>
          <p:nvPr/>
        </p:nvGrpSpPr>
        <p:grpSpPr>
          <a:xfrm>
            <a:off x="789742" y="411399"/>
            <a:ext cx="7892439" cy="6083808"/>
            <a:chOff x="789743" y="411399"/>
            <a:chExt cx="7559040" cy="6083808"/>
          </a:xfrm>
        </p:grpSpPr>
        <p:pic>
          <p:nvPicPr>
            <p:cNvPr id="9" name="図 8" descr="3_クイズ_構成_150904-4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743" y="411399"/>
              <a:ext cx="7559040" cy="6083808"/>
            </a:xfrm>
            <a:prstGeom prst="rect">
              <a:avLst/>
            </a:prstGeom>
            <a:effectLst>
              <a:outerShdw blurRad="254000" dir="2700000" algn="tl" rotWithShape="0">
                <a:schemeClr val="bg1"/>
              </a:outerShdw>
            </a:effectLst>
          </p:spPr>
        </p:pic>
        <p:sp>
          <p:nvSpPr>
            <p:cNvPr id="7" name="正方形/長方形 6"/>
            <p:cNvSpPr/>
            <p:nvPr/>
          </p:nvSpPr>
          <p:spPr>
            <a:xfrm>
              <a:off x="4069300" y="483614"/>
              <a:ext cx="100540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解説</a:t>
              </a:r>
              <a:endParaRPr lang="ja-JP" altLang="en-US" sz="32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0" name="タイトル 9"/>
            <p:cNvSpPr txBox="1">
              <a:spLocks/>
            </p:cNvSpPr>
            <p:nvPr/>
          </p:nvSpPr>
          <p:spPr>
            <a:xfrm>
              <a:off x="2820818" y="1316069"/>
              <a:ext cx="2341752" cy="90105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b="1" dirty="0" smtClean="0">
                  <a:latin typeface="メイリオ"/>
                  <a:ea typeface="メイリオ"/>
                  <a:cs typeface="メイリオ"/>
                </a:rPr>
                <a:t>正解は</a:t>
              </a:r>
              <a:endParaRPr lang="ja-JP" altLang="en-US" b="1" dirty="0"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11" name="タイトル 9"/>
            <p:cNvSpPr txBox="1">
              <a:spLocks/>
            </p:cNvSpPr>
            <p:nvPr/>
          </p:nvSpPr>
          <p:spPr>
            <a:xfrm>
              <a:off x="1025237" y="2268066"/>
              <a:ext cx="7241308" cy="407896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2800" dirty="0">
                  <a:latin typeface="メイリオ"/>
                  <a:ea typeface="メイリオ"/>
                  <a:cs typeface="メイリオ"/>
                </a:rPr>
                <a:t>　日頃</a:t>
              </a:r>
              <a:r>
                <a:rPr lang="ja-JP" altLang="en-US" sz="2800" dirty="0" smtClean="0">
                  <a:latin typeface="メイリオ"/>
                  <a:ea typeface="メイリオ"/>
                  <a:cs typeface="メイリオ"/>
                </a:rPr>
                <a:t>から、体験することで行動力が身に付きます。是非とも、さいたま市防災展示ホールをご利用ください。</a:t>
              </a:r>
              <a:endParaRPr lang="en-US" altLang="ja-JP" sz="2800" dirty="0" smtClean="0">
                <a:latin typeface="メイリオ"/>
                <a:ea typeface="メイリオ"/>
                <a:cs typeface="メイリオ"/>
              </a:endParaRPr>
            </a:p>
            <a:p>
              <a:pPr algn="l"/>
              <a:endParaRPr lang="en-US" altLang="ja-JP" sz="2800" dirty="0" smtClean="0">
                <a:latin typeface="メイリオ"/>
                <a:ea typeface="メイリオ"/>
                <a:cs typeface="メイリオ"/>
              </a:endParaRPr>
            </a:p>
          </p:txBody>
        </p:sp>
        <p:pic>
          <p:nvPicPr>
            <p:cNvPr id="4" name="図 3" descr="3_クイズ_構成_150904-4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3202" y="1403950"/>
              <a:ext cx="798576" cy="798576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133" y="3650556"/>
            <a:ext cx="6299199" cy="27385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65" y="4389090"/>
            <a:ext cx="1261494" cy="12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図形グループ 8"/>
          <p:cNvGrpSpPr/>
          <p:nvPr/>
        </p:nvGrpSpPr>
        <p:grpSpPr>
          <a:xfrm>
            <a:off x="792479" y="5418672"/>
            <a:ext cx="7559040" cy="737616"/>
            <a:chOff x="861299" y="4492750"/>
            <a:chExt cx="7559040" cy="737616"/>
          </a:xfrm>
        </p:grpSpPr>
        <p:pic>
          <p:nvPicPr>
            <p:cNvPr id="4" name="図 3" descr="3_クイズ_構成_150904-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299" y="4492750"/>
              <a:ext cx="7559040" cy="737616"/>
            </a:xfrm>
            <a:prstGeom prst="rect">
              <a:avLst/>
            </a:prstGeom>
            <a:effectLst>
              <a:outerShdw blurRad="254000" dir="2700000" algn="tl" rotWithShape="0">
                <a:schemeClr val="bg1"/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155398" y="4525777"/>
              <a:ext cx="30071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See you again</a:t>
              </a:r>
              <a:endParaRPr kumimoji="1" lang="ja-JP" altLang="en-US" sz="3200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914862" y="216159"/>
            <a:ext cx="5314275" cy="1631216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0" b="1" dirty="0" smtClean="0">
                <a:latin typeface="メイリオ"/>
                <a:ea typeface="メイリオ"/>
                <a:cs typeface="メイリオ"/>
              </a:rPr>
              <a:t>全問終了</a:t>
            </a:r>
            <a:endParaRPr kumimoji="1" lang="en-US" altLang="ja-JP" sz="10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915427" y="1680125"/>
            <a:ext cx="7934037" cy="3507657"/>
          </a:xfrm>
          <a:prstGeom prst="rect">
            <a:avLst/>
          </a:prstGeom>
          <a:solidFill>
            <a:schemeClr val="bg1"/>
          </a:solidFill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/>
              <a:t>　</a:t>
            </a:r>
            <a:r>
              <a:rPr lang="ja-JP" altLang="en-US" sz="3200" dirty="0" smtClean="0"/>
              <a:t>みなさんは何問正解できたでしょうか？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　</a:t>
            </a:r>
            <a:r>
              <a:rPr lang="ja-JP" altLang="en-US" sz="3200" dirty="0" smtClean="0"/>
              <a:t>みなさんの大切な財産や命を守るために、引き続き、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火災</a:t>
            </a:r>
            <a:r>
              <a:rPr lang="ja-JP" altLang="en-US" sz="3200" b="1" dirty="0">
                <a:solidFill>
                  <a:srgbClr val="FF0000"/>
                </a:solidFill>
              </a:rPr>
              <a:t>時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の対応</a:t>
            </a:r>
            <a:r>
              <a:rPr lang="ja-JP" altLang="en-US" sz="3200" dirty="0" smtClean="0"/>
              <a:t>について考えて</a:t>
            </a:r>
            <a:endParaRPr lang="en-US" altLang="ja-JP" sz="3200" dirty="0" smtClean="0"/>
          </a:p>
          <a:p>
            <a:r>
              <a:rPr lang="ja-JP" altLang="en-US" sz="3200" dirty="0" smtClean="0"/>
              <a:t>いきましょ</a:t>
            </a:r>
            <a:r>
              <a:rPr lang="ja-JP" altLang="en-US" sz="3200" dirty="0"/>
              <a:t>う</a:t>
            </a:r>
            <a:r>
              <a:rPr lang="ja-JP" altLang="en-US" sz="3200" dirty="0" smtClean="0"/>
              <a:t>。</a:t>
            </a:r>
            <a:endParaRPr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83" y="3707256"/>
            <a:ext cx="1513553" cy="15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図 4" descr="3_クイズ_構成_150904-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46" y="366598"/>
            <a:ext cx="5493118" cy="549311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789743" y="333794"/>
            <a:ext cx="7559040" cy="6083809"/>
            <a:chOff x="789743" y="333794"/>
            <a:chExt cx="7559040" cy="6083809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89743" y="333794"/>
              <a:ext cx="7559040" cy="6083809"/>
              <a:chOff x="789743" y="333794"/>
              <a:chExt cx="7559040" cy="6083809"/>
            </a:xfrm>
          </p:grpSpPr>
          <p:pic>
            <p:nvPicPr>
              <p:cNvPr id="9" name="図 8" descr="3_クイズ_構成_150904-4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743" y="333794"/>
                <a:ext cx="7559040" cy="6083808"/>
              </a:xfrm>
              <a:prstGeom prst="rect">
                <a:avLst/>
              </a:prstGeom>
              <a:effectLst>
                <a:outerShdw blurRad="254000" dir="2700000" algn="tl" rotWithShape="0">
                  <a:schemeClr val="bg1"/>
                </a:outerShdw>
              </a:effec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4069300" y="411399"/>
                <a:ext cx="1005403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3200" b="1" dirty="0" smtClean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解説</a:t>
                </a:r>
                <a:endParaRPr lang="ja-JP" altLang="en-US" sz="3200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0" name="タイトル 9"/>
              <p:cNvSpPr txBox="1">
                <a:spLocks/>
              </p:cNvSpPr>
              <p:nvPr/>
            </p:nvSpPr>
            <p:spPr>
              <a:xfrm>
                <a:off x="2820818" y="1316069"/>
                <a:ext cx="2341752" cy="901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b="1" dirty="0" smtClean="0">
                    <a:latin typeface="メイリオ"/>
                    <a:ea typeface="メイリオ"/>
                    <a:cs typeface="メイリオ"/>
                  </a:rPr>
                  <a:t>正解は</a:t>
                </a:r>
                <a:endParaRPr lang="ja-JP" altLang="en-US" b="1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タイトル 9"/>
              <p:cNvSpPr txBox="1">
                <a:spLocks/>
              </p:cNvSpPr>
              <p:nvPr/>
            </p:nvSpPr>
            <p:spPr>
              <a:xfrm>
                <a:off x="1136073" y="2142837"/>
                <a:ext cx="7112000" cy="427476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2500" dirty="0" smtClean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住宅用火災警報器は、「煙」又は「熱」を感知して警報音を発する機器です。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14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r>
                  <a:rPr lang="ja-JP" altLang="en-US" sz="1400" dirty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en-US" altLang="ja-JP" sz="1200" dirty="0" smtClean="0">
                    <a:latin typeface="メイリオ"/>
                    <a:ea typeface="メイリオ"/>
                    <a:cs typeface="メイリオ"/>
                  </a:rPr>
                  <a:t>※</a:t>
                </a:r>
                <a:r>
                  <a:rPr lang="ja-JP" altLang="en-US" sz="1200" dirty="0" smtClean="0">
                    <a:latin typeface="メイリオ"/>
                    <a:ea typeface="メイリオ"/>
                    <a:cs typeface="メイリオ"/>
                  </a:rPr>
                  <a:t>一部、都市ガスの漏洩を感知する「ガス漏れ警報器」と「住宅用火災警報器」の機能が一体と　</a:t>
                </a:r>
                <a:endParaRPr lang="en-US" altLang="ja-JP" sz="12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r>
                  <a:rPr lang="ja-JP" altLang="en-US" sz="1200" dirty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1200" dirty="0" smtClean="0">
                    <a:latin typeface="メイリオ"/>
                    <a:ea typeface="メイリオ"/>
                    <a:cs typeface="メイリオ"/>
                  </a:rPr>
                  <a:t>なった製品</a:t>
                </a:r>
                <a:r>
                  <a:rPr lang="ja-JP" altLang="en-US" sz="1200" dirty="0">
                    <a:latin typeface="メイリオ"/>
                    <a:ea typeface="メイリオ"/>
                    <a:cs typeface="メイリオ"/>
                  </a:rPr>
                  <a:t>も</a:t>
                </a:r>
                <a:r>
                  <a:rPr lang="ja-JP" altLang="en-US" sz="1200" dirty="0" smtClean="0">
                    <a:latin typeface="メイリオ"/>
                    <a:ea typeface="メイリオ"/>
                    <a:cs typeface="メイリオ"/>
                  </a:rPr>
                  <a:t>あります。</a:t>
                </a:r>
                <a:endParaRPr lang="en-US" altLang="ja-JP" sz="12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r>
                  <a:rPr lang="ja-JP" altLang="en-US" sz="2800" dirty="0">
                    <a:latin typeface="メイリオ"/>
                    <a:ea typeface="メイリオ"/>
                    <a:cs typeface="メイリオ"/>
                  </a:rPr>
                  <a:t>　</a:t>
                </a:r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ja-JP" altLang="en-US" sz="2800" dirty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ja-JP" altLang="en-US" sz="2500" dirty="0" smtClean="0"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" name="図 2" descr="3_クイズ_構成_150904-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978" y="1412453"/>
              <a:ext cx="804672" cy="804672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63" y="3734642"/>
            <a:ext cx="7379999" cy="26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8" y="333794"/>
            <a:ext cx="8072581" cy="301142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第２問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9063" y="1461188"/>
            <a:ext cx="6522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住宅用消火器は、約</a:t>
            </a:r>
            <a:r>
              <a:rPr kumimoji="1" lang="en-US" altLang="ja-JP" sz="4000" b="1" dirty="0" smtClean="0">
                <a:latin typeface="メイリオ"/>
                <a:ea typeface="メイリオ"/>
                <a:cs typeface="メイリオ"/>
              </a:rPr>
              <a:t>30</a:t>
            </a:r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秒間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薬剤が放出される。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1984" y="3864215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93407" y="3864214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6660" y="3850109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0710" y="3824831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6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419" y="5599505"/>
            <a:ext cx="812800" cy="812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2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24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24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24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28302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597110" y="1720563"/>
            <a:ext cx="78790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ja-JP" altLang="en-US" sz="15000" b="1" dirty="0" smtClean="0">
                <a:latin typeface="メイリオ"/>
                <a:ea typeface="メイリオ"/>
                <a:cs typeface="メイリオ"/>
              </a:rPr>
              <a:t>結果発表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" name="SE_ドラムロール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993" y="5444079"/>
            <a:ext cx="812800" cy="812800"/>
          </a:xfrm>
          <a:prstGeom prst="rect">
            <a:avLst/>
          </a:prstGeom>
        </p:spPr>
      </p:pic>
      <p:pic>
        <p:nvPicPr>
          <p:cNvPr id="5" name="図 4" descr="3_クイズ_構成_150904-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446" y="366598"/>
            <a:ext cx="5493118" cy="549311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図形グループ 5"/>
          <p:cNvGrpSpPr/>
          <p:nvPr/>
        </p:nvGrpSpPr>
        <p:grpSpPr>
          <a:xfrm>
            <a:off x="789743" y="333794"/>
            <a:ext cx="7559040" cy="6083808"/>
            <a:chOff x="789743" y="333794"/>
            <a:chExt cx="7559040" cy="6083808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789743" y="333794"/>
              <a:ext cx="7559040" cy="6083808"/>
              <a:chOff x="789743" y="333794"/>
              <a:chExt cx="7559040" cy="6083808"/>
            </a:xfrm>
          </p:grpSpPr>
          <p:pic>
            <p:nvPicPr>
              <p:cNvPr id="9" name="図 8" descr="3_クイズ_構成_150904-4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743" y="333794"/>
                <a:ext cx="7559040" cy="6083808"/>
              </a:xfrm>
              <a:prstGeom prst="rect">
                <a:avLst/>
              </a:prstGeom>
              <a:effectLst>
                <a:outerShdw blurRad="254000" dir="2700000" algn="tl" rotWithShape="0">
                  <a:schemeClr val="bg1"/>
                </a:outerShdw>
              </a:effectLst>
            </p:spPr>
          </p:pic>
          <p:sp>
            <p:nvSpPr>
              <p:cNvPr id="7" name="正方形/長方形 6"/>
              <p:cNvSpPr/>
              <p:nvPr/>
            </p:nvSpPr>
            <p:spPr>
              <a:xfrm>
                <a:off x="4069300" y="411399"/>
                <a:ext cx="1005403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3200" b="1" dirty="0" smtClean="0">
                    <a:solidFill>
                      <a:schemeClr val="bg1"/>
                    </a:solidFill>
                    <a:latin typeface="メイリオ"/>
                    <a:ea typeface="メイリオ"/>
                    <a:cs typeface="メイリオ"/>
                  </a:rPr>
                  <a:t>解説</a:t>
                </a:r>
                <a:endParaRPr lang="ja-JP" altLang="en-US" sz="3200" b="1" dirty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0" name="タイトル 9"/>
              <p:cNvSpPr txBox="1">
                <a:spLocks/>
              </p:cNvSpPr>
              <p:nvPr/>
            </p:nvSpPr>
            <p:spPr>
              <a:xfrm>
                <a:off x="2820818" y="1316069"/>
                <a:ext cx="2341752" cy="9010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b="1" dirty="0" smtClean="0">
                    <a:latin typeface="メイリオ"/>
                    <a:ea typeface="メイリオ"/>
                    <a:cs typeface="メイリオ"/>
                  </a:rPr>
                  <a:t>正解は</a:t>
                </a:r>
                <a:endParaRPr lang="ja-JP" altLang="en-US" b="1" dirty="0">
                  <a:latin typeface="メイリオ"/>
                  <a:ea typeface="メイリオ"/>
                  <a:cs typeface="メイリオ"/>
                </a:endParaRPr>
              </a:p>
            </p:txBody>
          </p:sp>
          <p:sp>
            <p:nvSpPr>
              <p:cNvPr id="11" name="タイトル 9"/>
              <p:cNvSpPr txBox="1">
                <a:spLocks/>
              </p:cNvSpPr>
              <p:nvPr/>
            </p:nvSpPr>
            <p:spPr>
              <a:xfrm>
                <a:off x="1320801" y="2309091"/>
                <a:ext cx="6724072" cy="40270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ja-JP" altLang="en-US" sz="2500" dirty="0" smtClean="0">
                    <a:latin typeface="メイリオ"/>
                    <a:ea typeface="メイリオ"/>
                    <a:cs typeface="メイリオ"/>
                  </a:rPr>
                  <a:t>　</a:t>
                </a:r>
                <a:r>
                  <a:rPr lang="ja-JP" altLang="en-US" sz="2800" dirty="0" smtClean="0">
                    <a:latin typeface="メイリオ"/>
                    <a:ea typeface="メイリオ"/>
                    <a:cs typeface="メイリオ"/>
                  </a:rPr>
                  <a:t>住宅用消火器の薬剤放出時間は、約１２秒～１８秒間です。</a:t>
                </a:r>
                <a:endParaRPr lang="en-US" altLang="ja-JP" sz="28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2500" dirty="0" smtClean="0"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 smtClean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  <a:p>
                <a:pPr algn="l"/>
                <a:endParaRPr lang="en-US" altLang="ja-JP" sz="3200" dirty="0">
                  <a:solidFill>
                    <a:srgbClr val="92D050"/>
                  </a:solidFill>
                  <a:latin typeface="メイリオ"/>
                  <a:ea typeface="メイリオ"/>
                  <a:cs typeface="メイリオ"/>
                </a:endParaRPr>
              </a:p>
            </p:txBody>
          </p:sp>
        </p:grpSp>
        <p:pic>
          <p:nvPicPr>
            <p:cNvPr id="3" name="図 2" descr="3_クイズ_構成_150904-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978" y="1412453"/>
              <a:ext cx="804672" cy="804672"/>
            </a:xfrm>
            <a:prstGeom prst="rect">
              <a:avLst/>
            </a:prstGeom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364" y="3956512"/>
            <a:ext cx="6746620" cy="18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_クイズ_構成_150904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8" y="333794"/>
            <a:ext cx="8072581" cy="3011424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864114" y="396800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第３問</a:t>
            </a:r>
            <a:endParaRPr lang="ja-JP" altLang="en-US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3953" y="1461188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消火器の操作は、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kumimoji="1" lang="ja-JP" altLang="en-US" sz="4000" b="1" dirty="0" smtClean="0">
                <a:latin typeface="メイリオ"/>
                <a:ea typeface="メイリオ"/>
                <a:cs typeface="メイリオ"/>
              </a:rPr>
              <a:t>まず「レバーを強く握る」。</a:t>
            </a:r>
            <a:endParaRPr kumimoji="1" lang="en-US" altLang="ja-JP" sz="4000" b="1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6" name="図 5" descr="3_クイズ_構成_150904-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83" y="3876407"/>
            <a:ext cx="1999488" cy="1999488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pic>
        <p:nvPicPr>
          <p:cNvPr id="7" name="図 6" descr="3_クイズ_構成_150904-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63" y="3864215"/>
            <a:ext cx="2011680" cy="2011680"/>
          </a:xfrm>
          <a:prstGeom prst="rect">
            <a:avLst/>
          </a:prstGeom>
          <a:effectLst>
            <a:outerShdw blurRad="254000" dir="2700000" algn="tl" rotWithShape="0">
              <a:schemeClr val="bg1"/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980899" y="4190071"/>
            <a:ext cx="1218002" cy="1200329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or</a:t>
            </a:r>
            <a:endParaRPr kumimoji="1" lang="ja-JP" altLang="en-US" sz="72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61984" y="3864215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3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93407" y="3864214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2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6660" y="3850109"/>
            <a:ext cx="1486480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5000" b="1" dirty="0" smtClean="0">
                <a:latin typeface="メイリオ"/>
                <a:ea typeface="メイリオ"/>
                <a:cs typeface="メイリオ"/>
              </a:rPr>
              <a:t>1</a:t>
            </a:r>
            <a:endParaRPr kumimoji="1" lang="ja-JP" altLang="en-US" sz="150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0710" y="3824831"/>
            <a:ext cx="4031873" cy="2400657"/>
          </a:xfrm>
          <a:prstGeom prst="rect">
            <a:avLst/>
          </a:prstGeom>
          <a:noFill/>
          <a:effectLst>
            <a:outerShdw blurRad="254000" dir="2700000" algn="tl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50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終了</a:t>
            </a:r>
            <a:endParaRPr kumimoji="1" lang="ja-JP" altLang="en-US" sz="15000" b="1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6" name="SE_出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4419" y="5599505"/>
            <a:ext cx="812800" cy="812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24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74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74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674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174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28302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2779</TotalTime>
  <Words>671</Words>
  <Application>Microsoft Office PowerPoint</Application>
  <PresentationFormat>画面に合わせる (4:3)</PresentationFormat>
  <Paragraphs>154</Paragraphs>
  <Slides>33</Slides>
  <Notes>0</Notes>
  <HiddenSlides>0</HiddenSlides>
  <MMClips>20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1" baseType="lpstr">
      <vt:lpstr>ＭＳ Ｐゴシック</vt:lpstr>
      <vt:lpstr>メイリオ</vt:lpstr>
      <vt:lpstr>游ゴシック</vt:lpstr>
      <vt:lpstr>Arial</vt:lpstr>
      <vt:lpstr>Calibri</vt:lpstr>
      <vt:lpstr>Century Gothic</vt:lpstr>
      <vt:lpstr>Wingdings 3</vt:lpstr>
      <vt:lpstr>ウィスプ</vt:lpstr>
      <vt:lpstr>PowerPoint プレゼンテーション</vt:lpstr>
      <vt:lpstr>　住宅火災が発生する原因の多くは、普段の何気ない行動から発生しています。  　この「住宅防火クイズ」を通して火災時の対応について、考えるきっかけとしていただければと思います。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otsubo</dc:creator>
  <cp:lastModifiedBy>倉橋　雄太</cp:lastModifiedBy>
  <cp:revision>110</cp:revision>
  <cp:lastPrinted>2023-01-11T01:41:56Z</cp:lastPrinted>
  <dcterms:created xsi:type="dcterms:W3CDTF">2015-08-23T08:42:48Z</dcterms:created>
  <dcterms:modified xsi:type="dcterms:W3CDTF">2023-03-31T00:53:40Z</dcterms:modified>
</cp:coreProperties>
</file>