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handoutMasterIdLst>
    <p:handoutMasterId r:id="rId5"/>
  </p:handoutMasterIdLst>
  <p:sldIdLst>
    <p:sldId id="258" r:id="rId2"/>
    <p:sldId id="257" r:id="rId3"/>
  </p:sldIdLst>
  <p:sldSz cx="6858000" cy="9906000" type="A4"/>
  <p:notesSz cx="7104063" cy="102346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300" userDrawn="1">
          <p15:clr>
            <a:srgbClr val="A4A3A4"/>
          </p15:clr>
        </p15:guide>
        <p15:guide id="3" pos="4292"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2F7FE"/>
    <a:srgbClr val="2E8EA8"/>
    <a:srgbClr val="0070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344" autoAdjust="0"/>
    <p:restoredTop sz="94660"/>
  </p:normalViewPr>
  <p:slideViewPr>
    <p:cSldViewPr>
      <p:cViewPr varScale="1">
        <p:scale>
          <a:sx n="57" d="100"/>
          <a:sy n="57" d="100"/>
        </p:scale>
        <p:origin x="2938" y="67"/>
      </p:cViewPr>
      <p:guideLst>
        <p:guide orient="horz" pos="3120"/>
        <p:guide pos="300"/>
        <p:guide pos="4292"/>
      </p:guideLst>
    </p:cSldViewPr>
  </p:slideViewPr>
  <p:notesTextViewPr>
    <p:cViewPr>
      <p:scale>
        <a:sx n="100" d="100"/>
        <a:sy n="100" d="100"/>
      </p:scale>
      <p:origin x="0" y="0"/>
    </p:cViewPr>
  </p:notesTextViewPr>
  <p:notesViewPr>
    <p:cSldViewPr showGuides="1">
      <p:cViewPr varScale="1">
        <p:scale>
          <a:sx n="57" d="100"/>
          <a:sy n="57" d="100"/>
        </p:scale>
        <p:origin x="3216" y="6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4024313" y="0"/>
            <a:ext cx="3078162" cy="512763"/>
          </a:xfrm>
          <a:prstGeom prst="rect">
            <a:avLst/>
          </a:prstGeom>
        </p:spPr>
        <p:txBody>
          <a:bodyPr vert="horz" lIns="91440" tIns="45720" rIns="91440" bIns="45720" rtlCol="0"/>
          <a:lstStyle>
            <a:lvl1pPr algn="r">
              <a:defRPr sz="1200"/>
            </a:lvl1pPr>
          </a:lstStyle>
          <a:p>
            <a:fld id="{1F455256-6542-4ECF-995E-E39EF03B01F0}" type="datetimeFigureOut">
              <a:rPr kumimoji="1" lang="ja-JP" altLang="en-US" smtClean="0"/>
              <a:t>2026/5/12</a:t>
            </a:fld>
            <a:endParaRPr kumimoji="1" lang="ja-JP" altLang="en-US"/>
          </a:p>
        </p:txBody>
      </p:sp>
      <p:sp>
        <p:nvSpPr>
          <p:cNvPr id="4" name="フッター プレースホルダー 3"/>
          <p:cNvSpPr>
            <a:spLocks noGrp="1"/>
          </p:cNvSpPr>
          <p:nvPr>
            <p:ph type="ftr" sz="quarter" idx="2"/>
          </p:nvPr>
        </p:nvSpPr>
        <p:spPr>
          <a:xfrm>
            <a:off x="0" y="9721850"/>
            <a:ext cx="3078163" cy="512763"/>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4024313" y="9721850"/>
            <a:ext cx="3078162" cy="512763"/>
          </a:xfrm>
          <a:prstGeom prst="rect">
            <a:avLst/>
          </a:prstGeom>
        </p:spPr>
        <p:txBody>
          <a:bodyPr vert="horz" lIns="91440" tIns="45720" rIns="91440" bIns="45720" rtlCol="0" anchor="b"/>
          <a:lstStyle>
            <a:lvl1pPr algn="r">
              <a:defRPr sz="1200"/>
            </a:lvl1pPr>
          </a:lstStyle>
          <a:p>
            <a:fld id="{EA3CB2A9-49A9-4FA1-9DF9-9A367B578EFD}" type="slidenum">
              <a:rPr kumimoji="1" lang="ja-JP" altLang="en-US" smtClean="0"/>
              <a:t>‹#›</a:t>
            </a:fld>
            <a:endParaRPr kumimoji="1" lang="ja-JP" altLang="en-US"/>
          </a:p>
        </p:txBody>
      </p:sp>
    </p:spTree>
    <p:extLst>
      <p:ext uri="{BB962C8B-B14F-4D97-AF65-F5344CB8AC3E}">
        <p14:creationId xmlns:p14="http://schemas.microsoft.com/office/powerpoint/2010/main" val="6802045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4024313" y="0"/>
            <a:ext cx="3078162" cy="512763"/>
          </a:xfrm>
          <a:prstGeom prst="rect">
            <a:avLst/>
          </a:prstGeom>
        </p:spPr>
        <p:txBody>
          <a:bodyPr vert="horz" lIns="91440" tIns="45720" rIns="91440" bIns="45720" rtlCol="0"/>
          <a:lstStyle>
            <a:lvl1pPr algn="r">
              <a:defRPr sz="1200"/>
            </a:lvl1pPr>
          </a:lstStyle>
          <a:p>
            <a:fld id="{3DB9A29D-68C0-4CC9-AD73-99580D809B92}" type="datetimeFigureOut">
              <a:rPr kumimoji="1" lang="ja-JP" altLang="en-US" smtClean="0"/>
              <a:t>2026/5/12</a:t>
            </a:fld>
            <a:endParaRPr kumimoji="1" lang="ja-JP" altLang="en-US"/>
          </a:p>
        </p:txBody>
      </p:sp>
      <p:sp>
        <p:nvSpPr>
          <p:cNvPr id="4" name="スライド イメージ プレースホルダー 3"/>
          <p:cNvSpPr>
            <a:spLocks noGrp="1" noRot="1" noChangeAspect="1"/>
          </p:cNvSpPr>
          <p:nvPr>
            <p:ph type="sldImg" idx="2"/>
          </p:nvPr>
        </p:nvSpPr>
        <p:spPr>
          <a:xfrm>
            <a:off x="2357438" y="1279525"/>
            <a:ext cx="2390775" cy="34544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711200" y="4926013"/>
            <a:ext cx="5683250" cy="4029075"/>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721850"/>
            <a:ext cx="3078163" cy="512763"/>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4024313" y="9721850"/>
            <a:ext cx="3078162" cy="512763"/>
          </a:xfrm>
          <a:prstGeom prst="rect">
            <a:avLst/>
          </a:prstGeom>
        </p:spPr>
        <p:txBody>
          <a:bodyPr vert="horz" lIns="91440" tIns="45720" rIns="91440" bIns="45720" rtlCol="0" anchor="b"/>
          <a:lstStyle>
            <a:lvl1pPr algn="r">
              <a:defRPr sz="1200"/>
            </a:lvl1pPr>
          </a:lstStyle>
          <a:p>
            <a:fld id="{F5ECF7F5-949D-4466-A12F-EC353C829732}" type="slidenum">
              <a:rPr kumimoji="1" lang="ja-JP" altLang="en-US" smtClean="0"/>
              <a:t>‹#›</a:t>
            </a:fld>
            <a:endParaRPr kumimoji="1" lang="ja-JP" altLang="en-US"/>
          </a:p>
        </p:txBody>
      </p:sp>
    </p:spTree>
    <p:extLst>
      <p:ext uri="{BB962C8B-B14F-4D97-AF65-F5344CB8AC3E}">
        <p14:creationId xmlns:p14="http://schemas.microsoft.com/office/powerpoint/2010/main" val="180547327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3"/>
            <a:ext cx="5829300" cy="2123369"/>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2026/5/12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2026/5/12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1"/>
            <a:ext cx="1543050" cy="8452202"/>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342900" y="396701"/>
            <a:ext cx="4514850" cy="8452202"/>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2026/5/12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2026/5/12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2"/>
            <a:ext cx="5829300" cy="1967442"/>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541735" y="4198587"/>
            <a:ext cx="5829300" cy="21669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2026/5/12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34290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348615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2026/5/12</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3483770"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3483770"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t>2026/5/12</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t>2026/5/12</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t>2026/5/12</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94406"/>
            <a:ext cx="2256235" cy="1678517"/>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2681288"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342901"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2026/5/12</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1"/>
            <a:ext cx="4114800" cy="818622"/>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344216" y="7752823"/>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2026/5/12</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kumimoji="1" lang="ja-JP" altLang="en-US" dirty="0"/>
              <a:t>マスタ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 3"/>
          <p:cNvSpPr>
            <a:spLocks noGrp="1"/>
          </p:cNvSpPr>
          <p:nvPr>
            <p:ph type="dt" sz="half" idx="2"/>
          </p:nvPr>
        </p:nvSpPr>
        <p:spPr>
          <a:xfrm>
            <a:off x="342900" y="9181396"/>
            <a:ext cx="1600200" cy="527402"/>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t>2026/5/12</a:t>
            </a:fld>
            <a:endParaRPr kumimoji="1" lang="ja-JP" altLang="en-US"/>
          </a:p>
        </p:txBody>
      </p:sp>
      <p:sp>
        <p:nvSpPr>
          <p:cNvPr id="5" name="フッター プレースホルダ 4"/>
          <p:cNvSpPr>
            <a:spLocks noGrp="1"/>
          </p:cNvSpPr>
          <p:nvPr>
            <p:ph type="ftr" sz="quarter" idx="3"/>
          </p:nvPr>
        </p:nvSpPr>
        <p:spPr>
          <a:xfrm>
            <a:off x="2343150" y="9181396"/>
            <a:ext cx="2171700" cy="52740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4914900" y="9181396"/>
            <a:ext cx="1600200" cy="527402"/>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city.saitama.lg.jp/enquete/e004038.html" TargetMode="Externa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4941168" y="3584848"/>
            <a:ext cx="1429706" cy="13763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34" name="図 33"/>
          <p:cNvPicPr>
            <a:picLocks noChangeAspect="1"/>
          </p:cNvPicPr>
          <p:nvPr/>
        </p:nvPicPr>
        <p:blipFill rotWithShape="1">
          <a:blip r:embed="rId2">
            <a:extLst>
              <a:ext uri="{28A0092B-C50C-407E-A947-70E740481C1C}">
                <a14:useLocalDpi xmlns:a14="http://schemas.microsoft.com/office/drawing/2010/main" val="0"/>
              </a:ext>
            </a:extLst>
          </a:blip>
          <a:srcRect l="19402" t="-735" r="32841" b="63235"/>
          <a:stretch/>
        </p:blipFill>
        <p:spPr>
          <a:xfrm>
            <a:off x="-27384" y="-87560"/>
            <a:ext cx="6912769" cy="3672408"/>
          </a:xfrm>
          <a:prstGeom prst="rect">
            <a:avLst/>
          </a:prstGeom>
        </p:spPr>
      </p:pic>
      <p:pic>
        <p:nvPicPr>
          <p:cNvPr id="35" name="図 34"/>
          <p:cNvPicPr>
            <a:picLocks noChangeAspect="1"/>
          </p:cNvPicPr>
          <p:nvPr/>
        </p:nvPicPr>
        <p:blipFill rotWithShape="1">
          <a:blip r:embed="rId2">
            <a:extLst>
              <a:ext uri="{28A0092B-C50C-407E-A947-70E740481C1C}">
                <a14:useLocalDpi xmlns:a14="http://schemas.microsoft.com/office/drawing/2010/main" val="0"/>
              </a:ext>
            </a:extLst>
          </a:blip>
          <a:srcRect l="20416" t="65830" r="22576" b="128"/>
          <a:stretch/>
        </p:blipFill>
        <p:spPr>
          <a:xfrm>
            <a:off x="0" y="7257256"/>
            <a:ext cx="6912769" cy="2792760"/>
          </a:xfrm>
          <a:prstGeom prst="rect">
            <a:avLst/>
          </a:prstGeom>
        </p:spPr>
      </p:pic>
      <p:sp>
        <p:nvSpPr>
          <p:cNvPr id="36" name="正方形/長方形 35"/>
          <p:cNvSpPr/>
          <p:nvPr/>
        </p:nvSpPr>
        <p:spPr>
          <a:xfrm>
            <a:off x="-747464" y="8553400"/>
            <a:ext cx="8712968" cy="1496616"/>
          </a:xfrm>
          <a:prstGeom prst="rect">
            <a:avLst/>
          </a:prstGeom>
          <a:solidFill>
            <a:schemeClr val="bg1">
              <a:alpha val="7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p:cNvSpPr txBox="1"/>
          <p:nvPr/>
        </p:nvSpPr>
        <p:spPr>
          <a:xfrm>
            <a:off x="561142" y="1109281"/>
            <a:ext cx="5735715" cy="1323439"/>
          </a:xfrm>
          <a:prstGeom prst="rect">
            <a:avLst/>
          </a:prstGeom>
          <a:noFill/>
        </p:spPr>
        <p:txBody>
          <a:bodyPr wrap="square" rtlCol="0">
            <a:spAutoFit/>
          </a:bodyPr>
          <a:lstStyle/>
          <a:p>
            <a:pPr algn="ctr"/>
            <a:r>
              <a:rPr lang="ja-JP" altLang="en-US" sz="8000" b="1" dirty="0">
                <a:solidFill>
                  <a:schemeClr val="accent4"/>
                </a:solidFill>
                <a:latin typeface="BIZ UDゴシック" panose="020B0400000000000000" pitchFamily="49" charset="-128"/>
                <a:ea typeface="BIZ UDゴシック" panose="020B0400000000000000" pitchFamily="49" charset="-128"/>
              </a:rPr>
              <a:t>調査員募集</a:t>
            </a:r>
          </a:p>
        </p:txBody>
      </p:sp>
      <p:sp>
        <p:nvSpPr>
          <p:cNvPr id="23" name="テキスト ボックス 22"/>
          <p:cNvSpPr txBox="1"/>
          <p:nvPr/>
        </p:nvSpPr>
        <p:spPr>
          <a:xfrm>
            <a:off x="203059" y="4376936"/>
            <a:ext cx="6532558" cy="5009128"/>
          </a:xfrm>
          <a:prstGeom prst="rect">
            <a:avLst/>
          </a:prstGeom>
          <a:noFill/>
          <a:ln>
            <a:noFill/>
          </a:ln>
        </p:spPr>
        <p:txBody>
          <a:bodyPr wrap="none" rtlCol="0">
            <a:spAutoFit/>
          </a:bodyPr>
          <a:lstStyle/>
          <a:p>
            <a:pPr>
              <a:lnSpc>
                <a:spcPct val="120000"/>
              </a:lnSpc>
            </a:pPr>
            <a:r>
              <a:rPr lang="ja-JP" altLang="en-US" sz="1600" dirty="0">
                <a:solidFill>
                  <a:schemeClr val="accent6">
                    <a:lumMod val="75000"/>
                  </a:schemeClr>
                </a:solidFill>
                <a:latin typeface="BIZ UDゴシック" panose="020B0400000000000000" pitchFamily="49" charset="-128"/>
                <a:ea typeface="BIZ UDゴシック" panose="020B0400000000000000" pitchFamily="49" charset="-128"/>
              </a:rPr>
              <a:t>募集人数</a:t>
            </a:r>
          </a:p>
          <a:p>
            <a:pPr>
              <a:lnSpc>
                <a:spcPct val="120000"/>
              </a:lnSpc>
            </a:pPr>
            <a:r>
              <a:rPr lang="ja-JP" altLang="en-US" dirty="0">
                <a:latin typeface="BIZ UDゴシック" panose="020B0400000000000000" pitchFamily="49" charset="-128"/>
                <a:ea typeface="BIZ UDゴシック" panose="020B0400000000000000" pitchFamily="49" charset="-128"/>
              </a:rPr>
              <a:t>　</a:t>
            </a:r>
            <a:r>
              <a:rPr lang="ja-JP" altLang="en-US" sz="2000" b="1" dirty="0">
                <a:solidFill>
                  <a:schemeClr val="bg2">
                    <a:lumMod val="50000"/>
                  </a:schemeClr>
                </a:solidFill>
                <a:latin typeface="BIZ UDゴシック" panose="020B0400000000000000" pitchFamily="49" charset="-128"/>
                <a:ea typeface="BIZ UDゴシック" panose="020B0400000000000000" pitchFamily="49" charset="-128"/>
              </a:rPr>
              <a:t>１５人程度</a:t>
            </a:r>
            <a:r>
              <a:rPr lang="ja-JP" altLang="en-US" sz="1400" dirty="0">
                <a:latin typeface="BIZ UDゴシック" panose="020B0400000000000000" pitchFamily="49" charset="-128"/>
                <a:ea typeface="BIZ UDゴシック" panose="020B0400000000000000" pitchFamily="49" charset="-128"/>
              </a:rPr>
              <a:t>（応募多数の場合は、先着順）</a:t>
            </a:r>
          </a:p>
          <a:p>
            <a:pPr>
              <a:lnSpc>
                <a:spcPct val="120000"/>
              </a:lnSpc>
            </a:pPr>
            <a:endParaRPr lang="ja-JP" altLang="en-US" sz="900" dirty="0">
              <a:latin typeface="BIZ UDゴシック" panose="020B0400000000000000" pitchFamily="49" charset="-128"/>
              <a:ea typeface="BIZ UDゴシック" panose="020B0400000000000000" pitchFamily="49" charset="-128"/>
            </a:endParaRPr>
          </a:p>
          <a:p>
            <a:pPr>
              <a:lnSpc>
                <a:spcPct val="120000"/>
              </a:lnSpc>
            </a:pPr>
            <a:r>
              <a:rPr lang="ja-JP" altLang="en-US" sz="1600" dirty="0">
                <a:solidFill>
                  <a:schemeClr val="accent6">
                    <a:lumMod val="75000"/>
                  </a:schemeClr>
                </a:solidFill>
                <a:latin typeface="BIZ UDゴシック" panose="020B0400000000000000" pitchFamily="49" charset="-128"/>
                <a:ea typeface="BIZ UDゴシック" panose="020B0400000000000000" pitchFamily="49" charset="-128"/>
              </a:rPr>
              <a:t>応募条件</a:t>
            </a:r>
          </a:p>
          <a:p>
            <a:pPr>
              <a:lnSpc>
                <a:spcPct val="120000"/>
              </a:lnSpc>
            </a:pPr>
            <a:r>
              <a:rPr lang="ja-JP" altLang="en-US" sz="1400" dirty="0">
                <a:latin typeface="BIZ UDゴシック" panose="020B0400000000000000" pitchFamily="49" charset="-128"/>
                <a:ea typeface="BIZ UDゴシック" panose="020B0400000000000000" pitchFamily="49" charset="-128"/>
              </a:rPr>
              <a:t>　① １８歳以上の方</a:t>
            </a:r>
            <a:endParaRPr lang="en-US" altLang="ja-JP" sz="1400" dirty="0">
              <a:latin typeface="BIZ UDゴシック" panose="020B0400000000000000" pitchFamily="49" charset="-128"/>
              <a:ea typeface="BIZ UDゴシック" panose="020B0400000000000000" pitchFamily="49" charset="-128"/>
            </a:endParaRPr>
          </a:p>
          <a:p>
            <a:pPr>
              <a:lnSpc>
                <a:spcPct val="120000"/>
              </a:lnSpc>
            </a:pPr>
            <a:r>
              <a:rPr lang="ja-JP" altLang="en-US" sz="1400" dirty="0">
                <a:latin typeface="BIZ UDゴシック" panose="020B0400000000000000" pitchFamily="49" charset="-128"/>
                <a:ea typeface="BIZ UDゴシック" panose="020B0400000000000000" pitchFamily="49" charset="-128"/>
              </a:rPr>
              <a:t>　② 調査員研修に参加できる方</a:t>
            </a:r>
            <a:endParaRPr lang="en-US" altLang="ja-JP" sz="1400" dirty="0">
              <a:latin typeface="BIZ UDゴシック" panose="020B0400000000000000" pitchFamily="49" charset="-128"/>
              <a:ea typeface="BIZ UDゴシック" panose="020B0400000000000000" pitchFamily="49" charset="-128"/>
            </a:endParaRPr>
          </a:p>
          <a:p>
            <a:pPr>
              <a:lnSpc>
                <a:spcPct val="120000"/>
              </a:lnSpc>
            </a:pPr>
            <a:r>
              <a:rPr lang="ja-JP" altLang="en-US" sz="1400" dirty="0">
                <a:latin typeface="BIZ UDゴシック" panose="020B0400000000000000" pitchFamily="49" charset="-128"/>
                <a:ea typeface="BIZ UDゴシック" panose="020B0400000000000000" pitchFamily="49" charset="-128"/>
              </a:rPr>
              <a:t>　　　 日時：令和８年６月１４日（日）１０：００ ～ １２：００</a:t>
            </a:r>
            <a:endParaRPr lang="en-US" altLang="ja-JP" sz="1400" dirty="0">
              <a:latin typeface="BIZ UDゴシック" panose="020B0400000000000000" pitchFamily="49" charset="-128"/>
              <a:ea typeface="BIZ UDゴシック" panose="020B0400000000000000" pitchFamily="49" charset="-128"/>
            </a:endParaRPr>
          </a:p>
          <a:p>
            <a:pPr>
              <a:lnSpc>
                <a:spcPct val="120000"/>
              </a:lnSpc>
            </a:pPr>
            <a:r>
              <a:rPr lang="ja-JP" altLang="en-US" sz="1400" dirty="0">
                <a:latin typeface="BIZ UDゴシック" panose="020B0400000000000000" pitchFamily="49" charset="-128"/>
                <a:ea typeface="BIZ UDゴシック" panose="020B0400000000000000" pitchFamily="49" charset="-128"/>
              </a:rPr>
              <a:t>　　　 場所：さいたま市桜環境センター（さいたま市桜区新開４－２－１）</a:t>
            </a:r>
            <a:endParaRPr lang="en-US" altLang="ja-JP" sz="1400" dirty="0">
              <a:latin typeface="BIZ UDゴシック" panose="020B0400000000000000" pitchFamily="49" charset="-128"/>
              <a:ea typeface="BIZ UDゴシック" panose="020B0400000000000000" pitchFamily="49" charset="-128"/>
            </a:endParaRPr>
          </a:p>
          <a:p>
            <a:pPr>
              <a:lnSpc>
                <a:spcPct val="120000"/>
              </a:lnSpc>
            </a:pPr>
            <a:r>
              <a:rPr lang="ja-JP" altLang="en-US" sz="1400" dirty="0">
                <a:latin typeface="BIZ UDゴシック" panose="020B0400000000000000" pitchFamily="49" charset="-128"/>
                <a:ea typeface="BIZ UDゴシック" panose="020B0400000000000000" pitchFamily="49" charset="-128"/>
              </a:rPr>
              <a:t>　③ 市内で決めた１つの調査拠点で調査を行える方（調査拠点は応相談）　</a:t>
            </a:r>
            <a:r>
              <a:rPr lang="ja-JP" altLang="en-US" sz="1200" dirty="0">
                <a:latin typeface="BIZ UDゴシック" panose="020B0400000000000000" pitchFamily="49" charset="-128"/>
                <a:ea typeface="BIZ UDゴシック" panose="020B0400000000000000" pitchFamily="49" charset="-128"/>
              </a:rPr>
              <a:t>　</a:t>
            </a:r>
            <a:endParaRPr lang="en-US" altLang="ja-JP" dirty="0">
              <a:solidFill>
                <a:schemeClr val="accent4"/>
              </a:solidFill>
              <a:latin typeface="BIZ UDゴシック" panose="020B0400000000000000" pitchFamily="49" charset="-128"/>
              <a:ea typeface="BIZ UDゴシック" panose="020B0400000000000000" pitchFamily="49" charset="-128"/>
            </a:endParaRPr>
          </a:p>
          <a:p>
            <a:pPr>
              <a:lnSpc>
                <a:spcPct val="120000"/>
              </a:lnSpc>
            </a:pPr>
            <a:endParaRPr lang="ja-JP" altLang="en-US" sz="600" dirty="0">
              <a:latin typeface="BIZ UDゴシック" panose="020B0400000000000000" pitchFamily="49" charset="-128"/>
              <a:ea typeface="BIZ UDゴシック" panose="020B0400000000000000" pitchFamily="49" charset="-128"/>
            </a:endParaRPr>
          </a:p>
          <a:p>
            <a:pPr>
              <a:lnSpc>
                <a:spcPct val="120000"/>
              </a:lnSpc>
            </a:pPr>
            <a:r>
              <a:rPr lang="ja-JP" altLang="en-US" sz="1400" dirty="0">
                <a:latin typeface="BIZ UDゴシック" panose="020B0400000000000000" pitchFamily="49" charset="-128"/>
                <a:ea typeface="BIZ UDゴシック" panose="020B0400000000000000" pitchFamily="49" charset="-128"/>
              </a:rPr>
              <a:t>　</a:t>
            </a:r>
            <a:r>
              <a:rPr lang="ja-JP" altLang="en-US" sz="1500" dirty="0">
                <a:latin typeface="BIZ UDゴシック" panose="020B0400000000000000" pitchFamily="49" charset="-128"/>
                <a:ea typeface="BIZ UDゴシック" panose="020B0400000000000000" pitchFamily="49" charset="-128"/>
              </a:rPr>
              <a:t>　</a:t>
            </a:r>
            <a:r>
              <a:rPr lang="en-US" altLang="ja-JP" sz="1500" dirty="0">
                <a:solidFill>
                  <a:schemeClr val="accent4"/>
                </a:solidFill>
                <a:latin typeface="BIZ UDゴシック" panose="020B0400000000000000" pitchFamily="49" charset="-128"/>
                <a:ea typeface="BIZ UDゴシック" panose="020B0400000000000000" pitchFamily="49" charset="-128"/>
              </a:rPr>
              <a:t>※</a:t>
            </a:r>
            <a:r>
              <a:rPr lang="ja-JP" altLang="en-US" sz="1500" dirty="0">
                <a:solidFill>
                  <a:schemeClr val="accent4"/>
                </a:solidFill>
                <a:latin typeface="BIZ UDゴシック" panose="020B0400000000000000" pitchFamily="49" charset="-128"/>
                <a:ea typeface="BIZ UDゴシック" panose="020B0400000000000000" pitchFamily="49" charset="-128"/>
              </a:rPr>
              <a:t> 報酬や交通費の支給はありません</a:t>
            </a:r>
            <a:endParaRPr lang="en-US" altLang="ja-JP" sz="1500" dirty="0">
              <a:solidFill>
                <a:schemeClr val="accent4"/>
              </a:solidFill>
              <a:latin typeface="BIZ UDゴシック" panose="020B0400000000000000" pitchFamily="49" charset="-128"/>
              <a:ea typeface="BIZ UDゴシック" panose="020B0400000000000000" pitchFamily="49" charset="-128"/>
            </a:endParaRPr>
          </a:p>
          <a:p>
            <a:pPr>
              <a:lnSpc>
                <a:spcPct val="120000"/>
              </a:lnSpc>
            </a:pPr>
            <a:endParaRPr lang="en-US" altLang="ja-JP" sz="900" dirty="0">
              <a:solidFill>
                <a:schemeClr val="accent6">
                  <a:lumMod val="75000"/>
                </a:schemeClr>
              </a:solidFill>
              <a:latin typeface="BIZ UDゴシック" panose="020B0400000000000000" pitchFamily="49" charset="-128"/>
              <a:ea typeface="BIZ UDゴシック" panose="020B0400000000000000" pitchFamily="49" charset="-128"/>
            </a:endParaRPr>
          </a:p>
          <a:p>
            <a:pPr>
              <a:lnSpc>
                <a:spcPct val="120000"/>
              </a:lnSpc>
            </a:pPr>
            <a:r>
              <a:rPr lang="ja-JP" altLang="en-US" sz="1600" dirty="0">
                <a:solidFill>
                  <a:schemeClr val="accent6">
                    <a:lumMod val="75000"/>
                  </a:schemeClr>
                </a:solidFill>
                <a:latin typeface="BIZ UDゴシック" panose="020B0400000000000000" pitchFamily="49" charset="-128"/>
                <a:ea typeface="BIZ UDゴシック" panose="020B0400000000000000" pitchFamily="49" charset="-128"/>
              </a:rPr>
              <a:t>応募方法</a:t>
            </a:r>
            <a:r>
              <a:rPr lang="ja-JP" altLang="en-US" dirty="0">
                <a:latin typeface="BIZ UDゴシック" panose="020B0400000000000000" pitchFamily="49" charset="-128"/>
                <a:ea typeface="BIZ UDゴシック" panose="020B0400000000000000" pitchFamily="49" charset="-128"/>
              </a:rPr>
              <a:t>　</a:t>
            </a:r>
          </a:p>
          <a:p>
            <a:pPr>
              <a:lnSpc>
                <a:spcPct val="120000"/>
              </a:lnSpc>
            </a:pPr>
            <a:r>
              <a:rPr lang="ja-JP" altLang="en-US" sz="1400" dirty="0">
                <a:latin typeface="BIZ UDゴシック" panose="020B0400000000000000" pitchFamily="49" charset="-128"/>
                <a:ea typeface="BIZ UDゴシック" panose="020B0400000000000000" pitchFamily="49" charset="-128"/>
              </a:rPr>
              <a:t>　「みんなの生きもの調査」調査員応募用ページより受付</a:t>
            </a:r>
            <a:endParaRPr lang="en-US" altLang="ja-JP" sz="1400" dirty="0">
              <a:latin typeface="BIZ UDゴシック" panose="020B0400000000000000" pitchFamily="49" charset="-128"/>
              <a:ea typeface="BIZ UDゴシック" panose="020B0400000000000000" pitchFamily="49" charset="-128"/>
            </a:endParaRPr>
          </a:p>
          <a:p>
            <a:pPr>
              <a:lnSpc>
                <a:spcPct val="120000"/>
              </a:lnSpc>
            </a:pPr>
            <a:r>
              <a:rPr lang="ja-JP" altLang="en-US" sz="1400" dirty="0">
                <a:latin typeface="BIZ UDゴシック" panose="020B0400000000000000" pitchFamily="49" charset="-128"/>
                <a:ea typeface="BIZ UDゴシック" panose="020B0400000000000000" pitchFamily="49" charset="-128"/>
              </a:rPr>
              <a:t>　 　</a:t>
            </a:r>
            <a:r>
              <a:rPr lang="en-US" altLang="ja-JP" sz="1300" dirty="0">
                <a:latin typeface="BIZ UDゴシック" panose="020B0400000000000000" pitchFamily="49" charset="-128"/>
                <a:ea typeface="BIZ UDゴシック" panose="020B0400000000000000" pitchFamily="49" charset="-128"/>
                <a:hlinkClick r:id="rId3"/>
              </a:rPr>
              <a:t>https://www.city.saitama.lg.jp/enquete/e004038.html</a:t>
            </a:r>
            <a:endParaRPr lang="en-US" altLang="ja-JP" sz="1300" dirty="0">
              <a:latin typeface="BIZ UDゴシック" panose="020B0400000000000000" pitchFamily="49" charset="-128"/>
              <a:ea typeface="BIZ UDゴシック" panose="020B0400000000000000" pitchFamily="49" charset="-128"/>
            </a:endParaRPr>
          </a:p>
          <a:p>
            <a:pPr>
              <a:lnSpc>
                <a:spcPct val="120000"/>
              </a:lnSpc>
            </a:pPr>
            <a:r>
              <a:rPr lang="ja-JP" altLang="en-US" sz="1300" dirty="0">
                <a:latin typeface="BIZ UDゴシック" panose="020B0400000000000000" pitchFamily="49" charset="-128"/>
                <a:ea typeface="BIZ UDゴシック" panose="020B0400000000000000" pitchFamily="49" charset="-128"/>
              </a:rPr>
              <a:t>　　裏面の問合せ先の電話番号とメールアドレスからもお申込できます。</a:t>
            </a:r>
          </a:p>
          <a:p>
            <a:pPr>
              <a:lnSpc>
                <a:spcPct val="120000"/>
              </a:lnSpc>
            </a:pPr>
            <a:endParaRPr lang="en-US" altLang="ja-JP" sz="900" dirty="0">
              <a:latin typeface="BIZ UDゴシック" panose="020B0400000000000000" pitchFamily="49" charset="-128"/>
              <a:ea typeface="BIZ UDゴシック" panose="020B0400000000000000" pitchFamily="49" charset="-128"/>
            </a:endParaRPr>
          </a:p>
          <a:p>
            <a:pPr>
              <a:lnSpc>
                <a:spcPct val="120000"/>
              </a:lnSpc>
            </a:pPr>
            <a:r>
              <a:rPr lang="ja-JP" altLang="en-US" sz="1600" dirty="0">
                <a:solidFill>
                  <a:schemeClr val="accent6">
                    <a:lumMod val="75000"/>
                  </a:schemeClr>
                </a:solidFill>
                <a:latin typeface="BIZ UDゴシック" panose="020B0400000000000000" pitchFamily="49" charset="-128"/>
                <a:ea typeface="BIZ UDゴシック" panose="020B0400000000000000" pitchFamily="49" charset="-128"/>
              </a:rPr>
              <a:t>募集締切</a:t>
            </a:r>
          </a:p>
          <a:p>
            <a:pPr>
              <a:lnSpc>
                <a:spcPct val="120000"/>
              </a:lnSpc>
            </a:pPr>
            <a:r>
              <a:rPr lang="ja-JP" altLang="en-US" dirty="0">
                <a:latin typeface="BIZ UDゴシック" panose="020B0400000000000000" pitchFamily="49" charset="-128"/>
                <a:ea typeface="BIZ UDゴシック" panose="020B0400000000000000" pitchFamily="49" charset="-128"/>
              </a:rPr>
              <a:t> </a:t>
            </a:r>
            <a:r>
              <a:rPr lang="ja-JP" altLang="en-US" sz="2000" dirty="0">
                <a:latin typeface="BIZ UDゴシック" panose="020B0400000000000000" pitchFamily="49" charset="-128"/>
                <a:ea typeface="BIZ UDゴシック" panose="020B0400000000000000" pitchFamily="49" charset="-128"/>
              </a:rPr>
              <a:t>　</a:t>
            </a:r>
            <a:r>
              <a:rPr lang="ja-JP" altLang="en-US" sz="2300" b="1" dirty="0">
                <a:solidFill>
                  <a:schemeClr val="bg2">
                    <a:lumMod val="50000"/>
                  </a:schemeClr>
                </a:solidFill>
                <a:latin typeface="BIZ UDゴシック" panose="020B0400000000000000" pitchFamily="49" charset="-128"/>
                <a:ea typeface="BIZ UDゴシック" panose="020B0400000000000000" pitchFamily="49" charset="-128"/>
              </a:rPr>
              <a:t>令和８年</a:t>
            </a:r>
            <a:r>
              <a:rPr lang="ja-JP" altLang="en-US" sz="2500" b="1" dirty="0">
                <a:solidFill>
                  <a:schemeClr val="bg2">
                    <a:lumMod val="50000"/>
                  </a:schemeClr>
                </a:solidFill>
                <a:latin typeface="BIZ UDゴシック" panose="020B0400000000000000" pitchFamily="49" charset="-128"/>
                <a:ea typeface="BIZ UDゴシック" panose="020B0400000000000000" pitchFamily="49" charset="-128"/>
              </a:rPr>
              <a:t>６月５日（金）</a:t>
            </a:r>
            <a:r>
              <a:rPr lang="ja-JP" altLang="en-US" dirty="0">
                <a:latin typeface="BIZ UDゴシック" panose="020B0400000000000000" pitchFamily="49" charset="-128"/>
                <a:ea typeface="BIZ UDゴシック" panose="020B0400000000000000" pitchFamily="49" charset="-128"/>
              </a:rPr>
              <a:t>まで</a:t>
            </a:r>
          </a:p>
        </p:txBody>
      </p:sp>
      <p:sp>
        <p:nvSpPr>
          <p:cNvPr id="14" name="角丸四角形 13"/>
          <p:cNvSpPr/>
          <p:nvPr/>
        </p:nvSpPr>
        <p:spPr>
          <a:xfrm>
            <a:off x="116632" y="2588550"/>
            <a:ext cx="6552727" cy="1596163"/>
          </a:xfrm>
          <a:prstGeom prst="roundRect">
            <a:avLst/>
          </a:prstGeom>
          <a:solidFill>
            <a:schemeClr val="bg1"/>
          </a:solidFill>
        </p:spPr>
        <p:style>
          <a:lnRef idx="2">
            <a:schemeClr val="accent6"/>
          </a:lnRef>
          <a:fillRef idx="1">
            <a:schemeClr val="lt1"/>
          </a:fillRef>
          <a:effectRef idx="0">
            <a:schemeClr val="accent6"/>
          </a:effectRef>
          <a:fontRef idx="minor">
            <a:schemeClr val="dk1"/>
          </a:fontRef>
        </p:style>
        <p:txBody>
          <a:bodyPr wrap="square">
            <a:noAutofit/>
          </a:bodyPr>
          <a:lstStyle/>
          <a:p>
            <a:pPr algn="just">
              <a:spcAft>
                <a:spcPts val="0"/>
              </a:spcAft>
            </a:pPr>
            <a:r>
              <a:rPr lang="ja-JP" altLang="ja-JP" sz="1700" kern="100" dirty="0">
                <a:solidFill>
                  <a:schemeClr val="accent6">
                    <a:lumMod val="7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さいたま市で</a:t>
            </a:r>
            <a:r>
              <a:rPr lang="ja-JP" altLang="en-US" sz="1700" kern="100" dirty="0">
                <a:solidFill>
                  <a:schemeClr val="accent6">
                    <a:lumMod val="7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は、</a:t>
            </a:r>
            <a:r>
              <a:rPr lang="ja-JP" altLang="ja-JP" sz="1700" kern="100" dirty="0">
                <a:solidFill>
                  <a:schemeClr val="accent6">
                    <a:lumMod val="7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チョウとトンボを対象とした調査を行っています</a:t>
            </a:r>
            <a:r>
              <a:rPr lang="ja-JP" altLang="en-US" sz="1700" kern="100" dirty="0">
                <a:solidFill>
                  <a:schemeClr val="accent6">
                    <a:lumMod val="7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a:t>
            </a:r>
            <a:endParaRPr lang="en-US" altLang="ja-JP" sz="1700" kern="100" dirty="0">
              <a:solidFill>
                <a:schemeClr val="accent6">
                  <a:lumMod val="75000"/>
                </a:schemeClr>
              </a:solidFill>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spcAft>
                <a:spcPts val="0"/>
              </a:spcAft>
            </a:pPr>
            <a:endParaRPr lang="ja-JP" altLang="ja-JP" sz="400" kern="100" dirty="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spcAft>
                <a:spcPts val="0"/>
              </a:spcAft>
            </a:pPr>
            <a:r>
              <a:rPr lang="ja-JP" altLang="en-US" sz="1300" kern="100" dirty="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ja-JP" sz="1300" kern="100" dirty="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チョウは種ごとに異なる草を食べるなど植物と密接な関係を持っており、</a:t>
            </a:r>
            <a:endParaRPr lang="en-US" altLang="ja-JP" sz="1300" kern="100" dirty="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spcAft>
                <a:spcPts val="0"/>
              </a:spcAft>
            </a:pPr>
            <a:r>
              <a:rPr lang="ja-JP" altLang="ja-JP" sz="1300" kern="100" dirty="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チョウを調べることで、その地域の植生を推定することができます</a:t>
            </a:r>
            <a:r>
              <a:rPr lang="ja-JP" altLang="en-US" sz="1300" kern="100" dirty="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a:t>
            </a:r>
            <a:endParaRPr lang="en-US" altLang="ja-JP" sz="1300" kern="100" dirty="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spcAft>
                <a:spcPts val="0"/>
              </a:spcAft>
            </a:pPr>
            <a:endParaRPr lang="ja-JP" altLang="ja-JP" sz="400" kern="100" dirty="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endParaRPr>
          </a:p>
          <a:p>
            <a:r>
              <a:rPr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ja-JP" sz="1300" dirty="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トンボは幼虫がヤゴと呼ばれ水中に生活するなど水環境と</a:t>
            </a:r>
            <a:endParaRPr lang="en-US" altLang="ja-JP" sz="1300" dirty="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endParaRPr>
          </a:p>
          <a:p>
            <a:r>
              <a:rPr lang="ja-JP" altLang="ja-JP" sz="1300" dirty="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密接な関係を持っており、トンボを調べることで、その地域の</a:t>
            </a:r>
            <a:endParaRPr lang="en-US" altLang="ja-JP" sz="13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endParaRPr>
          </a:p>
          <a:p>
            <a:r>
              <a:rPr lang="ja-JP" altLang="ja-JP" sz="130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水</a:t>
            </a:r>
            <a:r>
              <a:rPr lang="ja-JP" altLang="ja-JP" sz="1300" dirty="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環境を推定することができます</a:t>
            </a:r>
            <a:r>
              <a:rPr lang="ja-JP" altLang="en-US" sz="1300" dirty="0">
                <a:solidFill>
                  <a:schemeClr val="tx1">
                    <a:lumMod val="75000"/>
                    <a:lumOff val="25000"/>
                  </a:schemeClr>
                </a:solidFill>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altLang="en-US" sz="13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pic>
        <p:nvPicPr>
          <p:cNvPr id="3" name="図 2"/>
          <p:cNvPicPr>
            <a:picLocks noChangeAspect="1"/>
          </p:cNvPicPr>
          <p:nvPr/>
        </p:nvPicPr>
        <p:blipFill>
          <a:blip r:embed="rId4" cstate="print">
            <a:clrChange>
              <a:clrFrom>
                <a:srgbClr val="FF7F27"/>
              </a:clrFrom>
              <a:clrTo>
                <a:srgbClr val="FF7F27">
                  <a:alpha val="0"/>
                </a:srgbClr>
              </a:clrTo>
            </a:clrChange>
            <a:extLst>
              <a:ext uri="{28A0092B-C50C-407E-A947-70E740481C1C}">
                <a14:useLocalDpi xmlns:a14="http://schemas.microsoft.com/office/drawing/2010/main" val="0"/>
              </a:ext>
            </a:extLst>
          </a:blip>
          <a:stretch>
            <a:fillRect/>
          </a:stretch>
        </p:blipFill>
        <p:spPr>
          <a:xfrm>
            <a:off x="3093860" y="9273480"/>
            <a:ext cx="2385638" cy="540989"/>
          </a:xfrm>
          <a:prstGeom prst="rect">
            <a:avLst/>
          </a:prstGeom>
        </p:spPr>
      </p:pic>
      <p:sp>
        <p:nvSpPr>
          <p:cNvPr id="42" name="テキスト ボックス 41"/>
          <p:cNvSpPr txBox="1"/>
          <p:nvPr/>
        </p:nvSpPr>
        <p:spPr>
          <a:xfrm>
            <a:off x="5479498" y="9413833"/>
            <a:ext cx="1284817" cy="338554"/>
          </a:xfrm>
          <a:prstGeom prst="rect">
            <a:avLst/>
          </a:prstGeom>
          <a:noFill/>
        </p:spPr>
        <p:txBody>
          <a:bodyPr wrap="square" rtlCol="0">
            <a:spAutoFit/>
          </a:bodyPr>
          <a:lstStyle/>
          <a:p>
            <a:r>
              <a:rPr kumimoji="1" lang="ja-JP" altLang="en-US" sz="1600" dirty="0">
                <a:solidFill>
                  <a:schemeClr val="tx1">
                    <a:lumMod val="85000"/>
                    <a:lumOff val="15000"/>
                  </a:schemeClr>
                </a:solidFill>
                <a:latin typeface="BIZ UDPゴシック" panose="020B0400000000000000" pitchFamily="50" charset="-128"/>
                <a:ea typeface="BIZ UDPゴシック" panose="020B0400000000000000" pitchFamily="50" charset="-128"/>
              </a:rPr>
              <a:t>環境対策課</a:t>
            </a:r>
            <a:endParaRPr kumimoji="1" lang="en-US" altLang="ja-JP" sz="1600" dirty="0">
              <a:solidFill>
                <a:schemeClr val="tx1">
                  <a:lumMod val="85000"/>
                  <a:lumOff val="15000"/>
                </a:schemeClr>
              </a:solidFill>
              <a:latin typeface="BIZ UDPゴシック" panose="020B0400000000000000" pitchFamily="50" charset="-128"/>
              <a:ea typeface="BIZ UDPゴシック" panose="020B0400000000000000" pitchFamily="50" charset="-128"/>
            </a:endParaRPr>
          </a:p>
        </p:txBody>
      </p:sp>
      <p:pic>
        <p:nvPicPr>
          <p:cNvPr id="2" name="図 1"/>
          <p:cNvPicPr>
            <a:picLocks noChangeAspect="1"/>
          </p:cNvPicPr>
          <p:nvPr/>
        </p:nvPicPr>
        <p:blipFill rotWithShape="1">
          <a:blip r:embed="rId5">
            <a:extLst>
              <a:ext uri="{28A0092B-C50C-407E-A947-70E740481C1C}">
                <a14:useLocalDpi xmlns:a14="http://schemas.microsoft.com/office/drawing/2010/main" val="0"/>
              </a:ext>
            </a:extLst>
          </a:blip>
          <a:srcRect t="3963"/>
          <a:stretch/>
        </p:blipFill>
        <p:spPr>
          <a:xfrm>
            <a:off x="5009485" y="6960376"/>
            <a:ext cx="1210779" cy="1162807"/>
          </a:xfrm>
          <a:prstGeom prst="rect">
            <a:avLst/>
          </a:prstGeom>
        </p:spPr>
      </p:pic>
      <p:sp>
        <p:nvSpPr>
          <p:cNvPr id="40" name="楕円 39"/>
          <p:cNvSpPr/>
          <p:nvPr/>
        </p:nvSpPr>
        <p:spPr>
          <a:xfrm>
            <a:off x="1568147" y="215089"/>
            <a:ext cx="756000" cy="756000"/>
          </a:xfrm>
          <a:prstGeom prst="ellipse">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楕円 42"/>
          <p:cNvSpPr/>
          <p:nvPr/>
        </p:nvSpPr>
        <p:spPr>
          <a:xfrm>
            <a:off x="2093070" y="262084"/>
            <a:ext cx="756000" cy="756000"/>
          </a:xfrm>
          <a:prstGeom prst="ellipse">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楕円 43"/>
          <p:cNvSpPr/>
          <p:nvPr/>
        </p:nvSpPr>
        <p:spPr>
          <a:xfrm>
            <a:off x="2583883" y="323800"/>
            <a:ext cx="756000" cy="756000"/>
          </a:xfrm>
          <a:prstGeom prst="ellipse">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楕円 44"/>
          <p:cNvSpPr/>
          <p:nvPr/>
        </p:nvSpPr>
        <p:spPr>
          <a:xfrm>
            <a:off x="3019193" y="372852"/>
            <a:ext cx="756000" cy="756000"/>
          </a:xfrm>
          <a:prstGeom prst="ellipse">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楕円 45"/>
          <p:cNvSpPr/>
          <p:nvPr/>
        </p:nvSpPr>
        <p:spPr>
          <a:xfrm>
            <a:off x="3489015" y="416507"/>
            <a:ext cx="756000" cy="756000"/>
          </a:xfrm>
          <a:prstGeom prst="ellipse">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楕円 46"/>
          <p:cNvSpPr/>
          <p:nvPr/>
        </p:nvSpPr>
        <p:spPr>
          <a:xfrm>
            <a:off x="3975595" y="455643"/>
            <a:ext cx="756000" cy="756000"/>
          </a:xfrm>
          <a:prstGeom prst="ellipse">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楕円 47"/>
          <p:cNvSpPr/>
          <p:nvPr/>
        </p:nvSpPr>
        <p:spPr>
          <a:xfrm>
            <a:off x="4493756" y="501868"/>
            <a:ext cx="756000" cy="756000"/>
          </a:xfrm>
          <a:prstGeom prst="ellipse">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楕円 48"/>
          <p:cNvSpPr/>
          <p:nvPr/>
        </p:nvSpPr>
        <p:spPr>
          <a:xfrm>
            <a:off x="5009485" y="545989"/>
            <a:ext cx="756000" cy="756000"/>
          </a:xfrm>
          <a:prstGeom prst="ellipse">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楕円 49"/>
          <p:cNvSpPr/>
          <p:nvPr/>
        </p:nvSpPr>
        <p:spPr>
          <a:xfrm>
            <a:off x="5498277" y="590110"/>
            <a:ext cx="756000" cy="756000"/>
          </a:xfrm>
          <a:prstGeom prst="ellipse">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楕円 50"/>
          <p:cNvSpPr/>
          <p:nvPr/>
        </p:nvSpPr>
        <p:spPr>
          <a:xfrm>
            <a:off x="6022333" y="651003"/>
            <a:ext cx="756000" cy="756000"/>
          </a:xfrm>
          <a:prstGeom prst="ellipse">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テキスト ボックス 51"/>
          <p:cNvSpPr txBox="1"/>
          <p:nvPr/>
        </p:nvSpPr>
        <p:spPr>
          <a:xfrm rot="333993">
            <a:off x="694763" y="424657"/>
            <a:ext cx="6922433" cy="707886"/>
          </a:xfrm>
          <a:prstGeom prst="rect">
            <a:avLst/>
          </a:prstGeom>
          <a:noFill/>
        </p:spPr>
        <p:txBody>
          <a:bodyPr wrap="square" rtlCol="0">
            <a:spAutoFit/>
          </a:bodyPr>
          <a:lstStyle/>
          <a:p>
            <a:pPr algn="ctr"/>
            <a:r>
              <a:rPr lang="ja-JP" altLang="en-US" sz="4000" b="1" dirty="0">
                <a:solidFill>
                  <a:schemeClr val="accent6"/>
                </a:solidFill>
                <a:latin typeface="BIZ UDゴシック" panose="020B0400000000000000" pitchFamily="49" charset="-128"/>
                <a:ea typeface="BIZ UDゴシック" panose="020B0400000000000000" pitchFamily="49" charset="-128"/>
              </a:rPr>
              <a:t>みんな</a:t>
            </a:r>
            <a:r>
              <a:rPr lang="ja-JP" altLang="en-US" sz="3200" b="1" dirty="0">
                <a:solidFill>
                  <a:schemeClr val="accent6"/>
                </a:solidFill>
                <a:latin typeface="BIZ UDゴシック" panose="020B0400000000000000" pitchFamily="49" charset="-128"/>
                <a:ea typeface="BIZ UDゴシック" panose="020B0400000000000000" pitchFamily="49" charset="-128"/>
              </a:rPr>
              <a:t>の</a:t>
            </a:r>
            <a:r>
              <a:rPr lang="ja-JP" altLang="en-US" sz="4000" b="1" dirty="0">
                <a:solidFill>
                  <a:schemeClr val="accent6"/>
                </a:solidFill>
                <a:latin typeface="BIZ UDゴシック" panose="020B0400000000000000" pitchFamily="49" charset="-128"/>
                <a:ea typeface="BIZ UDゴシック" panose="020B0400000000000000" pitchFamily="49" charset="-128"/>
              </a:rPr>
              <a:t>生きもの調査</a:t>
            </a:r>
          </a:p>
        </p:txBody>
      </p:sp>
      <p:sp>
        <p:nvSpPr>
          <p:cNvPr id="53" name="テキスト ボックス 52"/>
          <p:cNvSpPr txBox="1"/>
          <p:nvPr/>
        </p:nvSpPr>
        <p:spPr>
          <a:xfrm rot="20823472">
            <a:off x="30299" y="136748"/>
            <a:ext cx="1698592" cy="620902"/>
          </a:xfrm>
          <a:prstGeom prst="wedgeEllipseCallout">
            <a:avLst>
              <a:gd name="adj1" fmla="val 32430"/>
              <a:gd name="adj2" fmla="val 72003"/>
            </a:avLst>
          </a:prstGeom>
          <a:solidFill>
            <a:schemeClr val="accent6"/>
          </a:solidFill>
          <a:ln>
            <a:noFill/>
          </a:ln>
        </p:spPr>
        <p:txBody>
          <a:bodyPr wrap="square" lIns="0" tIns="0" rIns="0" bIns="0" rtlCol="0" anchor="ctr" anchorCtr="1">
            <a:noAutofit/>
          </a:bodyPr>
          <a:lstStyle/>
          <a:p>
            <a:pPr algn="ctr"/>
            <a:r>
              <a:rPr lang="ja-JP" altLang="en-US" sz="2300" b="1" dirty="0">
                <a:solidFill>
                  <a:schemeClr val="bg1"/>
                </a:solidFill>
                <a:latin typeface="BIZ UDゴシック" panose="020B0400000000000000" pitchFamily="49" charset="-128"/>
                <a:ea typeface="BIZ UDゴシック" panose="020B0400000000000000" pitchFamily="49" charset="-128"/>
              </a:rPr>
              <a:t>さいたま</a:t>
            </a:r>
          </a:p>
        </p:txBody>
      </p:sp>
      <p:pic>
        <p:nvPicPr>
          <p:cNvPr id="54" name="図 53"/>
          <p:cNvPicPr>
            <a:picLocks noChangeAspect="1"/>
          </p:cNvPicPr>
          <p:nvPr/>
        </p:nvPicPr>
        <p:blipFill rotWithShape="1">
          <a:blip r:embed="rId6" cstate="print">
            <a:extLst>
              <a:ext uri="{28A0092B-C50C-407E-A947-70E740481C1C}">
                <a14:useLocalDpi xmlns:a14="http://schemas.microsoft.com/office/drawing/2010/main" val="0"/>
              </a:ext>
            </a:extLst>
          </a:blip>
          <a:srcRect l="264" t="5591" r="-264" b="-409"/>
          <a:stretch/>
        </p:blipFill>
        <p:spPr>
          <a:xfrm>
            <a:off x="4827814" y="3368653"/>
            <a:ext cx="1929285" cy="1470732"/>
          </a:xfrm>
          <a:prstGeom prst="ellipse">
            <a:avLst/>
          </a:prstGeom>
          <a:ln>
            <a:noFill/>
          </a:ln>
          <a:effectLst>
            <a:softEdge rad="112500"/>
          </a:effectLst>
        </p:spPr>
      </p:pic>
    </p:spTree>
    <p:extLst>
      <p:ext uri="{BB962C8B-B14F-4D97-AF65-F5344CB8AC3E}">
        <p14:creationId xmlns:p14="http://schemas.microsoft.com/office/powerpoint/2010/main" val="8221816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 y="560512"/>
            <a:ext cx="6697309" cy="7340471"/>
          </a:xfrm>
          <a:prstGeom prst="rect">
            <a:avLst/>
          </a:prstGeom>
        </p:spPr>
        <p:txBody>
          <a:bodyPr wrap="square">
            <a:spAutoFit/>
          </a:bodyPr>
          <a:lstStyle/>
          <a:p>
            <a:pPr marL="88900" indent="-1588" algn="just"/>
            <a:r>
              <a:rPr lang="ja-JP" altLang="en-US" b="1" kern="100" dirty="0">
                <a:solidFill>
                  <a:schemeClr val="accent6"/>
                </a:solidFill>
                <a:latin typeface="BIZ UDゴシック" panose="020B0400000000000000" pitchFamily="49" charset="-128"/>
                <a:ea typeface="BIZ UDゴシック" panose="020B0400000000000000" pitchFamily="49" charset="-128"/>
                <a:cs typeface="Times New Roman"/>
              </a:rPr>
              <a:t>● さいたまみんなの生きもの調査とは？</a:t>
            </a:r>
            <a:endParaRPr lang="en-US" altLang="ja-JP" b="1" kern="100" dirty="0">
              <a:solidFill>
                <a:schemeClr val="accent6"/>
              </a:solidFill>
              <a:latin typeface="BIZ UDゴシック" panose="020B0400000000000000" pitchFamily="49" charset="-128"/>
              <a:ea typeface="BIZ UDゴシック" panose="020B0400000000000000" pitchFamily="49" charset="-128"/>
              <a:cs typeface="Times New Roman"/>
            </a:endParaRPr>
          </a:p>
          <a:p>
            <a:pPr marL="88900" indent="-1588" algn="just"/>
            <a:r>
              <a:rPr lang="ja-JP" altLang="en-US" sz="1400" b="1" kern="100" dirty="0">
                <a:solidFill>
                  <a:srgbClr val="0070C0"/>
                </a:solidFill>
                <a:latin typeface="BIZ UDゴシック" panose="020B0400000000000000" pitchFamily="49" charset="-128"/>
                <a:ea typeface="BIZ UDゴシック" panose="020B0400000000000000" pitchFamily="49" charset="-128"/>
                <a:cs typeface="Times New Roman"/>
              </a:rPr>
              <a:t>　　</a:t>
            </a:r>
            <a:r>
              <a:rPr lang="ja-JP" altLang="ja-JP" sz="1400" kern="100" dirty="0">
                <a:latin typeface="BIZ UDゴシック" panose="020B0400000000000000" pitchFamily="49" charset="-128"/>
                <a:ea typeface="BIZ UDゴシック" panose="020B0400000000000000" pitchFamily="49" charset="-128"/>
                <a:cs typeface="Times New Roman"/>
              </a:rPr>
              <a:t>市内に生息するトンボ</a:t>
            </a:r>
            <a:r>
              <a:rPr lang="ja-JP" altLang="en-US" sz="1400" kern="100" dirty="0">
                <a:latin typeface="BIZ UDゴシック" panose="020B0400000000000000" pitchFamily="49" charset="-128"/>
                <a:ea typeface="BIZ UDゴシック" panose="020B0400000000000000" pitchFamily="49" charset="-128"/>
                <a:cs typeface="Times New Roman"/>
              </a:rPr>
              <a:t>と</a:t>
            </a:r>
            <a:r>
              <a:rPr lang="ja-JP" altLang="ja-JP" sz="1400" kern="100" dirty="0">
                <a:latin typeface="BIZ UDゴシック" panose="020B0400000000000000" pitchFamily="49" charset="-128"/>
                <a:ea typeface="BIZ UDゴシック" panose="020B0400000000000000" pitchFamily="49" charset="-128"/>
                <a:cs typeface="Times New Roman"/>
              </a:rPr>
              <a:t>チョウ</a:t>
            </a:r>
            <a:r>
              <a:rPr lang="ja-JP" altLang="en-US" sz="1400" kern="100" dirty="0">
                <a:latin typeface="BIZ UDゴシック" panose="020B0400000000000000" pitchFamily="49" charset="-128"/>
                <a:ea typeface="BIZ UDゴシック" panose="020B0400000000000000" pitchFamily="49" charset="-128"/>
                <a:cs typeface="Times New Roman"/>
              </a:rPr>
              <a:t>を市民の方々に調査していただくことで、</a:t>
            </a:r>
            <a:endParaRPr lang="en-US" altLang="ja-JP" sz="1400" kern="100" dirty="0">
              <a:latin typeface="BIZ UDゴシック" panose="020B0400000000000000" pitchFamily="49" charset="-128"/>
              <a:ea typeface="BIZ UDゴシック" panose="020B0400000000000000" pitchFamily="49" charset="-128"/>
              <a:cs typeface="Times New Roman"/>
            </a:endParaRPr>
          </a:p>
          <a:p>
            <a:pPr marL="88900" indent="-1588" algn="just"/>
            <a:r>
              <a:rPr lang="ja-JP" altLang="en-US" sz="1400" kern="100" dirty="0">
                <a:latin typeface="BIZ UDゴシック" panose="020B0400000000000000" pitchFamily="49" charset="-128"/>
                <a:ea typeface="BIZ UDゴシック" panose="020B0400000000000000" pitchFamily="49" charset="-128"/>
                <a:cs typeface="Times New Roman"/>
              </a:rPr>
              <a:t>　</a:t>
            </a:r>
            <a:r>
              <a:rPr lang="ja-JP" altLang="ja-JP" sz="1400" kern="100" dirty="0">
                <a:latin typeface="BIZ UDゴシック" panose="020B0400000000000000" pitchFamily="49" charset="-128"/>
                <a:ea typeface="BIZ UDゴシック" panose="020B0400000000000000" pitchFamily="49" charset="-128"/>
                <a:cs typeface="Times New Roman"/>
              </a:rPr>
              <a:t>生物多様性への理解を深めるとともに、市内の生物多様性の現状把握や</a:t>
            </a:r>
            <a:endParaRPr lang="en-US" altLang="ja-JP" sz="1400" kern="100" dirty="0">
              <a:latin typeface="BIZ UDゴシック" panose="020B0400000000000000" pitchFamily="49" charset="-128"/>
              <a:ea typeface="BIZ UDゴシック" panose="020B0400000000000000" pitchFamily="49" charset="-128"/>
              <a:cs typeface="Times New Roman"/>
            </a:endParaRPr>
          </a:p>
          <a:p>
            <a:pPr marL="88900" indent="-1588" algn="just"/>
            <a:r>
              <a:rPr lang="ja-JP" altLang="en-US" sz="1400" kern="100" dirty="0">
                <a:latin typeface="BIZ UDゴシック" panose="020B0400000000000000" pitchFamily="49" charset="-128"/>
                <a:ea typeface="BIZ UDゴシック" panose="020B0400000000000000" pitchFamily="49" charset="-128"/>
                <a:cs typeface="Times New Roman"/>
              </a:rPr>
              <a:t>　</a:t>
            </a:r>
            <a:r>
              <a:rPr lang="ja-JP" altLang="ja-JP" sz="1400" kern="100" dirty="0">
                <a:latin typeface="BIZ UDゴシック" panose="020B0400000000000000" pitchFamily="49" charset="-128"/>
                <a:ea typeface="BIZ UDゴシック" panose="020B0400000000000000" pitchFamily="49" charset="-128"/>
                <a:cs typeface="Times New Roman"/>
              </a:rPr>
              <a:t>データ</a:t>
            </a:r>
            <a:r>
              <a:rPr lang="ja-JP" altLang="en-US" sz="1400" kern="100" dirty="0">
                <a:latin typeface="BIZ UDゴシック" panose="020B0400000000000000" pitchFamily="49" charset="-128"/>
                <a:ea typeface="BIZ UDゴシック" panose="020B0400000000000000" pitchFamily="49" charset="-128"/>
                <a:cs typeface="Times New Roman"/>
              </a:rPr>
              <a:t>を</a:t>
            </a:r>
            <a:r>
              <a:rPr lang="ja-JP" altLang="ja-JP" sz="1400" kern="100" dirty="0">
                <a:latin typeface="BIZ UDゴシック" panose="020B0400000000000000" pitchFamily="49" charset="-128"/>
                <a:ea typeface="BIZ UDゴシック" panose="020B0400000000000000" pitchFamily="49" charset="-128"/>
                <a:cs typeface="Times New Roman"/>
              </a:rPr>
              <a:t>蓄積</a:t>
            </a:r>
            <a:r>
              <a:rPr lang="ja-JP" altLang="en-US" sz="1400" kern="100" dirty="0">
                <a:latin typeface="BIZ UDゴシック" panose="020B0400000000000000" pitchFamily="49" charset="-128"/>
                <a:ea typeface="BIZ UDゴシック" panose="020B0400000000000000" pitchFamily="49" charset="-128"/>
                <a:cs typeface="Times New Roman"/>
              </a:rPr>
              <a:t>することを</a:t>
            </a:r>
            <a:r>
              <a:rPr lang="ja-JP" altLang="ja-JP" sz="1400" kern="100" dirty="0">
                <a:latin typeface="BIZ UDゴシック" panose="020B0400000000000000" pitchFamily="49" charset="-128"/>
                <a:ea typeface="BIZ UDゴシック" panose="020B0400000000000000" pitchFamily="49" charset="-128"/>
                <a:cs typeface="Times New Roman"/>
              </a:rPr>
              <a:t>目的</a:t>
            </a:r>
            <a:r>
              <a:rPr lang="ja-JP" altLang="en-US" sz="1400" kern="100" dirty="0">
                <a:latin typeface="BIZ UDゴシック" panose="020B0400000000000000" pitchFamily="49" charset="-128"/>
                <a:ea typeface="BIZ UDゴシック" panose="020B0400000000000000" pitchFamily="49" charset="-128"/>
                <a:cs typeface="Times New Roman"/>
              </a:rPr>
              <a:t>に実施する市民参加型調査です。</a:t>
            </a:r>
            <a:endParaRPr lang="en-US" altLang="ja-JP" sz="1400" kern="100" dirty="0">
              <a:latin typeface="BIZ UDゴシック" panose="020B0400000000000000" pitchFamily="49" charset="-128"/>
              <a:ea typeface="BIZ UDゴシック" panose="020B0400000000000000" pitchFamily="49" charset="-128"/>
              <a:cs typeface="Times New Roman"/>
            </a:endParaRPr>
          </a:p>
          <a:p>
            <a:pPr marL="89535" indent="133350" algn="just"/>
            <a:endParaRPr lang="en-US" altLang="ja-JP" sz="1400" kern="100" dirty="0">
              <a:latin typeface="BIZ UDゴシック" panose="020B0400000000000000" pitchFamily="49" charset="-128"/>
              <a:ea typeface="BIZ UDゴシック" panose="020B0400000000000000" pitchFamily="49" charset="-128"/>
              <a:cs typeface="Times New Roman"/>
            </a:endParaRPr>
          </a:p>
          <a:p>
            <a:pPr marL="88900" indent="-1588" algn="just"/>
            <a:r>
              <a:rPr lang="ja-JP" altLang="en-US" b="1" kern="100" dirty="0">
                <a:solidFill>
                  <a:schemeClr val="accent6"/>
                </a:solidFill>
                <a:latin typeface="BIZ UDゴシック" panose="020B0400000000000000" pitchFamily="49" charset="-128"/>
                <a:ea typeface="BIZ UDゴシック" panose="020B0400000000000000" pitchFamily="49" charset="-128"/>
                <a:cs typeface="Times New Roman"/>
              </a:rPr>
              <a:t>● 調査に参加するには？</a:t>
            </a:r>
            <a:endParaRPr lang="en-US" altLang="ja-JP" b="1" kern="100" dirty="0">
              <a:solidFill>
                <a:schemeClr val="accent6"/>
              </a:solidFill>
              <a:latin typeface="BIZ UDゴシック" panose="020B0400000000000000" pitchFamily="49" charset="-128"/>
              <a:ea typeface="BIZ UDゴシック" panose="020B0400000000000000" pitchFamily="49" charset="-128"/>
              <a:cs typeface="Times New Roman"/>
            </a:endParaRPr>
          </a:p>
          <a:p>
            <a:pPr marL="88900" indent="133350" algn="just"/>
            <a:r>
              <a:rPr lang="ja-JP" altLang="en-US" sz="1400" kern="100" dirty="0">
                <a:latin typeface="BIZ UDゴシック" panose="020B0400000000000000" pitchFamily="49" charset="-128"/>
                <a:ea typeface="BIZ UDゴシック" panose="020B0400000000000000" pitchFamily="49" charset="-128"/>
                <a:cs typeface="Times New Roman"/>
              </a:rPr>
              <a:t>　６月</a:t>
            </a:r>
            <a:r>
              <a:rPr lang="ja-JP" altLang="en-US" sz="1400" kern="100">
                <a:latin typeface="BIZ UDゴシック" panose="020B0400000000000000" pitchFamily="49" charset="-128"/>
                <a:ea typeface="BIZ UDゴシック" panose="020B0400000000000000" pitchFamily="49" charset="-128"/>
                <a:cs typeface="Times New Roman"/>
              </a:rPr>
              <a:t>１４日（日）</a:t>
            </a:r>
            <a:r>
              <a:rPr lang="ja-JP" altLang="en-US" sz="1400" kern="100" dirty="0">
                <a:latin typeface="BIZ UDゴシック" panose="020B0400000000000000" pitchFamily="49" charset="-128"/>
                <a:ea typeface="BIZ UDゴシック" panose="020B0400000000000000" pitchFamily="49" charset="-128"/>
                <a:cs typeface="Times New Roman"/>
              </a:rPr>
              <a:t>開催の調査員研修を受講すると</a:t>
            </a:r>
            <a:endParaRPr lang="en-US" altLang="ja-JP" sz="1400" kern="100" dirty="0">
              <a:latin typeface="BIZ UDゴシック" panose="020B0400000000000000" pitchFamily="49" charset="-128"/>
              <a:ea typeface="BIZ UDゴシック" panose="020B0400000000000000" pitchFamily="49" charset="-128"/>
              <a:cs typeface="Times New Roman"/>
            </a:endParaRPr>
          </a:p>
          <a:p>
            <a:pPr marL="88900" indent="3175" algn="just"/>
            <a:r>
              <a:rPr lang="ja-JP" altLang="en-US" sz="1400" kern="100" dirty="0">
                <a:latin typeface="BIZ UDゴシック" panose="020B0400000000000000" pitchFamily="49" charset="-128"/>
                <a:ea typeface="BIZ UDゴシック" panose="020B0400000000000000" pitchFamily="49" charset="-128"/>
                <a:cs typeface="Times New Roman"/>
              </a:rPr>
              <a:t>　「調査員」として登録され、調査に参加可能となり</a:t>
            </a:r>
            <a:endParaRPr lang="en-US" altLang="ja-JP" sz="1400" kern="100" dirty="0">
              <a:latin typeface="BIZ UDゴシック" panose="020B0400000000000000" pitchFamily="49" charset="-128"/>
              <a:ea typeface="BIZ UDゴシック" panose="020B0400000000000000" pitchFamily="49" charset="-128"/>
              <a:cs typeface="Times New Roman"/>
            </a:endParaRPr>
          </a:p>
          <a:p>
            <a:pPr marL="88900" indent="3175" algn="just"/>
            <a:r>
              <a:rPr lang="ja-JP" altLang="en-US" sz="1400" kern="100" dirty="0">
                <a:latin typeface="BIZ UDゴシック" panose="020B0400000000000000" pitchFamily="49" charset="-128"/>
                <a:ea typeface="BIZ UDゴシック" panose="020B0400000000000000" pitchFamily="49" charset="-128"/>
                <a:cs typeface="Times New Roman"/>
              </a:rPr>
              <a:t>　ます。</a:t>
            </a:r>
            <a:endParaRPr lang="en-US" altLang="ja-JP" sz="1400" kern="100" dirty="0">
              <a:latin typeface="BIZ UDゴシック" panose="020B0400000000000000" pitchFamily="49" charset="-128"/>
              <a:ea typeface="BIZ UDゴシック" panose="020B0400000000000000" pitchFamily="49" charset="-128"/>
              <a:cs typeface="Times New Roman"/>
            </a:endParaRPr>
          </a:p>
          <a:p>
            <a:pPr marL="88900" indent="3175" algn="just"/>
            <a:r>
              <a:rPr lang="ja-JP" altLang="en-US" sz="1400" kern="100" dirty="0">
                <a:latin typeface="BIZ UDゴシック" panose="020B0400000000000000" pitchFamily="49" charset="-128"/>
                <a:ea typeface="BIZ UDゴシック" panose="020B0400000000000000" pitchFamily="49" charset="-128"/>
                <a:cs typeface="Times New Roman"/>
              </a:rPr>
              <a:t>　　調査員研修では調査方法についての解説なども</a:t>
            </a:r>
            <a:endParaRPr lang="en-US" altLang="ja-JP" sz="1400" kern="100" dirty="0">
              <a:latin typeface="BIZ UDゴシック" panose="020B0400000000000000" pitchFamily="49" charset="-128"/>
              <a:ea typeface="BIZ UDゴシック" panose="020B0400000000000000" pitchFamily="49" charset="-128"/>
              <a:cs typeface="Times New Roman"/>
            </a:endParaRPr>
          </a:p>
          <a:p>
            <a:pPr marL="88900" indent="3175" algn="just"/>
            <a:r>
              <a:rPr lang="ja-JP" altLang="en-US" sz="1400" kern="100" dirty="0">
                <a:latin typeface="BIZ UDゴシック" panose="020B0400000000000000" pitchFamily="49" charset="-128"/>
                <a:ea typeface="BIZ UDゴシック" panose="020B0400000000000000" pitchFamily="49" charset="-128"/>
                <a:cs typeface="Times New Roman"/>
              </a:rPr>
              <a:t>　行いますので、</a:t>
            </a:r>
            <a:r>
              <a:rPr lang="ja-JP" altLang="ja-JP" sz="1400" kern="100" dirty="0">
                <a:latin typeface="BIZ UDゴシック" panose="020B0400000000000000" pitchFamily="49" charset="-128"/>
                <a:ea typeface="BIZ UDゴシック" panose="020B0400000000000000" pitchFamily="49" charset="-128"/>
                <a:cs typeface="Times New Roman"/>
              </a:rPr>
              <a:t>トンボ</a:t>
            </a:r>
            <a:r>
              <a:rPr lang="ja-JP" altLang="en-US" sz="1400" kern="100" dirty="0">
                <a:latin typeface="BIZ UDゴシック" panose="020B0400000000000000" pitchFamily="49" charset="-128"/>
                <a:ea typeface="BIZ UDゴシック" panose="020B0400000000000000" pitchFamily="49" charset="-128"/>
                <a:cs typeface="Times New Roman"/>
              </a:rPr>
              <a:t>と</a:t>
            </a:r>
            <a:r>
              <a:rPr lang="ja-JP" altLang="ja-JP" sz="1400" kern="100" dirty="0">
                <a:latin typeface="BIZ UDゴシック" panose="020B0400000000000000" pitchFamily="49" charset="-128"/>
                <a:ea typeface="BIZ UDゴシック" panose="020B0400000000000000" pitchFamily="49" charset="-128"/>
                <a:cs typeface="Times New Roman"/>
              </a:rPr>
              <a:t>チョウに詳しくなくても</a:t>
            </a:r>
            <a:endParaRPr lang="en-US" altLang="ja-JP" sz="1400" kern="100" dirty="0">
              <a:latin typeface="BIZ UDゴシック" panose="020B0400000000000000" pitchFamily="49" charset="-128"/>
              <a:ea typeface="BIZ UDゴシック" panose="020B0400000000000000" pitchFamily="49" charset="-128"/>
              <a:cs typeface="Times New Roman"/>
            </a:endParaRPr>
          </a:p>
          <a:p>
            <a:pPr marL="88900" indent="3175" algn="just"/>
            <a:r>
              <a:rPr lang="ja-JP" altLang="en-US" sz="1400" kern="100" dirty="0">
                <a:latin typeface="BIZ UDゴシック" panose="020B0400000000000000" pitchFamily="49" charset="-128"/>
                <a:ea typeface="BIZ UDゴシック" panose="020B0400000000000000" pitchFamily="49" charset="-128"/>
                <a:cs typeface="Times New Roman"/>
              </a:rPr>
              <a:t>　</a:t>
            </a:r>
            <a:r>
              <a:rPr lang="ja-JP" altLang="ja-JP" sz="1400" kern="100" dirty="0">
                <a:latin typeface="BIZ UDゴシック" panose="020B0400000000000000" pitchFamily="49" charset="-128"/>
                <a:ea typeface="BIZ UDゴシック" panose="020B0400000000000000" pitchFamily="49" charset="-128"/>
                <a:cs typeface="Times New Roman"/>
              </a:rPr>
              <a:t>ご参加</a:t>
            </a:r>
            <a:r>
              <a:rPr lang="ja-JP" altLang="en-US" sz="1400" kern="100" dirty="0">
                <a:latin typeface="BIZ UDゴシック" panose="020B0400000000000000" pitchFamily="49" charset="-128"/>
                <a:ea typeface="BIZ UDゴシック" panose="020B0400000000000000" pitchFamily="49" charset="-128"/>
                <a:cs typeface="Times New Roman"/>
              </a:rPr>
              <a:t>いただけます</a:t>
            </a:r>
            <a:r>
              <a:rPr lang="ja-JP" altLang="ja-JP" sz="1400" kern="100" dirty="0">
                <a:latin typeface="BIZ UDゴシック" panose="020B0400000000000000" pitchFamily="49" charset="-128"/>
                <a:ea typeface="BIZ UDゴシック" panose="020B0400000000000000" pitchFamily="49" charset="-128"/>
                <a:cs typeface="Times New Roman"/>
              </a:rPr>
              <a:t>。</a:t>
            </a:r>
            <a:endParaRPr lang="en-US" altLang="ja-JP" sz="1400" kern="100" dirty="0">
              <a:latin typeface="BIZ UDゴシック" panose="020B0400000000000000" pitchFamily="49" charset="-128"/>
              <a:ea typeface="BIZ UDゴシック" panose="020B0400000000000000" pitchFamily="49" charset="-128"/>
              <a:cs typeface="Times New Roman"/>
            </a:endParaRPr>
          </a:p>
          <a:p>
            <a:pPr marL="89535" indent="133350" algn="just"/>
            <a:endParaRPr lang="ja-JP" altLang="ja-JP" sz="1400" kern="100" dirty="0">
              <a:latin typeface="BIZ UDゴシック" panose="020B0400000000000000" pitchFamily="49" charset="-128"/>
              <a:ea typeface="BIZ UDゴシック" panose="020B0400000000000000" pitchFamily="49" charset="-128"/>
              <a:cs typeface="Times New Roman"/>
            </a:endParaRPr>
          </a:p>
          <a:p>
            <a:pPr indent="85090" algn="just"/>
            <a:r>
              <a:rPr lang="ja-JP" altLang="en-US" b="1" kern="100" dirty="0">
                <a:solidFill>
                  <a:schemeClr val="accent6"/>
                </a:solidFill>
                <a:latin typeface="BIZ UDゴシック" panose="020B0400000000000000" pitchFamily="49" charset="-128"/>
                <a:ea typeface="BIZ UDゴシック" panose="020B0400000000000000" pitchFamily="49" charset="-128"/>
                <a:cs typeface="Times New Roman"/>
              </a:rPr>
              <a:t>● 調査場所はどこですか？</a:t>
            </a:r>
            <a:endParaRPr lang="en-US" altLang="ja-JP" b="1" kern="100" dirty="0">
              <a:solidFill>
                <a:schemeClr val="accent6"/>
              </a:solidFill>
              <a:latin typeface="BIZ UDゴシック" panose="020B0400000000000000" pitchFamily="49" charset="-128"/>
              <a:ea typeface="BIZ UDゴシック" panose="020B0400000000000000" pitchFamily="49" charset="-128"/>
              <a:cs typeface="Times New Roman"/>
            </a:endParaRPr>
          </a:p>
          <a:p>
            <a:pPr marL="266700" indent="-266700"/>
            <a:r>
              <a:rPr lang="ja-JP" altLang="en-US" sz="1400" dirty="0">
                <a:latin typeface="BIZ UDゴシック" panose="020B0400000000000000" pitchFamily="49" charset="-128"/>
                <a:ea typeface="BIZ UDゴシック" panose="020B0400000000000000" pitchFamily="49" charset="-128"/>
              </a:rPr>
              <a:t>　　市内で決めた１つの調査拠点で観察できた</a:t>
            </a:r>
            <a:r>
              <a:rPr lang="ja-JP" altLang="ja-JP" sz="1400" kern="100" dirty="0">
                <a:latin typeface="BIZ UDゴシック" panose="020B0400000000000000" pitchFamily="49" charset="-128"/>
                <a:ea typeface="BIZ UDゴシック" panose="020B0400000000000000" pitchFamily="49" charset="-128"/>
                <a:cs typeface="Times New Roman"/>
              </a:rPr>
              <a:t>トンボ</a:t>
            </a:r>
            <a:r>
              <a:rPr lang="ja-JP" altLang="en-US" sz="1400" kern="100" dirty="0">
                <a:latin typeface="BIZ UDゴシック" panose="020B0400000000000000" pitchFamily="49" charset="-128"/>
                <a:ea typeface="BIZ UDゴシック" panose="020B0400000000000000" pitchFamily="49" charset="-128"/>
                <a:cs typeface="Times New Roman"/>
              </a:rPr>
              <a:t>と</a:t>
            </a:r>
            <a:r>
              <a:rPr lang="ja-JP" altLang="ja-JP" sz="1400" kern="100" dirty="0">
                <a:latin typeface="BIZ UDゴシック" panose="020B0400000000000000" pitchFamily="49" charset="-128"/>
                <a:ea typeface="BIZ UDゴシック" panose="020B0400000000000000" pitchFamily="49" charset="-128"/>
                <a:cs typeface="Times New Roman"/>
              </a:rPr>
              <a:t>チョウ</a:t>
            </a:r>
            <a:r>
              <a:rPr lang="ja-JP" altLang="en-US" sz="1400" dirty="0">
                <a:latin typeface="BIZ UDゴシック" panose="020B0400000000000000" pitchFamily="49" charset="-128"/>
                <a:ea typeface="BIZ UDゴシック" panose="020B0400000000000000" pitchFamily="49" charset="-128"/>
              </a:rPr>
              <a:t>の種類や数を記録　します。（調査拠点は応相談）</a:t>
            </a:r>
            <a:endParaRPr lang="en-US" altLang="ja-JP" sz="1400" dirty="0">
              <a:latin typeface="BIZ UDゴシック" panose="020B0400000000000000" pitchFamily="49" charset="-128"/>
              <a:ea typeface="BIZ UDゴシック" panose="020B0400000000000000" pitchFamily="49" charset="-128"/>
            </a:endParaRPr>
          </a:p>
          <a:p>
            <a:pPr marL="87313" indent="-87313"/>
            <a:r>
              <a:rPr lang="ja-JP" altLang="en-US" sz="1300" dirty="0">
                <a:latin typeface="BIZ UDゴシック" panose="020B0400000000000000" pitchFamily="49" charset="-128"/>
                <a:ea typeface="BIZ UDゴシック" panose="020B0400000000000000" pitchFamily="49" charset="-128"/>
              </a:rPr>
              <a:t>　　　</a:t>
            </a:r>
            <a:r>
              <a:rPr lang="ja-JP" altLang="en-US" sz="1300" dirty="0">
                <a:solidFill>
                  <a:schemeClr val="accent4"/>
                </a:solidFill>
                <a:latin typeface="BIZ UDゴシック" panose="020B0400000000000000" pitchFamily="49" charset="-128"/>
                <a:ea typeface="BIZ UDゴシック" panose="020B0400000000000000" pitchFamily="49" charset="-128"/>
              </a:rPr>
              <a:t>調査拠点の例：桜環境センタービオトープ、別所沼公園、荒川総合運動公園など</a:t>
            </a:r>
            <a:r>
              <a:rPr lang="ja-JP" altLang="en-US" sz="1300" dirty="0">
                <a:latin typeface="BIZ UDゴシック" panose="020B0400000000000000" pitchFamily="49" charset="-128"/>
                <a:ea typeface="BIZ UDゴシック" panose="020B0400000000000000" pitchFamily="49" charset="-128"/>
              </a:rPr>
              <a:t>　</a:t>
            </a:r>
            <a:endParaRPr lang="en-US" altLang="ja-JP" sz="1300" dirty="0">
              <a:latin typeface="BIZ UDゴシック" panose="020B0400000000000000" pitchFamily="49" charset="-128"/>
              <a:ea typeface="BIZ UDゴシック" panose="020B0400000000000000" pitchFamily="49" charset="-128"/>
            </a:endParaRPr>
          </a:p>
          <a:p>
            <a:pPr indent="85090" algn="just"/>
            <a:endParaRPr lang="en-US" altLang="ja-JP" sz="1400" b="1" kern="100" dirty="0">
              <a:solidFill>
                <a:srgbClr val="0070C0"/>
              </a:solidFill>
              <a:latin typeface="BIZ UDゴシック" panose="020B0400000000000000" pitchFamily="49" charset="-128"/>
              <a:ea typeface="BIZ UDゴシック" panose="020B0400000000000000" pitchFamily="49" charset="-128"/>
              <a:cs typeface="Times New Roman"/>
            </a:endParaRPr>
          </a:p>
          <a:p>
            <a:pPr indent="85090" algn="just"/>
            <a:r>
              <a:rPr lang="ja-JP" altLang="en-US" b="1" kern="100" dirty="0">
                <a:solidFill>
                  <a:schemeClr val="accent6"/>
                </a:solidFill>
                <a:latin typeface="BIZ UDゴシック" panose="020B0400000000000000" pitchFamily="49" charset="-128"/>
                <a:ea typeface="BIZ UDゴシック" panose="020B0400000000000000" pitchFamily="49" charset="-128"/>
                <a:cs typeface="Times New Roman"/>
              </a:rPr>
              <a:t>● 調査回数はどれくらいですか？</a:t>
            </a:r>
            <a:endParaRPr lang="en-US" altLang="ja-JP" b="1" kern="100" dirty="0">
              <a:solidFill>
                <a:schemeClr val="accent6"/>
              </a:solidFill>
              <a:latin typeface="BIZ UDゴシック" panose="020B0400000000000000" pitchFamily="49" charset="-128"/>
              <a:ea typeface="BIZ UDゴシック" panose="020B0400000000000000" pitchFamily="49" charset="-128"/>
              <a:cs typeface="Times New Roman"/>
            </a:endParaRPr>
          </a:p>
          <a:p>
            <a:pPr marL="87313" indent="-87313"/>
            <a:r>
              <a:rPr lang="ja-JP" altLang="en-US" sz="1400" dirty="0">
                <a:latin typeface="BIZ UDゴシック" panose="020B0400000000000000" pitchFamily="49" charset="-128"/>
                <a:ea typeface="BIZ UDゴシック" panose="020B0400000000000000" pitchFamily="49" charset="-128"/>
              </a:rPr>
              <a:t>　　２週間に１回程度の頻度で、１回１５分以上の調査を１０月末まで行います。</a:t>
            </a:r>
            <a:endParaRPr lang="en-US" altLang="ja-JP" sz="1400" kern="100" dirty="0">
              <a:latin typeface="BIZ UDゴシック" panose="020B0400000000000000" pitchFamily="49" charset="-128"/>
              <a:ea typeface="BIZ UDゴシック" panose="020B0400000000000000" pitchFamily="49" charset="-128"/>
              <a:cs typeface="Times New Roman"/>
            </a:endParaRPr>
          </a:p>
          <a:p>
            <a:pPr marL="89535" indent="133350" algn="just"/>
            <a:endParaRPr lang="en-US" altLang="ja-JP" sz="1400" kern="100" dirty="0">
              <a:latin typeface="BIZ UDゴシック" panose="020B0400000000000000" pitchFamily="49" charset="-128"/>
              <a:ea typeface="BIZ UDゴシック" panose="020B0400000000000000" pitchFamily="49" charset="-128"/>
              <a:cs typeface="Times New Roman"/>
            </a:endParaRPr>
          </a:p>
          <a:p>
            <a:pPr marL="88900" indent="-1588" algn="just"/>
            <a:r>
              <a:rPr lang="ja-JP" altLang="en-US" b="1" kern="100" dirty="0">
                <a:solidFill>
                  <a:schemeClr val="accent6"/>
                </a:solidFill>
                <a:latin typeface="BIZ UDゴシック" panose="020B0400000000000000" pitchFamily="49" charset="-128"/>
                <a:ea typeface="BIZ UDゴシック" panose="020B0400000000000000" pitchFamily="49" charset="-128"/>
                <a:cs typeface="Times New Roman"/>
              </a:rPr>
              <a:t>● トンボやチョウを見つけるのは難しいですか？</a:t>
            </a:r>
            <a:endParaRPr lang="en-US" altLang="ja-JP" b="1" kern="100" dirty="0">
              <a:solidFill>
                <a:schemeClr val="accent6"/>
              </a:solidFill>
              <a:latin typeface="BIZ UDゴシック" panose="020B0400000000000000" pitchFamily="49" charset="-128"/>
              <a:ea typeface="BIZ UDゴシック" panose="020B0400000000000000" pitchFamily="49" charset="-128"/>
              <a:cs typeface="Times New Roman"/>
            </a:endParaRPr>
          </a:p>
          <a:p>
            <a:pPr marL="88900" indent="133350" algn="just"/>
            <a:r>
              <a:rPr lang="ja-JP" altLang="en-US" sz="1400" kern="100" dirty="0">
                <a:latin typeface="BIZ UDゴシック" panose="020B0400000000000000" pitchFamily="49" charset="-128"/>
                <a:ea typeface="BIZ UDゴシック" panose="020B0400000000000000" pitchFamily="49" charset="-128"/>
                <a:cs typeface="Times New Roman"/>
              </a:rPr>
              <a:t>　慣れ親しんだトンボやチョウを調査のため、難しくありません。</a:t>
            </a:r>
            <a:endParaRPr lang="en-US" altLang="ja-JP" sz="1400" kern="100" dirty="0">
              <a:latin typeface="BIZ UDゴシック" panose="020B0400000000000000" pitchFamily="49" charset="-128"/>
              <a:ea typeface="BIZ UDゴシック" panose="020B0400000000000000" pitchFamily="49" charset="-128"/>
              <a:cs typeface="Times New Roman"/>
            </a:endParaRPr>
          </a:p>
          <a:p>
            <a:pPr marL="88900" indent="133350" algn="just"/>
            <a:r>
              <a:rPr lang="en-US" altLang="ja-JP" sz="1400" kern="100" dirty="0">
                <a:latin typeface="BIZ UDゴシック" panose="020B0400000000000000" pitchFamily="49" charset="-128"/>
                <a:ea typeface="BIZ UDゴシック" panose="020B0400000000000000" pitchFamily="49" charset="-128"/>
                <a:cs typeface="Times New Roman"/>
              </a:rPr>
              <a:t> </a:t>
            </a:r>
          </a:p>
          <a:p>
            <a:pPr marL="88900" indent="-1588" algn="just"/>
            <a:r>
              <a:rPr lang="ja-JP" altLang="en-US" b="1" kern="100" dirty="0">
                <a:solidFill>
                  <a:schemeClr val="accent6"/>
                </a:solidFill>
                <a:latin typeface="BIZ UDゴシック" panose="020B0400000000000000" pitchFamily="49" charset="-128"/>
                <a:ea typeface="BIZ UDゴシック" panose="020B0400000000000000" pitchFamily="49" charset="-128"/>
                <a:cs typeface="Times New Roman"/>
              </a:rPr>
              <a:t>● 調査結果はどう利用されますか？</a:t>
            </a:r>
            <a:endParaRPr lang="en-US" altLang="ja-JP" b="1" kern="100" dirty="0">
              <a:solidFill>
                <a:schemeClr val="accent6"/>
              </a:solidFill>
              <a:latin typeface="BIZ UDゴシック" panose="020B0400000000000000" pitchFamily="49" charset="-128"/>
              <a:ea typeface="BIZ UDゴシック" panose="020B0400000000000000" pitchFamily="49" charset="-128"/>
              <a:cs typeface="Times New Roman"/>
            </a:endParaRPr>
          </a:p>
          <a:p>
            <a:pPr marL="266700" indent="-179388" algn="just"/>
            <a:r>
              <a:rPr lang="ja-JP" altLang="en-US" sz="1400" b="1" kern="100" dirty="0">
                <a:solidFill>
                  <a:srgbClr val="0070C0"/>
                </a:solidFill>
                <a:latin typeface="BIZ UDゴシック" panose="020B0400000000000000" pitchFamily="49" charset="-128"/>
                <a:ea typeface="BIZ UDゴシック" panose="020B0400000000000000" pitchFamily="49" charset="-128"/>
                <a:cs typeface="Times New Roman"/>
              </a:rPr>
              <a:t>　　</a:t>
            </a:r>
            <a:r>
              <a:rPr lang="ja-JP" altLang="en-US" sz="1400" kern="100" dirty="0">
                <a:latin typeface="BIZ UDゴシック" panose="020B0400000000000000" pitchFamily="49" charset="-128"/>
                <a:ea typeface="BIZ UDゴシック" panose="020B0400000000000000" pitchFamily="49" charset="-128"/>
                <a:cs typeface="Times New Roman"/>
              </a:rPr>
              <a:t>生物多様性の状況を把握するデータとして使用します。調査結果は市ホームページなどでも公開します。</a:t>
            </a:r>
            <a:endParaRPr lang="en-US" altLang="ja-JP" sz="1400" kern="100" dirty="0">
              <a:latin typeface="BIZ UDゴシック" panose="020B0400000000000000" pitchFamily="49" charset="-128"/>
              <a:ea typeface="BIZ UDゴシック" panose="020B0400000000000000" pitchFamily="49" charset="-128"/>
              <a:cs typeface="Times New Roman"/>
            </a:endParaRPr>
          </a:p>
          <a:p>
            <a:pPr marL="266700" indent="-179388" algn="just"/>
            <a:r>
              <a:rPr lang="ja-JP" altLang="en-US" sz="1400" kern="100" dirty="0">
                <a:latin typeface="BIZ UDゴシック" panose="020B0400000000000000" pitchFamily="49" charset="-128"/>
                <a:ea typeface="BIZ UDゴシック" panose="020B0400000000000000" pitchFamily="49" charset="-128"/>
                <a:cs typeface="Times New Roman"/>
              </a:rPr>
              <a:t>　　また、年度末に日本でも高名な先生による調査結果報告を予定しております。</a:t>
            </a:r>
            <a:endParaRPr lang="en-US" altLang="ja-JP" sz="1400" kern="100" dirty="0">
              <a:latin typeface="BIZ UDゴシック" panose="020B0400000000000000" pitchFamily="49" charset="-128"/>
              <a:ea typeface="BIZ UDゴシック" panose="020B0400000000000000" pitchFamily="49" charset="-128"/>
              <a:cs typeface="Times New Roman"/>
            </a:endParaRPr>
          </a:p>
          <a:p>
            <a:pPr marL="89535" indent="133350" algn="just"/>
            <a:endParaRPr lang="en-US" altLang="ja-JP" sz="1400" kern="100" dirty="0">
              <a:latin typeface="BIZ UDゴシック" panose="020B0400000000000000" pitchFamily="49" charset="-128"/>
              <a:ea typeface="BIZ UDゴシック" panose="020B0400000000000000" pitchFamily="49" charset="-128"/>
              <a:cs typeface="Times New Roman"/>
            </a:endParaRPr>
          </a:p>
          <a:p>
            <a:pPr marL="89535" indent="133350" algn="just"/>
            <a:r>
              <a:rPr lang="ja-JP" altLang="en-US" sz="1400" kern="100" dirty="0">
                <a:latin typeface="BIZ UDゴシック" panose="020B0400000000000000" pitchFamily="49" charset="-128"/>
                <a:ea typeface="BIZ UDゴシック" panose="020B0400000000000000" pitchFamily="49" charset="-128"/>
                <a:cs typeface="Times New Roman"/>
              </a:rPr>
              <a:t>　　令和７年度　</a:t>
            </a:r>
            <a:r>
              <a:rPr lang="zh-TW" altLang="en-US" sz="1400" kern="100" dirty="0">
                <a:latin typeface="BIZ UDゴシック" panose="020B0400000000000000" pitchFamily="49" charset="-128"/>
                <a:ea typeface="BIZ UDゴシック" panose="020B0400000000000000" pitchFamily="49" charset="-128"/>
                <a:cs typeface="Times New Roman"/>
              </a:rPr>
              <a:t>東京大学総合研究博物館</a:t>
            </a:r>
            <a:r>
              <a:rPr lang="ja-JP" altLang="en-US" sz="1400" kern="100" dirty="0">
                <a:latin typeface="BIZ UDゴシック" panose="020B0400000000000000" pitchFamily="49" charset="-128"/>
                <a:ea typeface="BIZ UDゴシック" panose="020B0400000000000000" pitchFamily="49" charset="-128"/>
                <a:cs typeface="Times New Roman"/>
              </a:rPr>
              <a:t>・</a:t>
            </a:r>
            <a:r>
              <a:rPr lang="zh-TW" altLang="en-US" sz="1400" kern="100" dirty="0">
                <a:latin typeface="BIZ UDゴシック" panose="020B0400000000000000" pitchFamily="49" charset="-128"/>
                <a:ea typeface="BIZ UDゴシック" panose="020B0400000000000000" pitchFamily="49" charset="-128"/>
                <a:cs typeface="Times New Roman"/>
              </a:rPr>
              <a:t>研究事業協力者</a:t>
            </a:r>
            <a:endParaRPr lang="en-US" altLang="zh-TW" sz="1400" kern="100" dirty="0">
              <a:latin typeface="BIZ UDゴシック" panose="020B0400000000000000" pitchFamily="49" charset="-128"/>
              <a:ea typeface="BIZ UDゴシック" panose="020B0400000000000000" pitchFamily="49" charset="-128"/>
              <a:cs typeface="Times New Roman"/>
            </a:endParaRPr>
          </a:p>
          <a:p>
            <a:pPr marL="89535" indent="133350" algn="just"/>
            <a:r>
              <a:rPr lang="ja-JP" altLang="en-US" sz="1400" kern="100" dirty="0">
                <a:latin typeface="BIZ UDゴシック" panose="020B0400000000000000" pitchFamily="49" charset="-128"/>
                <a:ea typeface="BIZ UDゴシック" panose="020B0400000000000000" pitchFamily="49" charset="-128"/>
                <a:cs typeface="Times New Roman"/>
              </a:rPr>
              <a:t>　　　　</a:t>
            </a:r>
            <a:r>
              <a:rPr lang="en-US" altLang="ja-JP" sz="1400" kern="100" dirty="0">
                <a:latin typeface="BIZ UDゴシック" panose="020B0400000000000000" pitchFamily="49" charset="-128"/>
                <a:ea typeface="BIZ UDゴシック" panose="020B0400000000000000" pitchFamily="49" charset="-128"/>
                <a:cs typeface="Times New Roman"/>
              </a:rPr>
              <a:t>(</a:t>
            </a:r>
            <a:r>
              <a:rPr lang="ja-JP" altLang="en-US" sz="1400" kern="100" dirty="0">
                <a:latin typeface="BIZ UDゴシック" panose="020B0400000000000000" pitchFamily="49" charset="-128"/>
                <a:ea typeface="BIZ UDゴシック" panose="020B0400000000000000" pitchFamily="49" charset="-128"/>
                <a:cs typeface="Times New Roman"/>
              </a:rPr>
              <a:t>実績</a:t>
            </a:r>
            <a:r>
              <a:rPr lang="en-US" altLang="ja-JP" sz="1400" kern="100" dirty="0">
                <a:latin typeface="BIZ UDゴシック" panose="020B0400000000000000" pitchFamily="49" charset="-128"/>
                <a:ea typeface="BIZ UDゴシック" panose="020B0400000000000000" pitchFamily="49" charset="-128"/>
                <a:cs typeface="Times New Roman"/>
              </a:rPr>
              <a:t>)</a:t>
            </a:r>
            <a:r>
              <a:rPr lang="ja-JP" altLang="en-US" sz="1400" kern="100" dirty="0">
                <a:latin typeface="BIZ UDゴシック" panose="020B0400000000000000" pitchFamily="49" charset="-128"/>
                <a:ea typeface="BIZ UDゴシック" panose="020B0400000000000000" pitchFamily="49" charset="-128"/>
                <a:cs typeface="Times New Roman"/>
              </a:rPr>
              <a:t>　</a:t>
            </a:r>
            <a:r>
              <a:rPr lang="zh-TW" altLang="en-US" sz="1400" kern="100" dirty="0">
                <a:latin typeface="BIZ UDゴシック" panose="020B0400000000000000" pitchFamily="49" charset="-128"/>
                <a:ea typeface="BIZ UDゴシック" panose="020B0400000000000000" pitchFamily="49" charset="-128"/>
                <a:cs typeface="Times New Roman"/>
              </a:rPr>
              <a:t>須田</a:t>
            </a:r>
            <a:r>
              <a:rPr lang="ja-JP" altLang="en-US" sz="1400" kern="100" dirty="0">
                <a:latin typeface="BIZ UDゴシック" panose="020B0400000000000000" pitchFamily="49" charset="-128"/>
                <a:ea typeface="BIZ UDゴシック" panose="020B0400000000000000" pitchFamily="49" charset="-128"/>
                <a:cs typeface="Times New Roman"/>
              </a:rPr>
              <a:t> </a:t>
            </a:r>
            <a:r>
              <a:rPr lang="zh-TW" altLang="en-US" sz="1400" kern="100" dirty="0">
                <a:latin typeface="BIZ UDゴシック" panose="020B0400000000000000" pitchFamily="49" charset="-128"/>
                <a:ea typeface="BIZ UDゴシック" panose="020B0400000000000000" pitchFamily="49" charset="-128"/>
                <a:cs typeface="Times New Roman"/>
              </a:rPr>
              <a:t>真一</a:t>
            </a:r>
            <a:r>
              <a:rPr lang="ja-JP" altLang="en-US" sz="1400" kern="100" dirty="0">
                <a:latin typeface="BIZ UDゴシック" panose="020B0400000000000000" pitchFamily="49" charset="-128"/>
                <a:ea typeface="BIZ UDゴシック" panose="020B0400000000000000" pitchFamily="49" charset="-128"/>
                <a:cs typeface="Times New Roman"/>
              </a:rPr>
              <a:t>　先生</a:t>
            </a:r>
            <a:endParaRPr lang="zh-TW" altLang="en-US" sz="1400" kern="100" dirty="0">
              <a:latin typeface="BIZ UDゴシック" panose="020B0400000000000000" pitchFamily="49" charset="-128"/>
              <a:ea typeface="BIZ UDゴシック" panose="020B0400000000000000" pitchFamily="49" charset="-128"/>
              <a:cs typeface="Times New Roman"/>
            </a:endParaRPr>
          </a:p>
        </p:txBody>
      </p:sp>
      <p:sp>
        <p:nvSpPr>
          <p:cNvPr id="6" name="正方形/長方形 5"/>
          <p:cNvSpPr/>
          <p:nvPr/>
        </p:nvSpPr>
        <p:spPr>
          <a:xfrm>
            <a:off x="2564904" y="8049344"/>
            <a:ext cx="4132404" cy="1512168"/>
          </a:xfrm>
          <a:prstGeom prst="rect">
            <a:avLst/>
          </a:prstGeom>
          <a:ln w="19050">
            <a:solidFill>
              <a:schemeClr val="tx1">
                <a:lumMod val="50000"/>
                <a:lumOff val="50000"/>
              </a:schemeClr>
            </a:solidFill>
          </a:ln>
        </p:spPr>
        <p:txBody>
          <a:bodyPr wrap="square" lIns="90000" rIns="72000">
            <a:noAutofit/>
          </a:bodyPr>
          <a:lstStyle/>
          <a:p>
            <a:pPr algn="just"/>
            <a:r>
              <a:rPr lang="ja-JP" altLang="ja-JP" sz="1400" kern="100" dirty="0">
                <a:latin typeface="BIZ UDゴシック" panose="020B0400000000000000" pitchFamily="49" charset="-128"/>
                <a:ea typeface="BIZ UDゴシック" panose="020B0400000000000000" pitchFamily="49" charset="-128"/>
                <a:cs typeface="Times New Roman"/>
              </a:rPr>
              <a:t>＜問合せ先＞　</a:t>
            </a:r>
          </a:p>
          <a:p>
            <a:pPr algn="just"/>
            <a:r>
              <a:rPr lang="en-US" altLang="ja-JP" sz="1400" kern="100" dirty="0">
                <a:latin typeface="BIZ UDゴシック" panose="020B0400000000000000" pitchFamily="49" charset="-128"/>
                <a:ea typeface="BIZ UDゴシック" panose="020B0400000000000000" pitchFamily="49" charset="-128"/>
                <a:cs typeface="Times New Roman"/>
              </a:rPr>
              <a:t> </a:t>
            </a:r>
            <a:r>
              <a:rPr lang="ja-JP" altLang="ja-JP" sz="1400" kern="100" dirty="0">
                <a:latin typeface="BIZ UDゴシック" panose="020B0400000000000000" pitchFamily="49" charset="-128"/>
                <a:ea typeface="BIZ UDゴシック" panose="020B0400000000000000" pitchFamily="49" charset="-128"/>
                <a:cs typeface="Times New Roman"/>
              </a:rPr>
              <a:t>さいたま市</a:t>
            </a:r>
            <a:r>
              <a:rPr lang="en-US" altLang="ja-JP" sz="1400" kern="100" dirty="0">
                <a:latin typeface="BIZ UDゴシック" panose="020B0400000000000000" pitchFamily="49" charset="-128"/>
                <a:ea typeface="BIZ UDゴシック" panose="020B0400000000000000" pitchFamily="49" charset="-128"/>
                <a:cs typeface="Times New Roman"/>
              </a:rPr>
              <a:t> </a:t>
            </a:r>
            <a:r>
              <a:rPr lang="ja-JP" altLang="en-US" sz="1400" kern="100" dirty="0">
                <a:latin typeface="BIZ UDゴシック" panose="020B0400000000000000" pitchFamily="49" charset="-128"/>
                <a:ea typeface="BIZ UDゴシック" panose="020B0400000000000000" pitchFamily="49" charset="-128"/>
                <a:cs typeface="Times New Roman"/>
              </a:rPr>
              <a:t>環境対策課 生物多様性保全係</a:t>
            </a:r>
            <a:endParaRPr lang="en-US" altLang="ja-JP" sz="1400" kern="100" dirty="0">
              <a:latin typeface="BIZ UDゴシック" panose="020B0400000000000000" pitchFamily="49" charset="-128"/>
              <a:ea typeface="BIZ UDゴシック" panose="020B0400000000000000" pitchFamily="49" charset="-128"/>
              <a:cs typeface="Times New Roman"/>
            </a:endParaRPr>
          </a:p>
          <a:p>
            <a:pPr algn="just"/>
            <a:r>
              <a:rPr lang="ja-JP" altLang="en-US" sz="1400" kern="100" dirty="0">
                <a:latin typeface="BIZ UDゴシック" panose="020B0400000000000000" pitchFamily="49" charset="-128"/>
                <a:ea typeface="BIZ UDゴシック" panose="020B0400000000000000" pitchFamily="49" charset="-128"/>
                <a:cs typeface="Times New Roman"/>
              </a:rPr>
              <a:t>　　　　　　　　　　　　　　　　 </a:t>
            </a:r>
            <a:r>
              <a:rPr lang="ja-JP" altLang="en-US" sz="1400" kern="100">
                <a:latin typeface="BIZ UDゴシック" panose="020B0400000000000000" pitchFamily="49" charset="-128"/>
                <a:ea typeface="BIZ UDゴシック" panose="020B0400000000000000" pitchFamily="49" charset="-128"/>
                <a:cs typeface="Times New Roman"/>
              </a:rPr>
              <a:t>並木、柿本</a:t>
            </a:r>
            <a:endParaRPr lang="en-US" altLang="ja-JP" sz="1400" kern="100" dirty="0">
              <a:latin typeface="BIZ UDゴシック" panose="020B0400000000000000" pitchFamily="49" charset="-128"/>
              <a:ea typeface="BIZ UDゴシック" panose="020B0400000000000000" pitchFamily="49" charset="-128"/>
              <a:cs typeface="Times New Roman"/>
            </a:endParaRPr>
          </a:p>
          <a:p>
            <a:pPr algn="just"/>
            <a:r>
              <a:rPr lang="en-US" altLang="ja-JP" sz="1400" kern="100" dirty="0">
                <a:latin typeface="BIZ UDゴシック" panose="020B0400000000000000" pitchFamily="49" charset="-128"/>
                <a:ea typeface="BIZ UDゴシック" panose="020B0400000000000000" pitchFamily="49" charset="-128"/>
                <a:cs typeface="Times New Roman"/>
              </a:rPr>
              <a:t>    TEL:048-829-1329 </a:t>
            </a:r>
          </a:p>
          <a:p>
            <a:pPr algn="just"/>
            <a:r>
              <a:rPr lang="en-US" altLang="ja-JP" sz="1400" kern="100" dirty="0">
                <a:latin typeface="BIZ UDゴシック" panose="020B0400000000000000" pitchFamily="49" charset="-128"/>
                <a:ea typeface="BIZ UDゴシック" panose="020B0400000000000000" pitchFamily="49" charset="-128"/>
                <a:cs typeface="Times New Roman"/>
              </a:rPr>
              <a:t>    FAX:048-829-1991</a:t>
            </a:r>
          </a:p>
          <a:p>
            <a:pPr algn="just"/>
            <a:r>
              <a:rPr lang="en-US" altLang="ja-JP" sz="1400" kern="100" dirty="0">
                <a:latin typeface="BIZ UDゴシック" panose="020B0400000000000000" pitchFamily="49" charset="-128"/>
                <a:ea typeface="BIZ UDゴシック" panose="020B0400000000000000" pitchFamily="49" charset="-128"/>
                <a:cs typeface="Times New Roman"/>
              </a:rPr>
              <a:t> </a:t>
            </a:r>
            <a:r>
              <a:rPr lang="en-US" altLang="ja-JP" sz="1400" kern="100" dirty="0" err="1">
                <a:latin typeface="BIZ UDゴシック" panose="020B0400000000000000" pitchFamily="49" charset="-128"/>
                <a:ea typeface="BIZ UDゴシック" panose="020B0400000000000000" pitchFamily="49" charset="-128"/>
                <a:cs typeface="Times New Roman"/>
              </a:rPr>
              <a:t>E-mail:kankyo-taisaku@city.saitama.lg.jp</a:t>
            </a:r>
            <a:endParaRPr lang="en-US" altLang="ja-JP" sz="1400" kern="100" dirty="0">
              <a:latin typeface="BIZ UDゴシック" panose="020B0400000000000000" pitchFamily="49" charset="-128"/>
              <a:ea typeface="BIZ UDゴシック" panose="020B0400000000000000" pitchFamily="49" charset="-128"/>
              <a:cs typeface="Times New Roman"/>
            </a:endParaRPr>
          </a:p>
          <a:p>
            <a:pPr algn="just"/>
            <a:endParaRPr lang="en-US" altLang="ja-JP" sz="1400" kern="100" dirty="0">
              <a:latin typeface="BIZ UDゴシック" panose="020B0400000000000000" pitchFamily="49" charset="-128"/>
              <a:ea typeface="BIZ UDゴシック" panose="020B0400000000000000" pitchFamily="49" charset="-128"/>
              <a:cs typeface="Times New Roman"/>
            </a:endParaRPr>
          </a:p>
        </p:txBody>
      </p:sp>
      <p:pic>
        <p:nvPicPr>
          <p:cNvPr id="5" name="Picture 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8640" y="8049344"/>
            <a:ext cx="2257151" cy="166921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9"/>
          <p:cNvPicPr>
            <a:picLocks noChangeAspect="1" noChangeArrowheads="1"/>
          </p:cNvPicPr>
          <p:nvPr/>
        </p:nvPicPr>
        <p:blipFill>
          <a:blip r:embed="rId3">
            <a:extLst>
              <a:ext uri="{BEBA8EAE-BF5A-486C-A8C5-ECC9F3942E4B}">
                <a14:imgProps xmlns:a14="http://schemas.microsoft.com/office/drawing/2010/main">
                  <a14:imgLayer r:embed="rId4">
                    <a14:imgEffect>
                      <a14:saturation sat="150000"/>
                    </a14:imgEffect>
                  </a14:imgLayer>
                </a14:imgProps>
              </a:ext>
              <a:ext uri="{28A0092B-C50C-407E-A947-70E740481C1C}">
                <a14:useLocalDpi xmlns:a14="http://schemas.microsoft.com/office/drawing/2010/main" val="0"/>
              </a:ext>
            </a:extLst>
          </a:blip>
          <a:srcRect/>
          <a:stretch>
            <a:fillRect/>
          </a:stretch>
        </p:blipFill>
        <p:spPr bwMode="auto">
          <a:xfrm>
            <a:off x="4464496" y="1928664"/>
            <a:ext cx="2232813" cy="1406754"/>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68190040"/>
      </p:ext>
    </p:extLst>
  </p:cSld>
  <p:clrMapOvr>
    <a:masterClrMapping/>
  </p:clrMapOvr>
</p:sld>
</file>

<file path=ppt/theme/theme1.xml><?xml version="1.0" encoding="utf-8"?>
<a:theme xmlns:a="http://schemas.openxmlformats.org/drawingml/2006/main" name="Office テーマ">
  <a:themeElements>
    <a:clrScheme name="紫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6133</TotalTime>
  <Words>597</Words>
  <Application>Microsoft Office PowerPoint</Application>
  <PresentationFormat>A4 210 x 297 mm</PresentationFormat>
  <Paragraphs>66</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BIZ UDPゴシック</vt:lpstr>
      <vt:lpstr>BIZ UDゴシック</vt:lpstr>
      <vt:lpstr>游ゴシック</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安齊　夏樹</dc:creator>
  <cp:lastModifiedBy>さいたま市</cp:lastModifiedBy>
  <cp:revision>164</cp:revision>
  <cp:lastPrinted>2021-05-20T07:49:30Z</cp:lastPrinted>
  <dcterms:created xsi:type="dcterms:W3CDTF">2015-09-04T06:26:05Z</dcterms:created>
  <dcterms:modified xsi:type="dcterms:W3CDTF">2026-05-11T23:38:01Z</dcterms:modified>
</cp:coreProperties>
</file>